
<file path=[Content_Types].xml><?xml version="1.0" encoding="utf-8"?>
<Types xmlns="http://schemas.openxmlformats.org/package/2006/content-types">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4585" r:id="rId1"/>
    <p:sldMasterId id="2147484848" r:id="rId2"/>
  </p:sldMasterIdLst>
  <p:notesMasterIdLst>
    <p:notesMasterId r:id="rId49"/>
  </p:notesMasterIdLst>
  <p:handoutMasterIdLst>
    <p:handoutMasterId r:id="rId50"/>
  </p:handoutMasterIdLst>
  <p:sldIdLst>
    <p:sldId id="393" r:id="rId3"/>
    <p:sldId id="452" r:id="rId4"/>
    <p:sldId id="401" r:id="rId5"/>
    <p:sldId id="454" r:id="rId6"/>
    <p:sldId id="455" r:id="rId7"/>
    <p:sldId id="456" r:id="rId8"/>
    <p:sldId id="458" r:id="rId9"/>
    <p:sldId id="457" r:id="rId10"/>
    <p:sldId id="467" r:id="rId11"/>
    <p:sldId id="450" r:id="rId12"/>
    <p:sldId id="469" r:id="rId13"/>
    <p:sldId id="2147470375" r:id="rId14"/>
    <p:sldId id="2147470857" r:id="rId15"/>
    <p:sldId id="2147470855" r:id="rId16"/>
    <p:sldId id="2147470674" r:id="rId17"/>
    <p:sldId id="2147470673" r:id="rId18"/>
    <p:sldId id="468" r:id="rId19"/>
    <p:sldId id="2147470859" r:id="rId20"/>
    <p:sldId id="256" r:id="rId21"/>
    <p:sldId id="377" r:id="rId22"/>
    <p:sldId id="439" r:id="rId23"/>
    <p:sldId id="402" r:id="rId24"/>
    <p:sldId id="403" r:id="rId25"/>
    <p:sldId id="2147470860" r:id="rId26"/>
    <p:sldId id="404" r:id="rId27"/>
    <p:sldId id="427" r:id="rId28"/>
    <p:sldId id="406" r:id="rId29"/>
    <p:sldId id="440" r:id="rId30"/>
    <p:sldId id="407" r:id="rId31"/>
    <p:sldId id="2147470861" r:id="rId32"/>
    <p:sldId id="441" r:id="rId33"/>
    <p:sldId id="408" r:id="rId34"/>
    <p:sldId id="2147470798" r:id="rId35"/>
    <p:sldId id="409" r:id="rId36"/>
    <p:sldId id="410" r:id="rId37"/>
    <p:sldId id="411" r:id="rId38"/>
    <p:sldId id="412" r:id="rId39"/>
    <p:sldId id="413" r:id="rId40"/>
    <p:sldId id="414" r:id="rId41"/>
    <p:sldId id="444" r:id="rId42"/>
    <p:sldId id="415" r:id="rId43"/>
    <p:sldId id="8820" r:id="rId44"/>
    <p:sldId id="417" r:id="rId45"/>
    <p:sldId id="419" r:id="rId46"/>
    <p:sldId id="437" r:id="rId47"/>
    <p:sldId id="438" r:id="rId48"/>
  </p:sldIdLst>
  <p:sldSz cx="9906000" cy="6858000" type="A4"/>
  <p:notesSz cx="6735763" cy="9866313"/>
  <p:defaultTextStyle>
    <a:defPPr>
      <a:defRPr lang="ja-JP"/>
    </a:defPPr>
    <a:lvl1pPr algn="l" rtl="0" fontAlgn="base">
      <a:spcBef>
        <a:spcPct val="0"/>
      </a:spcBef>
      <a:spcAft>
        <a:spcPct val="0"/>
      </a:spcAft>
      <a:defRPr kumimoji="1" sz="16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16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16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16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1600" kern="1200">
        <a:solidFill>
          <a:schemeClr val="tx1"/>
        </a:solidFill>
        <a:latin typeface="Arial" charset="0"/>
        <a:ea typeface="ＭＳ Ｐゴシック" charset="-128"/>
        <a:cs typeface="+mn-cs"/>
      </a:defRPr>
    </a:lvl5pPr>
    <a:lvl6pPr marL="2286000" algn="l" defTabSz="914400" rtl="0" eaLnBrk="1" latinLnBrk="0" hangingPunct="1">
      <a:defRPr kumimoji="1" sz="1600" kern="1200">
        <a:solidFill>
          <a:schemeClr val="tx1"/>
        </a:solidFill>
        <a:latin typeface="Arial" charset="0"/>
        <a:ea typeface="ＭＳ Ｐゴシック" charset="-128"/>
        <a:cs typeface="+mn-cs"/>
      </a:defRPr>
    </a:lvl6pPr>
    <a:lvl7pPr marL="2743200" algn="l" defTabSz="914400" rtl="0" eaLnBrk="1" latinLnBrk="0" hangingPunct="1">
      <a:defRPr kumimoji="1" sz="1600" kern="1200">
        <a:solidFill>
          <a:schemeClr val="tx1"/>
        </a:solidFill>
        <a:latin typeface="Arial" charset="0"/>
        <a:ea typeface="ＭＳ Ｐゴシック" charset="-128"/>
        <a:cs typeface="+mn-cs"/>
      </a:defRPr>
    </a:lvl7pPr>
    <a:lvl8pPr marL="3200400" algn="l" defTabSz="914400" rtl="0" eaLnBrk="1" latinLnBrk="0" hangingPunct="1">
      <a:defRPr kumimoji="1" sz="1600" kern="1200">
        <a:solidFill>
          <a:schemeClr val="tx1"/>
        </a:solidFill>
        <a:latin typeface="Arial" charset="0"/>
        <a:ea typeface="ＭＳ Ｐゴシック" charset="-128"/>
        <a:cs typeface="+mn-cs"/>
      </a:defRPr>
    </a:lvl8pPr>
    <a:lvl9pPr marL="3657600" algn="l" defTabSz="914400" rtl="0" eaLnBrk="1" latinLnBrk="0" hangingPunct="1">
      <a:defRPr kumimoji="1" sz="16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500" userDrawn="1">
          <p15:clr>
            <a:srgbClr val="A4A3A4"/>
          </p15:clr>
        </p15:guide>
        <p15:guide id="2" pos="149" userDrawn="1">
          <p15:clr>
            <a:srgbClr val="A4A3A4"/>
          </p15:clr>
        </p15:guide>
        <p15:guide id="3" pos="4141" userDrawn="1">
          <p15:clr>
            <a:srgbClr val="A4A3A4"/>
          </p15:clr>
        </p15:guide>
        <p15:guide id="4" pos="196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0D8ED"/>
    <a:srgbClr val="629DD1"/>
    <a:srgbClr val="ACCBF9"/>
    <a:srgbClr val="D4E5F7"/>
    <a:srgbClr val="989898"/>
    <a:srgbClr val="F1DDE6"/>
    <a:srgbClr val="660066"/>
    <a:srgbClr val="FFCCFF"/>
    <a:srgbClr val="DD1C88"/>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FC6FB0-9A8E-4303-B2A1-8A8B0BE9F0FE}" v="766" dt="2024-08-13T06:02:34.319"/>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289" autoAdjust="0"/>
    <p:restoredTop sz="96058" autoAdjust="0"/>
  </p:normalViewPr>
  <p:slideViewPr>
    <p:cSldViewPr snapToGrid="0" snapToObjects="1">
      <p:cViewPr varScale="1">
        <p:scale>
          <a:sx n="92" d="100"/>
          <a:sy n="92" d="100"/>
        </p:scale>
        <p:origin x="96" y="270"/>
      </p:cViewPr>
      <p:guideLst>
        <p:guide orient="horz" pos="2500"/>
        <p:guide pos="149"/>
        <p:guide pos="4141"/>
        <p:guide pos="1963"/>
      </p:guideLst>
    </p:cSldViewPr>
  </p:slideViewPr>
  <p:outlineViewPr>
    <p:cViewPr>
      <p:scale>
        <a:sx n="33" d="100"/>
        <a:sy n="33" d="100"/>
      </p:scale>
      <p:origin x="0" y="1536"/>
    </p:cViewPr>
  </p:outlineViewPr>
  <p:notesTextViewPr>
    <p:cViewPr>
      <p:scale>
        <a:sx n="3" d="2"/>
        <a:sy n="3" d="2"/>
      </p:scale>
      <p:origin x="0" y="0"/>
    </p:cViewPr>
  </p:notesTextViewPr>
  <p:sorterViewPr>
    <p:cViewPr>
      <p:scale>
        <a:sx n="100" d="100"/>
        <a:sy n="100" d="100"/>
      </p:scale>
      <p:origin x="0" y="-12149"/>
    </p:cViewPr>
  </p:sorterViewPr>
  <p:gridSpacing cx="39965" cy="39965"/>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handoutMaster" Target="handoutMasters/handoutMaster1.xml"/><Relationship Id="rId55" Type="http://schemas.microsoft.com/office/2015/10/relationships/revisionInfo" Target="revisionInfo.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presProps" Target="pres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7C3F9F2-08AB-4702-95C2-F06A4AF4C592}" type="doc">
      <dgm:prSet loTypeId="urn:microsoft.com/office/officeart/2005/8/layout/arrow2" loCatId="process" qsTypeId="urn:microsoft.com/office/officeart/2005/8/quickstyle/simple1" qsCatId="simple" csTypeId="urn:microsoft.com/office/officeart/2005/8/colors/colorful1" csCatId="colorful" phldr="1"/>
      <dgm:spPr/>
    </dgm:pt>
    <dgm:pt modelId="{5B745AE4-ED7B-41D9-BD17-6FC82176B82D}">
      <dgm:prSet phldrT="[テキスト]" custT="1"/>
      <dgm:spPr/>
      <dgm:t>
        <a:bodyPr/>
        <a:lstStyle/>
        <a:p>
          <a:r>
            <a:rPr kumimoji="1" lang="ja-JP" altLang="en-US" sz="1800" dirty="0">
              <a:latin typeface="Meiryo UI" panose="020B0604030504040204" pitchFamily="50" charset="-128"/>
              <a:ea typeface="Meiryo UI" panose="020B0604030504040204" pitchFamily="50" charset="-128"/>
            </a:rPr>
            <a:t>ステップ０</a:t>
          </a:r>
          <a:endParaRPr kumimoji="1" lang="en-US" altLang="ja-JP" sz="1800" dirty="0">
            <a:latin typeface="Meiryo UI" panose="020B0604030504040204" pitchFamily="50" charset="-128"/>
            <a:ea typeface="Meiryo UI" panose="020B0604030504040204" pitchFamily="50" charset="-128"/>
          </a:endParaRPr>
        </a:p>
        <a:p>
          <a:r>
            <a:rPr kumimoji="1" lang="ja-JP" altLang="en-US" sz="1800" dirty="0">
              <a:latin typeface="Meiryo UI" panose="020B0604030504040204" pitchFamily="50" charset="-128"/>
              <a:ea typeface="Meiryo UI" panose="020B0604030504040204" pitchFamily="50" charset="-128"/>
            </a:rPr>
            <a:t>事業立ち上げ</a:t>
          </a:r>
        </a:p>
      </dgm:t>
    </dgm:pt>
    <dgm:pt modelId="{126CFE6B-8757-4579-9561-5DEA134036D1}" type="parTrans" cxnId="{FB85C2B3-C6F8-4FA7-8A6F-F7FCFD845760}">
      <dgm:prSet/>
      <dgm:spPr/>
      <dgm:t>
        <a:bodyPr/>
        <a:lstStyle/>
        <a:p>
          <a:endParaRPr kumimoji="1" lang="ja-JP" altLang="en-US"/>
        </a:p>
      </dgm:t>
    </dgm:pt>
    <dgm:pt modelId="{6CADC3BD-5C91-48BD-80C0-B147493D5033}" type="sibTrans" cxnId="{FB85C2B3-C6F8-4FA7-8A6F-F7FCFD845760}">
      <dgm:prSet/>
      <dgm:spPr/>
      <dgm:t>
        <a:bodyPr/>
        <a:lstStyle/>
        <a:p>
          <a:endParaRPr kumimoji="1" lang="ja-JP" altLang="en-US"/>
        </a:p>
      </dgm:t>
    </dgm:pt>
    <dgm:pt modelId="{2F813949-9820-4643-994C-5730128AD28A}">
      <dgm:prSet phldrT="[テキスト]" custT="1"/>
      <dgm:spPr/>
      <dgm:t>
        <a:bodyPr/>
        <a:lstStyle/>
        <a:p>
          <a:r>
            <a:rPr kumimoji="1" lang="ja-JP" altLang="en-US" sz="1800" dirty="0">
              <a:latin typeface="Meiryo UI" panose="020B0604030504040204" pitchFamily="50" charset="-128"/>
              <a:ea typeface="Meiryo UI" panose="020B0604030504040204" pitchFamily="50" charset="-128"/>
            </a:rPr>
            <a:t>ステップ１</a:t>
          </a:r>
          <a:endParaRPr kumimoji="1" lang="en-US" altLang="ja-JP" sz="1800" dirty="0">
            <a:latin typeface="Meiryo UI" panose="020B0604030504040204" pitchFamily="50" charset="-128"/>
            <a:ea typeface="Meiryo UI" panose="020B0604030504040204" pitchFamily="50" charset="-128"/>
          </a:endParaRPr>
        </a:p>
        <a:p>
          <a:r>
            <a:rPr kumimoji="1" lang="ja-JP" altLang="en-US" sz="1800" dirty="0">
              <a:latin typeface="Meiryo UI" panose="020B0604030504040204" pitchFamily="50" charset="-128"/>
              <a:ea typeface="Meiryo UI" panose="020B0604030504040204" pitchFamily="50" charset="-128"/>
            </a:rPr>
            <a:t>初期ターゲット攻略</a:t>
          </a:r>
        </a:p>
      </dgm:t>
    </dgm:pt>
    <dgm:pt modelId="{B0C0385D-5D67-4CDF-8942-9B3B2DC6F512}" type="parTrans" cxnId="{C8F1B009-475C-4DCD-9385-11E6C9152978}">
      <dgm:prSet/>
      <dgm:spPr/>
      <dgm:t>
        <a:bodyPr/>
        <a:lstStyle/>
        <a:p>
          <a:endParaRPr kumimoji="1" lang="ja-JP" altLang="en-US"/>
        </a:p>
      </dgm:t>
    </dgm:pt>
    <dgm:pt modelId="{5BC0C0E6-6117-4D94-BB1D-3599FB036E1C}" type="sibTrans" cxnId="{C8F1B009-475C-4DCD-9385-11E6C9152978}">
      <dgm:prSet/>
      <dgm:spPr/>
      <dgm:t>
        <a:bodyPr/>
        <a:lstStyle/>
        <a:p>
          <a:endParaRPr kumimoji="1" lang="ja-JP" altLang="en-US"/>
        </a:p>
      </dgm:t>
    </dgm:pt>
    <dgm:pt modelId="{7263D612-4395-423B-83D1-8AF86AF71022}">
      <dgm:prSet phldrT="[テキスト]" custT="1"/>
      <dgm:spPr/>
      <dgm:t>
        <a:bodyPr/>
        <a:lstStyle/>
        <a:p>
          <a:r>
            <a:rPr kumimoji="1" lang="ja-JP" altLang="en-US" sz="1800" dirty="0">
              <a:latin typeface="Meiryo UI" panose="020B0604030504040204" pitchFamily="50" charset="-128"/>
              <a:ea typeface="Meiryo UI" panose="020B0604030504040204" pitchFamily="50" charset="-128"/>
            </a:rPr>
            <a:t>ステップ２</a:t>
          </a:r>
          <a:endParaRPr kumimoji="1" lang="en-US" altLang="ja-JP" sz="1800" dirty="0">
            <a:latin typeface="Meiryo UI" panose="020B0604030504040204" pitchFamily="50" charset="-128"/>
            <a:ea typeface="Meiryo UI" panose="020B0604030504040204" pitchFamily="50" charset="-128"/>
          </a:endParaRPr>
        </a:p>
        <a:p>
          <a:r>
            <a:rPr kumimoji="1" lang="ja-JP" altLang="en-US" sz="1800" dirty="0">
              <a:latin typeface="Meiryo UI" panose="020B0604030504040204" pitchFamily="50" charset="-128"/>
              <a:ea typeface="Meiryo UI" panose="020B0604030504040204" pitchFamily="50" charset="-128"/>
            </a:rPr>
            <a:t>成長ターゲット展開</a:t>
          </a:r>
        </a:p>
      </dgm:t>
    </dgm:pt>
    <dgm:pt modelId="{E0FCF9F0-2708-4405-8F73-1FC7B9DF3F72}" type="parTrans" cxnId="{A2A64B09-A3D6-4294-B172-0BCA3BD79173}">
      <dgm:prSet/>
      <dgm:spPr/>
      <dgm:t>
        <a:bodyPr/>
        <a:lstStyle/>
        <a:p>
          <a:endParaRPr kumimoji="1" lang="ja-JP" altLang="en-US"/>
        </a:p>
      </dgm:t>
    </dgm:pt>
    <dgm:pt modelId="{8FED5F4C-7416-45E0-8831-2C738EA5A250}" type="sibTrans" cxnId="{A2A64B09-A3D6-4294-B172-0BCA3BD79173}">
      <dgm:prSet/>
      <dgm:spPr/>
      <dgm:t>
        <a:bodyPr/>
        <a:lstStyle/>
        <a:p>
          <a:endParaRPr kumimoji="1" lang="ja-JP" altLang="en-US"/>
        </a:p>
      </dgm:t>
    </dgm:pt>
    <dgm:pt modelId="{95E00219-0BF9-4661-959D-39D238878599}" type="pres">
      <dgm:prSet presAssocID="{77C3F9F2-08AB-4702-95C2-F06A4AF4C592}" presName="arrowDiagram" presStyleCnt="0">
        <dgm:presLayoutVars>
          <dgm:chMax val="5"/>
          <dgm:dir/>
          <dgm:resizeHandles val="exact"/>
        </dgm:presLayoutVars>
      </dgm:prSet>
      <dgm:spPr/>
    </dgm:pt>
    <dgm:pt modelId="{F8EA0A41-1C65-47C4-A285-373EE261FC52}" type="pres">
      <dgm:prSet presAssocID="{77C3F9F2-08AB-4702-95C2-F06A4AF4C592}" presName="arrow" presStyleLbl="bgShp" presStyleIdx="0" presStyleCnt="1"/>
      <dgm:spPr/>
    </dgm:pt>
    <dgm:pt modelId="{8854EEE3-C8AC-463A-AFE0-6545AB48F7EC}" type="pres">
      <dgm:prSet presAssocID="{77C3F9F2-08AB-4702-95C2-F06A4AF4C592}" presName="arrowDiagram3" presStyleCnt="0"/>
      <dgm:spPr/>
    </dgm:pt>
    <dgm:pt modelId="{D7E12F02-EAA8-4A90-8862-766B32F1CC60}" type="pres">
      <dgm:prSet presAssocID="{5B745AE4-ED7B-41D9-BD17-6FC82176B82D}" presName="bullet3a" presStyleLbl="node1" presStyleIdx="0" presStyleCnt="3"/>
      <dgm:spPr/>
    </dgm:pt>
    <dgm:pt modelId="{781FA527-DDC7-4A79-BB8D-DB9AFAFF9E47}" type="pres">
      <dgm:prSet presAssocID="{5B745AE4-ED7B-41D9-BD17-6FC82176B82D}" presName="textBox3a" presStyleLbl="revTx" presStyleIdx="0" presStyleCnt="3" custScaleX="121525" custLinFactNeighborX="14856">
        <dgm:presLayoutVars>
          <dgm:bulletEnabled val="1"/>
        </dgm:presLayoutVars>
      </dgm:prSet>
      <dgm:spPr/>
    </dgm:pt>
    <dgm:pt modelId="{0AA609CF-C16D-4857-8E17-5A5BC2099F19}" type="pres">
      <dgm:prSet presAssocID="{2F813949-9820-4643-994C-5730128AD28A}" presName="bullet3b" presStyleLbl="node1" presStyleIdx="1" presStyleCnt="3"/>
      <dgm:spPr/>
    </dgm:pt>
    <dgm:pt modelId="{5E37851F-B700-45D7-91C8-A8E86229686C}" type="pres">
      <dgm:prSet presAssocID="{2F813949-9820-4643-994C-5730128AD28A}" presName="textBox3b" presStyleLbl="revTx" presStyleIdx="1" presStyleCnt="3" custScaleX="137821" custLinFactNeighborX="21635">
        <dgm:presLayoutVars>
          <dgm:bulletEnabled val="1"/>
        </dgm:presLayoutVars>
      </dgm:prSet>
      <dgm:spPr/>
    </dgm:pt>
    <dgm:pt modelId="{C13D73DF-41A5-4C60-A312-0B6A23CD0E95}" type="pres">
      <dgm:prSet presAssocID="{7263D612-4395-423B-83D1-8AF86AF71022}" presName="bullet3c" presStyleLbl="node1" presStyleIdx="2" presStyleCnt="3"/>
      <dgm:spPr>
        <a:xfrm>
          <a:off x="4140391" y="1000533"/>
          <a:ext cx="411286" cy="411286"/>
        </a:xfrm>
        <a:prstGeom prst="ellipse">
          <a:avLst/>
        </a:prstGeom>
        <a:solidFill>
          <a:srgbClr val="297FD5">
            <a:hueOff val="0"/>
            <a:satOff val="0"/>
            <a:lumOff val="0"/>
            <a:alphaOff val="0"/>
          </a:srgbClr>
        </a:solidFill>
        <a:ln w="25400" cap="flat" cmpd="sng" algn="ctr">
          <a:solidFill>
            <a:prstClr val="white">
              <a:hueOff val="0"/>
              <a:satOff val="0"/>
              <a:lumOff val="0"/>
              <a:alphaOff val="0"/>
            </a:prstClr>
          </a:solidFill>
          <a:prstDash val="solid"/>
        </a:ln>
        <a:effectLst/>
      </dgm:spPr>
    </dgm:pt>
    <dgm:pt modelId="{486469E9-BB14-4716-841A-7839BD0EEFF4}" type="pres">
      <dgm:prSet presAssocID="{7263D612-4395-423B-83D1-8AF86AF71022}" presName="textBox3c" presStyleLbl="revTx" presStyleIdx="2" presStyleCnt="3" custScaleX="137500" custLinFactNeighborX="20833">
        <dgm:presLayoutVars>
          <dgm:bulletEnabled val="1"/>
        </dgm:presLayoutVars>
      </dgm:prSet>
      <dgm:spPr/>
    </dgm:pt>
  </dgm:ptLst>
  <dgm:cxnLst>
    <dgm:cxn modelId="{A2A64B09-A3D6-4294-B172-0BCA3BD79173}" srcId="{77C3F9F2-08AB-4702-95C2-F06A4AF4C592}" destId="{7263D612-4395-423B-83D1-8AF86AF71022}" srcOrd="2" destOrd="0" parTransId="{E0FCF9F0-2708-4405-8F73-1FC7B9DF3F72}" sibTransId="{8FED5F4C-7416-45E0-8831-2C738EA5A250}"/>
    <dgm:cxn modelId="{C8F1B009-475C-4DCD-9385-11E6C9152978}" srcId="{77C3F9F2-08AB-4702-95C2-F06A4AF4C592}" destId="{2F813949-9820-4643-994C-5730128AD28A}" srcOrd="1" destOrd="0" parTransId="{B0C0385D-5D67-4CDF-8942-9B3B2DC6F512}" sibTransId="{5BC0C0E6-6117-4D94-BB1D-3599FB036E1C}"/>
    <dgm:cxn modelId="{CA5ED047-BEC3-4F48-B689-FE9D21902B83}" type="presOf" srcId="{77C3F9F2-08AB-4702-95C2-F06A4AF4C592}" destId="{95E00219-0BF9-4661-959D-39D238878599}" srcOrd="0" destOrd="0" presId="urn:microsoft.com/office/officeart/2005/8/layout/arrow2"/>
    <dgm:cxn modelId="{73906051-378E-4766-AA8F-E9CA534ADB38}" type="presOf" srcId="{5B745AE4-ED7B-41D9-BD17-6FC82176B82D}" destId="{781FA527-DDC7-4A79-BB8D-DB9AFAFF9E47}" srcOrd="0" destOrd="0" presId="urn:microsoft.com/office/officeart/2005/8/layout/arrow2"/>
    <dgm:cxn modelId="{FFEAB57E-82B2-4D8D-8AC0-F514EF4F87D8}" type="presOf" srcId="{7263D612-4395-423B-83D1-8AF86AF71022}" destId="{486469E9-BB14-4716-841A-7839BD0EEFF4}" srcOrd="0" destOrd="0" presId="urn:microsoft.com/office/officeart/2005/8/layout/arrow2"/>
    <dgm:cxn modelId="{FB85C2B3-C6F8-4FA7-8A6F-F7FCFD845760}" srcId="{77C3F9F2-08AB-4702-95C2-F06A4AF4C592}" destId="{5B745AE4-ED7B-41D9-BD17-6FC82176B82D}" srcOrd="0" destOrd="0" parTransId="{126CFE6B-8757-4579-9561-5DEA134036D1}" sibTransId="{6CADC3BD-5C91-48BD-80C0-B147493D5033}"/>
    <dgm:cxn modelId="{DC7557E8-7333-4FCF-B4F7-17723A7CC2CB}" type="presOf" srcId="{2F813949-9820-4643-994C-5730128AD28A}" destId="{5E37851F-B700-45D7-91C8-A8E86229686C}" srcOrd="0" destOrd="0" presId="urn:microsoft.com/office/officeart/2005/8/layout/arrow2"/>
    <dgm:cxn modelId="{34E85321-F22A-43CA-9B62-2EE79504E905}" type="presParOf" srcId="{95E00219-0BF9-4661-959D-39D238878599}" destId="{F8EA0A41-1C65-47C4-A285-373EE261FC52}" srcOrd="0" destOrd="0" presId="urn:microsoft.com/office/officeart/2005/8/layout/arrow2"/>
    <dgm:cxn modelId="{7F0776D1-46BE-4418-B32E-428BBCD161CD}" type="presParOf" srcId="{95E00219-0BF9-4661-959D-39D238878599}" destId="{8854EEE3-C8AC-463A-AFE0-6545AB48F7EC}" srcOrd="1" destOrd="0" presId="urn:microsoft.com/office/officeart/2005/8/layout/arrow2"/>
    <dgm:cxn modelId="{E9EA62BF-B92B-4073-BA2B-08E01DDBBA0F}" type="presParOf" srcId="{8854EEE3-C8AC-463A-AFE0-6545AB48F7EC}" destId="{D7E12F02-EAA8-4A90-8862-766B32F1CC60}" srcOrd="0" destOrd="0" presId="urn:microsoft.com/office/officeart/2005/8/layout/arrow2"/>
    <dgm:cxn modelId="{E7A28C4E-2B35-4325-AE39-E52D841AA480}" type="presParOf" srcId="{8854EEE3-C8AC-463A-AFE0-6545AB48F7EC}" destId="{781FA527-DDC7-4A79-BB8D-DB9AFAFF9E47}" srcOrd="1" destOrd="0" presId="urn:microsoft.com/office/officeart/2005/8/layout/arrow2"/>
    <dgm:cxn modelId="{F2A51275-E88F-4B99-B793-9C1E1CDE555B}" type="presParOf" srcId="{8854EEE3-C8AC-463A-AFE0-6545AB48F7EC}" destId="{0AA609CF-C16D-4857-8E17-5A5BC2099F19}" srcOrd="2" destOrd="0" presId="urn:microsoft.com/office/officeart/2005/8/layout/arrow2"/>
    <dgm:cxn modelId="{779FD085-A1F8-4B03-BEC7-C8D463EF6FF1}" type="presParOf" srcId="{8854EEE3-C8AC-463A-AFE0-6545AB48F7EC}" destId="{5E37851F-B700-45D7-91C8-A8E86229686C}" srcOrd="3" destOrd="0" presId="urn:microsoft.com/office/officeart/2005/8/layout/arrow2"/>
    <dgm:cxn modelId="{5568D008-2F75-4528-8869-A0F6B5EB298B}" type="presParOf" srcId="{8854EEE3-C8AC-463A-AFE0-6545AB48F7EC}" destId="{C13D73DF-41A5-4C60-A312-0B6A23CD0E95}" srcOrd="4" destOrd="0" presId="urn:microsoft.com/office/officeart/2005/8/layout/arrow2"/>
    <dgm:cxn modelId="{69FFDF87-CE6F-45DF-B412-3905C8BD6A7C}" type="presParOf" srcId="{8854EEE3-C8AC-463A-AFE0-6545AB48F7EC}" destId="{486469E9-BB14-4716-841A-7839BD0EEFF4}" srcOrd="5"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EA0A41-1C65-47C4-A285-373EE261FC52}">
      <dsp:nvSpPr>
        <dsp:cNvPr id="0" name=""/>
        <dsp:cNvSpPr/>
      </dsp:nvSpPr>
      <dsp:spPr>
        <a:xfrm>
          <a:off x="138257" y="0"/>
          <a:ext cx="6327484" cy="3954678"/>
        </a:xfrm>
        <a:prstGeom prst="swooshArrow">
          <a:avLst>
            <a:gd name="adj1" fmla="val 25000"/>
            <a:gd name="adj2" fmla="val 25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7E12F02-EAA8-4A90-8862-766B32F1CC60}">
      <dsp:nvSpPr>
        <dsp:cNvPr id="0" name=""/>
        <dsp:cNvSpPr/>
      </dsp:nvSpPr>
      <dsp:spPr>
        <a:xfrm>
          <a:off x="941848" y="2729518"/>
          <a:ext cx="164514" cy="164514"/>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81FA527-DDC7-4A79-BB8D-DB9AFAFF9E47}">
      <dsp:nvSpPr>
        <dsp:cNvPr id="0" name=""/>
        <dsp:cNvSpPr/>
      </dsp:nvSpPr>
      <dsp:spPr>
        <a:xfrm>
          <a:off x="1084456" y="2811776"/>
          <a:ext cx="1791647" cy="11429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173" tIns="0" rIns="0" bIns="0" numCol="1" spcCol="1270" anchor="t" anchorCtr="0">
          <a:noAutofit/>
        </a:bodyPr>
        <a:lstStyle/>
        <a:p>
          <a:pPr marL="0" lvl="0" indent="0" algn="l" defTabSz="800100">
            <a:lnSpc>
              <a:spcPct val="90000"/>
            </a:lnSpc>
            <a:spcBef>
              <a:spcPct val="0"/>
            </a:spcBef>
            <a:spcAft>
              <a:spcPct val="35000"/>
            </a:spcAft>
            <a:buNone/>
          </a:pPr>
          <a:r>
            <a:rPr kumimoji="1" lang="ja-JP" altLang="en-US" sz="1800" kern="1200" dirty="0">
              <a:latin typeface="Meiryo UI" panose="020B0604030504040204" pitchFamily="50" charset="-128"/>
              <a:ea typeface="Meiryo UI" panose="020B0604030504040204" pitchFamily="50" charset="-128"/>
            </a:rPr>
            <a:t>ステップ０</a:t>
          </a:r>
          <a:endParaRPr kumimoji="1" lang="en-US" altLang="ja-JP" sz="1800" kern="1200" dirty="0">
            <a:latin typeface="Meiryo UI" panose="020B0604030504040204" pitchFamily="50" charset="-128"/>
            <a:ea typeface="Meiryo UI" panose="020B0604030504040204" pitchFamily="50" charset="-128"/>
          </a:endParaRPr>
        </a:p>
        <a:p>
          <a:pPr marL="0" lvl="0" indent="0" algn="l" defTabSz="800100">
            <a:lnSpc>
              <a:spcPct val="90000"/>
            </a:lnSpc>
            <a:spcBef>
              <a:spcPct val="0"/>
            </a:spcBef>
            <a:spcAft>
              <a:spcPct val="35000"/>
            </a:spcAft>
            <a:buNone/>
          </a:pPr>
          <a:r>
            <a:rPr kumimoji="1" lang="ja-JP" altLang="en-US" sz="1800" kern="1200" dirty="0">
              <a:latin typeface="Meiryo UI" panose="020B0604030504040204" pitchFamily="50" charset="-128"/>
              <a:ea typeface="Meiryo UI" panose="020B0604030504040204" pitchFamily="50" charset="-128"/>
            </a:rPr>
            <a:t>事業立ち上げ</a:t>
          </a:r>
        </a:p>
      </dsp:txBody>
      <dsp:txXfrm>
        <a:off x="1084456" y="2811776"/>
        <a:ext cx="1791647" cy="1142901"/>
      </dsp:txXfrm>
    </dsp:sp>
    <dsp:sp modelId="{0AA609CF-C16D-4857-8E17-5A5BC2099F19}">
      <dsp:nvSpPr>
        <dsp:cNvPr id="0" name=""/>
        <dsp:cNvSpPr/>
      </dsp:nvSpPr>
      <dsp:spPr>
        <a:xfrm>
          <a:off x="2394005" y="1654637"/>
          <a:ext cx="297391" cy="297391"/>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E37851F-B700-45D7-91C8-A8E86229686C}">
      <dsp:nvSpPr>
        <dsp:cNvPr id="0" name=""/>
        <dsp:cNvSpPr/>
      </dsp:nvSpPr>
      <dsp:spPr>
        <a:xfrm>
          <a:off x="2584075" y="1803333"/>
          <a:ext cx="2092944" cy="21513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7582" tIns="0" rIns="0" bIns="0" numCol="1" spcCol="1270" anchor="t" anchorCtr="0">
          <a:noAutofit/>
        </a:bodyPr>
        <a:lstStyle/>
        <a:p>
          <a:pPr marL="0" lvl="0" indent="0" algn="l" defTabSz="800100">
            <a:lnSpc>
              <a:spcPct val="90000"/>
            </a:lnSpc>
            <a:spcBef>
              <a:spcPct val="0"/>
            </a:spcBef>
            <a:spcAft>
              <a:spcPct val="35000"/>
            </a:spcAft>
            <a:buNone/>
          </a:pPr>
          <a:r>
            <a:rPr kumimoji="1" lang="ja-JP" altLang="en-US" sz="1800" kern="1200" dirty="0">
              <a:latin typeface="Meiryo UI" panose="020B0604030504040204" pitchFamily="50" charset="-128"/>
              <a:ea typeface="Meiryo UI" panose="020B0604030504040204" pitchFamily="50" charset="-128"/>
            </a:rPr>
            <a:t>ステップ１</a:t>
          </a:r>
          <a:endParaRPr kumimoji="1" lang="en-US" altLang="ja-JP" sz="1800" kern="1200" dirty="0">
            <a:latin typeface="Meiryo UI" panose="020B0604030504040204" pitchFamily="50" charset="-128"/>
            <a:ea typeface="Meiryo UI" panose="020B0604030504040204" pitchFamily="50" charset="-128"/>
          </a:endParaRPr>
        </a:p>
        <a:p>
          <a:pPr marL="0" lvl="0" indent="0" algn="l" defTabSz="800100">
            <a:lnSpc>
              <a:spcPct val="90000"/>
            </a:lnSpc>
            <a:spcBef>
              <a:spcPct val="0"/>
            </a:spcBef>
            <a:spcAft>
              <a:spcPct val="35000"/>
            </a:spcAft>
            <a:buNone/>
          </a:pPr>
          <a:r>
            <a:rPr kumimoji="1" lang="ja-JP" altLang="en-US" sz="1800" kern="1200" dirty="0">
              <a:latin typeface="Meiryo UI" panose="020B0604030504040204" pitchFamily="50" charset="-128"/>
              <a:ea typeface="Meiryo UI" panose="020B0604030504040204" pitchFamily="50" charset="-128"/>
            </a:rPr>
            <a:t>初期ターゲット攻略</a:t>
          </a:r>
        </a:p>
      </dsp:txBody>
      <dsp:txXfrm>
        <a:off x="2584075" y="1803333"/>
        <a:ext cx="2092944" cy="2151344"/>
      </dsp:txXfrm>
    </dsp:sp>
    <dsp:sp modelId="{C13D73DF-41A5-4C60-A312-0B6A23CD0E95}">
      <dsp:nvSpPr>
        <dsp:cNvPr id="0" name=""/>
        <dsp:cNvSpPr/>
      </dsp:nvSpPr>
      <dsp:spPr>
        <a:xfrm>
          <a:off x="4140391" y="1000533"/>
          <a:ext cx="411286" cy="411286"/>
        </a:xfrm>
        <a:prstGeom prst="ellipse">
          <a:avLst/>
        </a:prstGeom>
        <a:solidFill>
          <a:srgbClr val="297FD5">
            <a:hueOff val="0"/>
            <a:satOff val="0"/>
            <a:lumOff val="0"/>
            <a:alphaOff val="0"/>
          </a:srgbClr>
        </a:solidFill>
        <a:ln w="25400" cap="flat" cmpd="sng" algn="ctr">
          <a:solidFill>
            <a:prstClr val="white">
              <a:hueOff val="0"/>
              <a:satOff val="0"/>
              <a:lumOff val="0"/>
              <a:alphaOff val="0"/>
            </a:prstClr>
          </a:solidFill>
          <a:prstDash val="solid"/>
        </a:ln>
        <a:effectLst/>
      </dsp:spPr>
      <dsp:style>
        <a:lnRef idx="2">
          <a:scrgbClr r="0" g="0" b="0"/>
        </a:lnRef>
        <a:fillRef idx="1">
          <a:scrgbClr r="0" g="0" b="0"/>
        </a:fillRef>
        <a:effectRef idx="0">
          <a:scrgbClr r="0" g="0" b="0"/>
        </a:effectRef>
        <a:fontRef idx="minor">
          <a:schemeClr val="lt1"/>
        </a:fontRef>
      </dsp:style>
    </dsp:sp>
    <dsp:sp modelId="{486469E9-BB14-4716-841A-7839BD0EEFF4}">
      <dsp:nvSpPr>
        <dsp:cNvPr id="0" name=""/>
        <dsp:cNvSpPr/>
      </dsp:nvSpPr>
      <dsp:spPr>
        <a:xfrm>
          <a:off x="4377667" y="1206176"/>
          <a:ext cx="2088069" cy="27485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7932" tIns="0" rIns="0" bIns="0" numCol="1" spcCol="1270" anchor="t" anchorCtr="0">
          <a:noAutofit/>
        </a:bodyPr>
        <a:lstStyle/>
        <a:p>
          <a:pPr marL="0" lvl="0" indent="0" algn="l" defTabSz="800100">
            <a:lnSpc>
              <a:spcPct val="90000"/>
            </a:lnSpc>
            <a:spcBef>
              <a:spcPct val="0"/>
            </a:spcBef>
            <a:spcAft>
              <a:spcPct val="35000"/>
            </a:spcAft>
            <a:buNone/>
          </a:pPr>
          <a:r>
            <a:rPr kumimoji="1" lang="ja-JP" altLang="en-US" sz="1800" kern="1200" dirty="0">
              <a:latin typeface="Meiryo UI" panose="020B0604030504040204" pitchFamily="50" charset="-128"/>
              <a:ea typeface="Meiryo UI" panose="020B0604030504040204" pitchFamily="50" charset="-128"/>
            </a:rPr>
            <a:t>ステップ２</a:t>
          </a:r>
          <a:endParaRPr kumimoji="1" lang="en-US" altLang="ja-JP" sz="1800" kern="1200" dirty="0">
            <a:latin typeface="Meiryo UI" panose="020B0604030504040204" pitchFamily="50" charset="-128"/>
            <a:ea typeface="Meiryo UI" panose="020B0604030504040204" pitchFamily="50" charset="-128"/>
          </a:endParaRPr>
        </a:p>
        <a:p>
          <a:pPr marL="0" lvl="0" indent="0" algn="l" defTabSz="800100">
            <a:lnSpc>
              <a:spcPct val="90000"/>
            </a:lnSpc>
            <a:spcBef>
              <a:spcPct val="0"/>
            </a:spcBef>
            <a:spcAft>
              <a:spcPct val="35000"/>
            </a:spcAft>
            <a:buNone/>
          </a:pPr>
          <a:r>
            <a:rPr kumimoji="1" lang="ja-JP" altLang="en-US" sz="1800" kern="1200" dirty="0">
              <a:latin typeface="Meiryo UI" panose="020B0604030504040204" pitchFamily="50" charset="-128"/>
              <a:ea typeface="Meiryo UI" panose="020B0604030504040204" pitchFamily="50" charset="-128"/>
            </a:rPr>
            <a:t>成長ターゲット展開</a:t>
          </a:r>
        </a:p>
      </dsp:txBody>
      <dsp:txXfrm>
        <a:off x="4377667" y="1206176"/>
        <a:ext cx="2088069" cy="2748501"/>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9330" name="Rectangle 1026"/>
          <p:cNvSpPr>
            <a:spLocks noGrp="1" noChangeArrowheads="1"/>
          </p:cNvSpPr>
          <p:nvPr>
            <p:ph type="hdr" sz="quarter"/>
          </p:nvPr>
        </p:nvSpPr>
        <p:spPr bwMode="auto">
          <a:xfrm>
            <a:off x="0" y="0"/>
            <a:ext cx="2944813" cy="531813"/>
          </a:xfrm>
          <a:prstGeom prst="rect">
            <a:avLst/>
          </a:prstGeom>
          <a:noFill/>
          <a:ln w="9525">
            <a:noFill/>
            <a:miter lim="800000"/>
            <a:headEnd/>
            <a:tailEnd/>
          </a:ln>
          <a:effectLst/>
        </p:spPr>
        <p:txBody>
          <a:bodyPr vert="horz" wrap="square" lIns="90773" tIns="45386" rIns="90773" bIns="45386" numCol="1" anchor="t" anchorCtr="0" compatLnSpc="1">
            <a:prstTxWarp prst="textNoShape">
              <a:avLst/>
            </a:prstTxWarp>
          </a:bodyPr>
          <a:lstStyle>
            <a:lvl1pPr defTabSz="908050">
              <a:defRPr sz="1200">
                <a:latin typeface="ＭＳ Ｐゴシック" pitchFamily="50" charset="-128"/>
                <a:ea typeface="ＭＳ Ｐゴシック" pitchFamily="50" charset="-128"/>
              </a:defRPr>
            </a:lvl1pPr>
          </a:lstStyle>
          <a:p>
            <a:pPr>
              <a:defRPr/>
            </a:pPr>
            <a:endParaRPr lang="en-US"/>
          </a:p>
        </p:txBody>
      </p:sp>
      <p:sp>
        <p:nvSpPr>
          <p:cNvPr id="99331" name="Rectangle 1027"/>
          <p:cNvSpPr>
            <a:spLocks noGrp="1" noChangeArrowheads="1"/>
          </p:cNvSpPr>
          <p:nvPr>
            <p:ph type="dt" sz="quarter" idx="1"/>
          </p:nvPr>
        </p:nvSpPr>
        <p:spPr bwMode="auto">
          <a:xfrm>
            <a:off x="3851275" y="0"/>
            <a:ext cx="2868613" cy="531813"/>
          </a:xfrm>
          <a:prstGeom prst="rect">
            <a:avLst/>
          </a:prstGeom>
          <a:noFill/>
          <a:ln w="9525">
            <a:noFill/>
            <a:miter lim="800000"/>
            <a:headEnd/>
            <a:tailEnd/>
          </a:ln>
          <a:effectLst/>
        </p:spPr>
        <p:txBody>
          <a:bodyPr vert="horz" wrap="square" lIns="90773" tIns="45386" rIns="90773" bIns="45386" numCol="1" anchor="t" anchorCtr="0" compatLnSpc="1">
            <a:prstTxWarp prst="textNoShape">
              <a:avLst/>
            </a:prstTxWarp>
          </a:bodyPr>
          <a:lstStyle>
            <a:lvl1pPr algn="r" defTabSz="908050">
              <a:defRPr sz="1200">
                <a:latin typeface="ＭＳ Ｐゴシック" pitchFamily="50" charset="-128"/>
                <a:ea typeface="ＭＳ Ｐゴシック" pitchFamily="50" charset="-128"/>
              </a:defRPr>
            </a:lvl1pPr>
          </a:lstStyle>
          <a:p>
            <a:pPr>
              <a:defRPr/>
            </a:pPr>
            <a:endParaRPr lang="en-US"/>
          </a:p>
        </p:txBody>
      </p:sp>
      <p:sp>
        <p:nvSpPr>
          <p:cNvPr id="99332" name="Rectangle 1028"/>
          <p:cNvSpPr>
            <a:spLocks noGrp="1" noChangeArrowheads="1"/>
          </p:cNvSpPr>
          <p:nvPr>
            <p:ph type="ftr" sz="quarter" idx="2"/>
          </p:nvPr>
        </p:nvSpPr>
        <p:spPr bwMode="auto">
          <a:xfrm>
            <a:off x="0" y="9391650"/>
            <a:ext cx="2944813" cy="454025"/>
          </a:xfrm>
          <a:prstGeom prst="rect">
            <a:avLst/>
          </a:prstGeom>
          <a:noFill/>
          <a:ln w="9525">
            <a:noFill/>
            <a:miter lim="800000"/>
            <a:headEnd/>
            <a:tailEnd/>
          </a:ln>
          <a:effectLst/>
        </p:spPr>
        <p:txBody>
          <a:bodyPr vert="horz" wrap="square" lIns="90773" tIns="45386" rIns="90773" bIns="45386" numCol="1" anchor="b" anchorCtr="0" compatLnSpc="1">
            <a:prstTxWarp prst="textNoShape">
              <a:avLst/>
            </a:prstTxWarp>
          </a:bodyPr>
          <a:lstStyle>
            <a:lvl1pPr defTabSz="908050">
              <a:defRPr sz="1200">
                <a:latin typeface="ＭＳ Ｐゴシック" pitchFamily="50" charset="-128"/>
                <a:ea typeface="ＭＳ Ｐゴシック" pitchFamily="50" charset="-128"/>
              </a:defRPr>
            </a:lvl1pPr>
          </a:lstStyle>
          <a:p>
            <a:pPr>
              <a:defRPr/>
            </a:pPr>
            <a:endParaRPr lang="en-US"/>
          </a:p>
        </p:txBody>
      </p:sp>
      <p:sp>
        <p:nvSpPr>
          <p:cNvPr id="99333" name="Rectangle 1029"/>
          <p:cNvSpPr>
            <a:spLocks noGrp="1" noChangeArrowheads="1"/>
          </p:cNvSpPr>
          <p:nvPr>
            <p:ph type="sldNum" sz="quarter" idx="3"/>
          </p:nvPr>
        </p:nvSpPr>
        <p:spPr bwMode="auto">
          <a:xfrm>
            <a:off x="3851275" y="9391650"/>
            <a:ext cx="2868613" cy="454025"/>
          </a:xfrm>
          <a:prstGeom prst="rect">
            <a:avLst/>
          </a:prstGeom>
          <a:noFill/>
          <a:ln w="9525">
            <a:noFill/>
            <a:miter lim="800000"/>
            <a:headEnd/>
            <a:tailEnd/>
          </a:ln>
          <a:effectLst/>
        </p:spPr>
        <p:txBody>
          <a:bodyPr vert="horz" wrap="square" lIns="90773" tIns="45386" rIns="90773" bIns="45386" numCol="1" anchor="b" anchorCtr="0" compatLnSpc="1">
            <a:prstTxWarp prst="textNoShape">
              <a:avLst/>
            </a:prstTxWarp>
          </a:bodyPr>
          <a:lstStyle>
            <a:lvl1pPr algn="r" defTabSz="908050">
              <a:defRPr sz="1200">
                <a:latin typeface="ＭＳ Ｐゴシック" pitchFamily="50" charset="-128"/>
                <a:ea typeface="ＭＳ Ｐゴシック" pitchFamily="50" charset="-128"/>
              </a:defRPr>
            </a:lvl1pPr>
          </a:lstStyle>
          <a:p>
            <a:pPr>
              <a:defRPr/>
            </a:pPr>
            <a:fld id="{91E95D54-2B7A-4AD3-B1AA-05A68CF6C76C}" type="slidenum">
              <a:rPr lang="en-US"/>
              <a:pPr>
                <a:defRPr/>
              </a:pPr>
              <a:t>‹#›</a:t>
            </a:fld>
            <a:endParaRPr lang="en-US"/>
          </a:p>
        </p:txBody>
      </p:sp>
    </p:spTree>
    <p:extLst>
      <p:ext uri="{BB962C8B-B14F-4D97-AF65-F5344CB8AC3E}">
        <p14:creationId xmlns:p14="http://schemas.microsoft.com/office/powerpoint/2010/main" val="2221764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17825" cy="493713"/>
          </a:xfrm>
          <a:prstGeom prst="rect">
            <a:avLst/>
          </a:prstGeom>
          <a:noFill/>
          <a:ln w="9525">
            <a:noFill/>
            <a:miter lim="800000"/>
            <a:headEnd/>
            <a:tailEnd/>
          </a:ln>
          <a:effectLst/>
        </p:spPr>
        <p:txBody>
          <a:bodyPr vert="horz" wrap="none" lIns="91018" tIns="45508" rIns="91018" bIns="45508" numCol="1" anchor="ctr" anchorCtr="0" compatLnSpc="1">
            <a:prstTxWarp prst="textNoShape">
              <a:avLst/>
            </a:prstTxWarp>
          </a:bodyPr>
          <a:lstStyle>
            <a:lvl1pPr defTabSz="909638">
              <a:defRPr sz="1200">
                <a:latin typeface="Times New Roman" pitchFamily="18" charset="0"/>
                <a:ea typeface="ＭＳ Ｐゴシック" pitchFamily="50" charset="-128"/>
              </a:defRPr>
            </a:lvl1pPr>
          </a:lstStyle>
          <a:p>
            <a:pPr>
              <a:defRPr/>
            </a:pPr>
            <a:endParaRPr lang="en-US" altLang="ja-JP"/>
          </a:p>
        </p:txBody>
      </p:sp>
      <p:sp>
        <p:nvSpPr>
          <p:cNvPr id="6147" name="Rectangle 3"/>
          <p:cNvSpPr>
            <a:spLocks noGrp="1" noChangeArrowheads="1"/>
          </p:cNvSpPr>
          <p:nvPr>
            <p:ph type="dt" idx="1"/>
          </p:nvPr>
        </p:nvSpPr>
        <p:spPr bwMode="auto">
          <a:xfrm>
            <a:off x="3817938" y="0"/>
            <a:ext cx="2917825" cy="493713"/>
          </a:xfrm>
          <a:prstGeom prst="rect">
            <a:avLst/>
          </a:prstGeom>
          <a:noFill/>
          <a:ln w="9525">
            <a:noFill/>
            <a:miter lim="800000"/>
            <a:headEnd/>
            <a:tailEnd/>
          </a:ln>
          <a:effectLst/>
        </p:spPr>
        <p:txBody>
          <a:bodyPr vert="horz" wrap="none" lIns="91018" tIns="45508" rIns="91018" bIns="45508" numCol="1" anchor="ctr" anchorCtr="0" compatLnSpc="1">
            <a:prstTxWarp prst="textNoShape">
              <a:avLst/>
            </a:prstTxWarp>
          </a:bodyPr>
          <a:lstStyle>
            <a:lvl1pPr algn="r" defTabSz="909638">
              <a:defRPr sz="1200">
                <a:latin typeface="Times New Roman" pitchFamily="18" charset="0"/>
                <a:ea typeface="ＭＳ Ｐゴシック" pitchFamily="50" charset="-128"/>
              </a:defRPr>
            </a:lvl1pPr>
          </a:lstStyle>
          <a:p>
            <a:pPr>
              <a:defRPr/>
            </a:pPr>
            <a:endParaRPr lang="en-US" altLang="ja-JP"/>
          </a:p>
        </p:txBody>
      </p:sp>
      <p:sp>
        <p:nvSpPr>
          <p:cNvPr id="179204" name="Rectangle 4"/>
          <p:cNvSpPr>
            <a:spLocks noGrp="1" noRot="1" noChangeAspect="1" noChangeArrowheads="1" noTextEdit="1"/>
          </p:cNvSpPr>
          <p:nvPr>
            <p:ph type="sldImg" idx="2"/>
          </p:nvPr>
        </p:nvSpPr>
        <p:spPr bwMode="auto">
          <a:xfrm>
            <a:off x="698500" y="741363"/>
            <a:ext cx="5340350" cy="3697287"/>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898525" y="4686300"/>
            <a:ext cx="4938713" cy="4438650"/>
          </a:xfrm>
          <a:prstGeom prst="rect">
            <a:avLst/>
          </a:prstGeom>
          <a:noFill/>
          <a:ln w="9525">
            <a:noFill/>
            <a:miter lim="800000"/>
            <a:headEnd/>
            <a:tailEnd/>
          </a:ln>
          <a:effectLst/>
        </p:spPr>
        <p:txBody>
          <a:bodyPr vert="horz" wrap="none" lIns="91018" tIns="45508" rIns="91018" bIns="45508" numCol="1" anchor="ctr" anchorCtr="0" compatLnSpc="1">
            <a:prstTxWarp prst="textNoShape">
              <a:avLst/>
            </a:prstTxWarp>
          </a:body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150" name="Rectangle 6"/>
          <p:cNvSpPr>
            <a:spLocks noGrp="1" noChangeArrowheads="1"/>
          </p:cNvSpPr>
          <p:nvPr>
            <p:ph type="ftr" sz="quarter" idx="4"/>
          </p:nvPr>
        </p:nvSpPr>
        <p:spPr bwMode="auto">
          <a:xfrm>
            <a:off x="0" y="9372600"/>
            <a:ext cx="2917825" cy="493713"/>
          </a:xfrm>
          <a:prstGeom prst="rect">
            <a:avLst/>
          </a:prstGeom>
          <a:noFill/>
          <a:ln w="9525">
            <a:noFill/>
            <a:miter lim="800000"/>
            <a:headEnd/>
            <a:tailEnd/>
          </a:ln>
          <a:effectLst/>
        </p:spPr>
        <p:txBody>
          <a:bodyPr vert="horz" wrap="none" lIns="91018" tIns="45508" rIns="91018" bIns="45508" numCol="1" anchor="b" anchorCtr="0" compatLnSpc="1">
            <a:prstTxWarp prst="textNoShape">
              <a:avLst/>
            </a:prstTxWarp>
          </a:bodyPr>
          <a:lstStyle>
            <a:lvl1pPr defTabSz="909638">
              <a:defRPr sz="1200">
                <a:latin typeface="Times New Roman" pitchFamily="18" charset="0"/>
                <a:ea typeface="ＭＳ Ｐゴシック" pitchFamily="50" charset="-128"/>
              </a:defRPr>
            </a:lvl1pPr>
          </a:lstStyle>
          <a:p>
            <a:pPr>
              <a:defRPr/>
            </a:pPr>
            <a:endParaRPr lang="en-US" altLang="ja-JP"/>
          </a:p>
        </p:txBody>
      </p:sp>
      <p:sp>
        <p:nvSpPr>
          <p:cNvPr id="6151" name="Rectangle 7"/>
          <p:cNvSpPr>
            <a:spLocks noGrp="1" noChangeArrowheads="1"/>
          </p:cNvSpPr>
          <p:nvPr>
            <p:ph type="sldNum" sz="quarter" idx="5"/>
          </p:nvPr>
        </p:nvSpPr>
        <p:spPr bwMode="auto">
          <a:xfrm>
            <a:off x="3817938" y="9372600"/>
            <a:ext cx="2917825" cy="493713"/>
          </a:xfrm>
          <a:prstGeom prst="rect">
            <a:avLst/>
          </a:prstGeom>
          <a:noFill/>
          <a:ln w="9525">
            <a:noFill/>
            <a:miter lim="800000"/>
            <a:headEnd/>
            <a:tailEnd/>
          </a:ln>
          <a:effectLst/>
        </p:spPr>
        <p:txBody>
          <a:bodyPr vert="horz" wrap="none" lIns="91018" tIns="45508" rIns="91018" bIns="45508" numCol="1" anchor="b" anchorCtr="0" compatLnSpc="1">
            <a:prstTxWarp prst="textNoShape">
              <a:avLst/>
            </a:prstTxWarp>
          </a:bodyPr>
          <a:lstStyle>
            <a:lvl1pPr algn="r" defTabSz="909638">
              <a:defRPr sz="1200">
                <a:latin typeface="Times New Roman" pitchFamily="18" charset="0"/>
                <a:ea typeface="ＭＳ Ｐゴシック" pitchFamily="50" charset="-128"/>
              </a:defRPr>
            </a:lvl1pPr>
          </a:lstStyle>
          <a:p>
            <a:pPr>
              <a:defRPr/>
            </a:pPr>
            <a:fld id="{F63CD562-E50A-48EB-B90A-C7C09A5C1CFD}" type="slidenum">
              <a:rPr lang="en-US" altLang="ja-JP"/>
              <a:pPr>
                <a:defRPr/>
              </a:pPr>
              <a:t>‹#›</a:t>
            </a:fld>
            <a:endParaRPr lang="en-US" altLang="ja-JP"/>
          </a:p>
        </p:txBody>
      </p:sp>
    </p:spTree>
    <p:extLst>
      <p:ext uri="{BB962C8B-B14F-4D97-AF65-F5344CB8AC3E}">
        <p14:creationId xmlns:p14="http://schemas.microsoft.com/office/powerpoint/2010/main" val="321940766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Rot="1" noChangeAspect="1" noChangeArrowheads="1" noTextEdit="1"/>
          </p:cNvSpPr>
          <p:nvPr>
            <p:ph type="sldImg"/>
          </p:nvPr>
        </p:nvSpPr>
        <p:spPr>
          <a:xfrm>
            <a:off x="188913" y="263525"/>
            <a:ext cx="6477000" cy="4484688"/>
          </a:xfrm>
          <a:ln/>
        </p:spPr>
      </p:sp>
      <p:sp>
        <p:nvSpPr>
          <p:cNvPr id="214019" name="Rectangle 3"/>
          <p:cNvSpPr>
            <a:spLocks noGrp="1" noChangeArrowheads="1"/>
          </p:cNvSpPr>
          <p:nvPr>
            <p:ph type="body" idx="1"/>
          </p:nvPr>
        </p:nvSpPr>
        <p:spPr>
          <a:xfrm>
            <a:off x="680249" y="4716710"/>
            <a:ext cx="5438779" cy="4466109"/>
          </a:xfrm>
          <a:noFill/>
          <a:ln/>
        </p:spPr>
        <p:txBody>
          <a:bodyPr lIns="89844" tIns="44923" rIns="89844" bIns="44923"/>
          <a:lstStyle/>
          <a:p>
            <a:endParaRPr lang="en-US" altLang="ja-JP" dirty="0"/>
          </a:p>
          <a:p>
            <a:r>
              <a:rPr lang="en-US" altLang="ja-JP" dirty="0"/>
              <a:t>【</a:t>
            </a:r>
            <a:r>
              <a:rPr lang="ja-JP" altLang="en-US"/>
              <a:t>重要度</a:t>
            </a:r>
            <a:r>
              <a:rPr lang="en-US" altLang="ja-JP" dirty="0"/>
              <a:t>】B</a:t>
            </a:r>
          </a:p>
          <a:p>
            <a:endParaRPr lang="en-US" altLang="ja-JP" dirty="0"/>
          </a:p>
          <a:p>
            <a:r>
              <a:rPr lang="en-US" altLang="ja-JP" dirty="0"/>
              <a:t>【</a:t>
            </a:r>
            <a:r>
              <a:rPr lang="ja-JP" altLang="en-US"/>
              <a:t>意味づけ</a:t>
            </a:r>
            <a:r>
              <a:rPr lang="en-US" altLang="ja-JP" dirty="0"/>
              <a:t>】</a:t>
            </a:r>
          </a:p>
          <a:p>
            <a:r>
              <a:rPr lang="ja-JP" altLang="en-US"/>
              <a:t>本日の進め方について確認して下さい</a:t>
            </a:r>
          </a:p>
          <a:p>
            <a:endParaRPr lang="ja-JP" altLang="en-US"/>
          </a:p>
          <a:p>
            <a:r>
              <a:rPr lang="en-US" altLang="ja-JP" dirty="0"/>
              <a:t>【</a:t>
            </a:r>
            <a:r>
              <a:rPr lang="ja-JP" altLang="en-US"/>
              <a:t>ネタ</a:t>
            </a:r>
            <a:r>
              <a:rPr lang="en-US" altLang="ja-JP" dirty="0"/>
              <a:t>】</a:t>
            </a:r>
          </a:p>
          <a:p>
            <a:endParaRPr lang="en-US" altLang="ja-JP" dirty="0"/>
          </a:p>
          <a:p>
            <a:r>
              <a:rPr lang="en-US" altLang="ja-JP" dirty="0"/>
              <a:t>【</a:t>
            </a:r>
            <a:r>
              <a:rPr lang="ja-JP" altLang="en-US"/>
              <a:t>やり方</a:t>
            </a:r>
            <a:r>
              <a:rPr lang="en-US" altLang="ja-JP" dirty="0"/>
              <a:t>】</a:t>
            </a:r>
          </a:p>
          <a:p>
            <a:endParaRPr lang="en-US" altLang="ja-JP" dirty="0"/>
          </a:p>
        </p:txBody>
      </p:sp>
    </p:spTree>
    <p:extLst>
      <p:ext uri="{BB962C8B-B14F-4D97-AF65-F5344CB8AC3E}">
        <p14:creationId xmlns:p14="http://schemas.microsoft.com/office/powerpoint/2010/main" val="36156464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spcAft>
                <a:spcPts val="1200"/>
              </a:spcAft>
            </a:pPr>
            <a:r>
              <a:rPr lang="ja-JP" altLang="en-US" sz="1200" dirty="0">
                <a:solidFill>
                  <a:srgbClr val="FF0000"/>
                </a:solidFill>
                <a:latin typeface="Meiryo UI" panose="020B0604030504040204" pitchFamily="50" charset="-128"/>
                <a:ea typeface="Meiryo UI" panose="020B0604030504040204" pitchFamily="50" charset="-128"/>
              </a:rPr>
              <a:t>事業開発の責任者や担当者が抱える問題</a:t>
            </a:r>
            <a:r>
              <a:rPr lang="ja-JP" altLang="en-US" sz="1200" dirty="0">
                <a:solidFill>
                  <a:srgbClr val="000000"/>
                </a:solidFill>
                <a:latin typeface="Meiryo UI" panose="020B0604030504040204" pitchFamily="50" charset="-128"/>
                <a:ea typeface="Meiryo UI" panose="020B0604030504040204" pitchFamily="50" charset="-128"/>
              </a:rPr>
              <a:t>は、「アイデア」「モデル化」「巻き込み」の、大きく</a:t>
            </a:r>
            <a:r>
              <a:rPr lang="en-US" altLang="ja-JP" sz="1200" dirty="0">
                <a:solidFill>
                  <a:srgbClr val="FF0000"/>
                </a:solidFill>
                <a:latin typeface="Meiryo UI" panose="020B0604030504040204" pitchFamily="50" charset="-128"/>
                <a:ea typeface="Meiryo UI" panose="020B0604030504040204" pitchFamily="50" charset="-128"/>
              </a:rPr>
              <a:t>3</a:t>
            </a:r>
            <a:r>
              <a:rPr lang="ja-JP" altLang="en-US" sz="1200" dirty="0">
                <a:solidFill>
                  <a:srgbClr val="FF0000"/>
                </a:solidFill>
                <a:latin typeface="Meiryo UI" panose="020B0604030504040204" pitchFamily="50" charset="-128"/>
                <a:ea typeface="Meiryo UI" panose="020B0604030504040204" pitchFamily="50" charset="-128"/>
              </a:rPr>
              <a:t>つに分類</a:t>
            </a:r>
            <a:r>
              <a:rPr lang="ja-JP" altLang="en-US" sz="1200" dirty="0">
                <a:solidFill>
                  <a:srgbClr val="000000"/>
                </a:solidFill>
                <a:latin typeface="Meiryo UI" panose="020B0604030504040204" pitchFamily="50" charset="-128"/>
                <a:ea typeface="Meiryo UI" panose="020B0604030504040204" pitchFamily="50" charset="-128"/>
              </a:rPr>
              <a:t>できます。</a:t>
            </a:r>
            <a:endParaRPr lang="en-US" altLang="ja-JP" sz="1200" dirty="0">
              <a:solidFill>
                <a:srgbClr val="000000"/>
              </a:solidFill>
              <a:latin typeface="Meiryo UI" panose="020B0604030504040204" pitchFamily="50" charset="-128"/>
              <a:ea typeface="Meiryo UI" panose="020B0604030504040204" pitchFamily="50" charset="-128"/>
            </a:endParaRPr>
          </a:p>
          <a:p>
            <a:pPr>
              <a:spcAft>
                <a:spcPts val="1200"/>
              </a:spcAft>
            </a:pPr>
            <a:r>
              <a:rPr lang="ja-JP" altLang="en-US" sz="1200" dirty="0">
                <a:solidFill>
                  <a:srgbClr val="000000"/>
                </a:solidFill>
                <a:latin typeface="Meiryo UI" panose="020B0604030504040204" pitchFamily="50" charset="-128"/>
                <a:ea typeface="Meiryo UI" panose="020B0604030504040204" pitchFamily="50" charset="-128"/>
              </a:rPr>
              <a:t>事業開発のプロセスが迷走してしまう原因は、目の前に現れるこうした問題にやみくもに取り組んでしまうことにあります。</a:t>
            </a:r>
            <a:endParaRPr lang="en-US" altLang="ja-JP" sz="1200" dirty="0">
              <a:solidFill>
                <a:srgbClr val="000000"/>
              </a:solidFill>
              <a:latin typeface="Meiryo UI" panose="020B0604030504040204" pitchFamily="50" charset="-128"/>
              <a:ea typeface="Meiryo UI" panose="020B0604030504040204" pitchFamily="50" charset="-128"/>
            </a:endParaRPr>
          </a:p>
          <a:p>
            <a:pPr>
              <a:spcAft>
                <a:spcPts val="1200"/>
              </a:spcAft>
            </a:pPr>
            <a:r>
              <a:rPr lang="ja-JP" altLang="en-US" sz="1200" dirty="0">
                <a:solidFill>
                  <a:srgbClr val="000000"/>
                </a:solidFill>
                <a:latin typeface="Meiryo UI" panose="020B0604030504040204" pitchFamily="50" charset="-128"/>
                <a:ea typeface="Meiryo UI" panose="020B0604030504040204" pitchFamily="50" charset="-128"/>
              </a:rPr>
              <a:t>★</a:t>
            </a:r>
            <a:r>
              <a:rPr lang="en-US" altLang="ja-JP" sz="1200" dirty="0">
                <a:solidFill>
                  <a:srgbClr val="000000"/>
                </a:solidFill>
                <a:latin typeface="Meiryo UI" panose="020B0604030504040204" pitchFamily="50" charset="-128"/>
                <a:ea typeface="Meiryo UI" panose="020B0604030504040204" pitchFamily="50" charset="-128"/>
              </a:rPr>
              <a:t>Enter</a:t>
            </a:r>
            <a:r>
              <a:rPr lang="ja-JP" altLang="en-US" sz="1200" dirty="0">
                <a:solidFill>
                  <a:srgbClr val="000000"/>
                </a:solidFill>
                <a:latin typeface="Meiryo UI" panose="020B0604030504040204" pitchFamily="50" charset="-128"/>
                <a:ea typeface="Meiryo UI" panose="020B0604030504040204" pitchFamily="50" charset="-128"/>
              </a:rPr>
              <a:t>押す</a:t>
            </a:r>
            <a:endParaRPr lang="en-US" altLang="ja-JP" sz="1200" dirty="0">
              <a:solidFill>
                <a:srgbClr val="000000"/>
              </a:solidFill>
              <a:latin typeface="Meiryo UI" panose="020B0604030504040204" pitchFamily="50" charset="-128"/>
              <a:ea typeface="Meiryo UI" panose="020B0604030504040204" pitchFamily="50" charset="-128"/>
            </a:endParaRPr>
          </a:p>
          <a:p>
            <a:pPr>
              <a:spcAft>
                <a:spcPts val="1200"/>
              </a:spcAft>
            </a:pPr>
            <a:endParaRPr lang="en-US" altLang="ja-JP" sz="1200" dirty="0">
              <a:solidFill>
                <a:srgbClr val="000000"/>
              </a:solidFill>
              <a:latin typeface="Meiryo UI" panose="020B0604030504040204" pitchFamily="50" charset="-128"/>
              <a:ea typeface="Meiryo UI" panose="020B0604030504040204" pitchFamily="50" charset="-128"/>
            </a:endParaRPr>
          </a:p>
          <a:p>
            <a:pPr>
              <a:spcAft>
                <a:spcPts val="1200"/>
              </a:spcAft>
            </a:pPr>
            <a:r>
              <a:rPr lang="ja-JP" altLang="en-US" sz="1200" dirty="0">
                <a:solidFill>
                  <a:srgbClr val="000000"/>
                </a:solidFill>
                <a:latin typeface="Meiryo UI" panose="020B0604030504040204" pitchFamily="50" charset="-128"/>
                <a:ea typeface="Meiryo UI" panose="020B0604030504040204" pitchFamily="50" charset="-128"/>
              </a:rPr>
              <a:t>そのプロセスを効率的に進めるためのメソッドが、私たちが開発した「事業構築の</a:t>
            </a:r>
            <a:r>
              <a:rPr lang="en-US" altLang="ja-JP" sz="1200" dirty="0">
                <a:solidFill>
                  <a:srgbClr val="000000"/>
                </a:solidFill>
                <a:latin typeface="Meiryo UI" panose="020B0604030504040204" pitchFamily="50" charset="-128"/>
                <a:ea typeface="Meiryo UI" panose="020B0604030504040204" pitchFamily="50" charset="-128"/>
              </a:rPr>
              <a:t>5</a:t>
            </a:r>
            <a:r>
              <a:rPr lang="ja-JP" altLang="en-US" sz="1200" dirty="0">
                <a:solidFill>
                  <a:srgbClr val="000000"/>
                </a:solidFill>
                <a:latin typeface="Meiryo UI" panose="020B0604030504040204" pitchFamily="50" charset="-128"/>
                <a:ea typeface="Meiryo UI" panose="020B0604030504040204" pitchFamily="50" charset="-128"/>
              </a:rPr>
              <a:t>ステップ」です。</a:t>
            </a:r>
          </a:p>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09638" rtl="0" eaLnBrk="1" fontAlgn="base" latinLnBrk="0" hangingPunct="1">
              <a:lnSpc>
                <a:spcPct val="100000"/>
              </a:lnSpc>
              <a:spcBef>
                <a:spcPct val="0"/>
              </a:spcBef>
              <a:spcAft>
                <a:spcPct val="0"/>
              </a:spcAft>
              <a:buClrTx/>
              <a:buSzTx/>
              <a:buFontTx/>
              <a:buNone/>
              <a:tabLst/>
              <a:defRPr/>
            </a:pPr>
            <a:fld id="{7C05AC02-DB9C-4C8A-8CAE-D9E913F74C39}" type="slidenum">
              <a:rPr kumimoji="1" lang="ja-JP" altLang="en-US" sz="1200" b="0" i="0" u="none" strike="noStrike" kern="1200" cap="none" spc="0" normalizeH="0" baseline="0" noProof="0" smtClean="0">
                <a:ln>
                  <a:noFill/>
                </a:ln>
                <a:solidFill>
                  <a:srgbClr val="000000"/>
                </a:solidFill>
                <a:effectLst/>
                <a:uLnTx/>
                <a:uFillTx/>
                <a:latin typeface="Times New Roman" pitchFamily="18" charset="0"/>
                <a:ea typeface="ＭＳ Ｐゴシック" pitchFamily="50" charset="-128"/>
                <a:cs typeface="+mn-cs"/>
              </a:rPr>
              <a:pPr marL="0" marR="0" lvl="0" indent="0" algn="r" defTabSz="909638" rtl="0" eaLnBrk="1" fontAlgn="base" latinLnBrk="0" hangingPunct="1">
                <a:lnSpc>
                  <a:spcPct val="100000"/>
                </a:lnSpc>
                <a:spcBef>
                  <a:spcPct val="0"/>
                </a:spcBef>
                <a:spcAft>
                  <a:spcPct val="0"/>
                </a:spcAft>
                <a:buClrTx/>
                <a:buSzTx/>
                <a:buFontTx/>
                <a:buNone/>
                <a:tabLst/>
                <a:defRPr/>
              </a:pPr>
              <a:t>12</a:t>
            </a:fld>
            <a:endParaRPr kumimoji="1" lang="ja-JP" altLang="en-US" sz="12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spTree>
    <p:extLst>
      <p:ext uri="{BB962C8B-B14F-4D97-AF65-F5344CB8AC3E}">
        <p14:creationId xmlns:p14="http://schemas.microsoft.com/office/powerpoint/2010/main" val="11819388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09638" rtl="0" eaLnBrk="1" fontAlgn="base" latinLnBrk="0" hangingPunct="1">
              <a:lnSpc>
                <a:spcPct val="100000"/>
              </a:lnSpc>
              <a:spcBef>
                <a:spcPct val="0"/>
              </a:spcBef>
              <a:spcAft>
                <a:spcPct val="0"/>
              </a:spcAft>
              <a:buClrTx/>
              <a:buSzTx/>
              <a:buFontTx/>
              <a:buNone/>
              <a:tabLst/>
              <a:defRPr/>
            </a:pPr>
            <a:fld id="{7C05AC02-DB9C-4C8A-8CAE-D9E913F74C39}" type="slidenum">
              <a:rPr kumimoji="1" lang="ja-JP" altLang="en-US" sz="1200" b="0" i="0" u="none" strike="noStrike" kern="1200" cap="none" spc="0" normalizeH="0" baseline="0" noProof="0" smtClean="0">
                <a:ln>
                  <a:noFill/>
                </a:ln>
                <a:solidFill>
                  <a:srgbClr val="000000"/>
                </a:solidFill>
                <a:effectLst/>
                <a:uLnTx/>
                <a:uFillTx/>
                <a:latin typeface="Times New Roman" pitchFamily="18" charset="0"/>
                <a:ea typeface="ＭＳ Ｐゴシック" pitchFamily="50" charset="-128"/>
                <a:cs typeface="+mn-cs"/>
              </a:rPr>
              <a:pPr marL="0" marR="0" lvl="0" indent="0" algn="r" defTabSz="909638" rtl="0" eaLnBrk="1" fontAlgn="base" latinLnBrk="0" hangingPunct="1">
                <a:lnSpc>
                  <a:spcPct val="100000"/>
                </a:lnSpc>
                <a:spcBef>
                  <a:spcPct val="0"/>
                </a:spcBef>
                <a:spcAft>
                  <a:spcPct val="0"/>
                </a:spcAft>
                <a:buClrTx/>
                <a:buSzTx/>
                <a:buFontTx/>
                <a:buNone/>
                <a:tabLst/>
                <a:defRPr/>
              </a:pPr>
              <a:t>13</a:t>
            </a:fld>
            <a:endParaRPr kumimoji="1" lang="ja-JP" altLang="en-US" sz="12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spTree>
    <p:extLst>
      <p:ext uri="{BB962C8B-B14F-4D97-AF65-F5344CB8AC3E}">
        <p14:creationId xmlns:p14="http://schemas.microsoft.com/office/powerpoint/2010/main" val="19639751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09638" rtl="0" eaLnBrk="1" fontAlgn="base" latinLnBrk="0" hangingPunct="1">
              <a:lnSpc>
                <a:spcPct val="100000"/>
              </a:lnSpc>
              <a:spcBef>
                <a:spcPct val="0"/>
              </a:spcBef>
              <a:spcAft>
                <a:spcPct val="0"/>
              </a:spcAft>
              <a:buClrTx/>
              <a:buSzTx/>
              <a:buFontTx/>
              <a:buNone/>
              <a:tabLst/>
              <a:defRPr/>
            </a:pPr>
            <a:fld id="{7C05AC02-DB9C-4C8A-8CAE-D9E913F74C39}" type="slidenum">
              <a:rPr kumimoji="1" lang="ja-JP" altLang="en-US" sz="1200" b="0" i="0" u="none" strike="noStrike" kern="1200" cap="none" spc="0" normalizeH="0" baseline="0" noProof="0" smtClean="0">
                <a:ln>
                  <a:noFill/>
                </a:ln>
                <a:solidFill>
                  <a:srgbClr val="000000"/>
                </a:solidFill>
                <a:effectLst/>
                <a:uLnTx/>
                <a:uFillTx/>
                <a:latin typeface="Times New Roman" pitchFamily="18" charset="0"/>
                <a:ea typeface="ＭＳ Ｐゴシック" pitchFamily="50" charset="-128"/>
                <a:cs typeface="+mn-cs"/>
              </a:rPr>
              <a:pPr marL="0" marR="0" lvl="0" indent="0" algn="r" defTabSz="909638" rtl="0" eaLnBrk="1" fontAlgn="base" latinLnBrk="0" hangingPunct="1">
                <a:lnSpc>
                  <a:spcPct val="100000"/>
                </a:lnSpc>
                <a:spcBef>
                  <a:spcPct val="0"/>
                </a:spcBef>
                <a:spcAft>
                  <a:spcPct val="0"/>
                </a:spcAft>
                <a:buClrTx/>
                <a:buSzTx/>
                <a:buFontTx/>
                <a:buNone/>
                <a:tabLst/>
                <a:defRPr/>
              </a:pPr>
              <a:t>14</a:t>
            </a:fld>
            <a:endParaRPr kumimoji="1" lang="ja-JP" altLang="en-US" sz="12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spTree>
    <p:extLst>
      <p:ext uri="{BB962C8B-B14F-4D97-AF65-F5344CB8AC3E}">
        <p14:creationId xmlns:p14="http://schemas.microsoft.com/office/powerpoint/2010/main" val="30275217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6:notes"/>
          <p:cNvSpPr>
            <a:spLocks noGrp="1" noRot="1" noChangeAspect="1"/>
          </p:cNvSpPr>
          <p:nvPr>
            <p:ph type="sldImg" idx="2"/>
          </p:nvPr>
        </p:nvSpPr>
        <p:spPr>
          <a:xfrm>
            <a:off x="714375" y="746125"/>
            <a:ext cx="5381625" cy="3727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chemeClr val="dk1"/>
            </a:solidFill>
            <a:prstDash val="solid"/>
            <a:miter lim="800000"/>
            <a:headEnd type="none" w="sm" len="sm"/>
            <a:tailEnd type="none" w="sm" len="sm"/>
          </a:ln>
        </p:spPr>
      </p:sp>
      <p:sp>
        <p:nvSpPr>
          <p:cNvPr id="151" name="Google Shape;151;p6:notes"/>
          <p:cNvSpPr txBox="1">
            <a:spLocks noGrp="1"/>
          </p:cNvSpPr>
          <p:nvPr>
            <p:ph type="body" idx="1"/>
          </p:nvPr>
        </p:nvSpPr>
        <p:spPr>
          <a:xfrm>
            <a:off x="908158" y="4721821"/>
            <a:ext cx="4990886" cy="4470796"/>
          </a:xfrm>
          <a:prstGeom prst="rect">
            <a:avLst/>
          </a:prstGeom>
          <a:noFill/>
          <a:ln>
            <a:noFill/>
          </a:ln>
        </p:spPr>
        <p:txBody>
          <a:bodyPr spcFirstLastPara="1" wrap="square" lIns="91550" tIns="45775" rIns="91550" bIns="45775" anchor="t" anchorCtr="0">
            <a:noAutofit/>
          </a:bodyPr>
          <a:lstStyle/>
          <a:p>
            <a:pPr marL="457200" marR="0" lvl="0" indent="-228600" algn="l" rtl="0">
              <a:lnSpc>
                <a:spcPct val="100000"/>
              </a:lnSpc>
              <a:spcBef>
                <a:spcPts val="360"/>
              </a:spcBef>
              <a:spcAft>
                <a:spcPts val="0"/>
              </a:spcAft>
              <a:buClr>
                <a:srgbClr val="000000"/>
              </a:buClr>
              <a:buSzPts val="1400"/>
              <a:buFont typeface="Arial"/>
              <a:buNone/>
            </a:pPr>
            <a:r>
              <a:rPr lang="ja-JP"/>
              <a:t>目次のレイアウトとなります</a:t>
            </a:r>
            <a:endParaRPr/>
          </a:p>
          <a:p>
            <a:pPr marL="457200" marR="0" lvl="0" indent="-228600" algn="l" rtl="0">
              <a:lnSpc>
                <a:spcPct val="100000"/>
              </a:lnSpc>
              <a:spcBef>
                <a:spcPts val="360"/>
              </a:spcBef>
              <a:spcAft>
                <a:spcPts val="0"/>
              </a:spcAft>
              <a:buSzPts val="1400"/>
              <a:buNone/>
            </a:pPr>
            <a:endParaRPr/>
          </a:p>
          <a:p>
            <a:pPr marL="457200" marR="0" lvl="0" indent="-228600" algn="l" rtl="0">
              <a:lnSpc>
                <a:spcPct val="100000"/>
              </a:lnSpc>
              <a:spcBef>
                <a:spcPts val="360"/>
              </a:spcBef>
              <a:spcAft>
                <a:spcPts val="0"/>
              </a:spcAft>
              <a:buSzPts val="1400"/>
              <a:buNone/>
            </a:pPr>
            <a:r>
              <a:rPr lang="ja-JP"/>
              <a:t>各トピックタイトルを入力してください</a:t>
            </a:r>
            <a:endParaRPr/>
          </a:p>
          <a:p>
            <a:pPr marL="457200" marR="0" lvl="0" indent="-228600" algn="l" rtl="0">
              <a:lnSpc>
                <a:spcPct val="100000"/>
              </a:lnSpc>
              <a:spcBef>
                <a:spcPts val="360"/>
              </a:spcBef>
              <a:spcAft>
                <a:spcPts val="0"/>
              </a:spcAft>
              <a:buSzPts val="1400"/>
              <a:buNone/>
            </a:pPr>
            <a:r>
              <a:rPr lang="ja-JP"/>
              <a:t>小項目がある場合は、</a:t>
            </a:r>
            <a:endParaRPr/>
          </a:p>
        </p:txBody>
      </p:sp>
      <p:sp>
        <p:nvSpPr>
          <p:cNvPr id="152" name="Google Shape;152;p6:notes"/>
          <p:cNvSpPr txBox="1">
            <a:spLocks noGrp="1"/>
          </p:cNvSpPr>
          <p:nvPr>
            <p:ph type="sldNum" idx="12"/>
          </p:nvPr>
        </p:nvSpPr>
        <p:spPr>
          <a:xfrm>
            <a:off x="3856884" y="9442054"/>
            <a:ext cx="2950316" cy="497284"/>
          </a:xfrm>
          <a:prstGeom prst="rect">
            <a:avLst/>
          </a:prstGeom>
          <a:noFill/>
          <a:ln>
            <a:noFill/>
          </a:ln>
        </p:spPr>
        <p:txBody>
          <a:bodyPr spcFirstLastPara="1" wrap="square" lIns="91550" tIns="45775" rIns="91550" bIns="45775" anchor="b" anchorCtr="0">
            <a:noAutofit/>
          </a:bodyPr>
          <a:lstStyle/>
          <a:p>
            <a:pPr marL="0" marR="0" lvl="0" indent="0" algn="r" defTabSz="909638" rtl="0" eaLnBrk="1" fontAlgn="base" latinLnBrk="0" hangingPunct="1">
              <a:lnSpc>
                <a:spcPct val="100000"/>
              </a:lnSpc>
              <a:spcBef>
                <a:spcPts val="0"/>
              </a:spcBef>
              <a:spcAft>
                <a:spcPts val="0"/>
              </a:spcAft>
              <a:buClr>
                <a:srgbClr val="000000"/>
              </a:buClr>
              <a:buSzPts val="1200"/>
              <a:buFont typeface="Noto Sans Symbols"/>
              <a:buNone/>
              <a:tabLst/>
              <a:defRPr/>
            </a:pPr>
            <a:fld id="{00000000-1234-1234-1234-123412341234}" type="slidenum">
              <a:rPr kumimoji="1" lang="en-US" altLang="ja-JP" sz="1200" b="0" i="0" u="none" strike="noStrike" kern="1200" cap="none" spc="0" normalizeH="0" baseline="0" noProof="0">
                <a:ln>
                  <a:noFill/>
                </a:ln>
                <a:solidFill>
                  <a:srgbClr val="000000"/>
                </a:solidFill>
                <a:effectLst/>
                <a:uLnTx/>
                <a:uFillTx/>
                <a:latin typeface="Arial"/>
                <a:ea typeface="Arial"/>
                <a:cs typeface="Arial"/>
                <a:sym typeface="Arial"/>
              </a:rPr>
              <a:pPr marL="0" marR="0" lvl="0" indent="0" algn="r" defTabSz="909638" rtl="0" eaLnBrk="1" fontAlgn="base" latinLnBrk="0" hangingPunct="1">
                <a:lnSpc>
                  <a:spcPct val="100000"/>
                </a:lnSpc>
                <a:spcBef>
                  <a:spcPts val="0"/>
                </a:spcBef>
                <a:spcAft>
                  <a:spcPts val="0"/>
                </a:spcAft>
                <a:buClr>
                  <a:srgbClr val="000000"/>
                </a:buClr>
                <a:buSzPts val="1200"/>
                <a:buFont typeface="Noto Sans Symbols"/>
                <a:buNone/>
                <a:tabLst/>
                <a:defRPr/>
              </a:pPr>
              <a:t>32</a:t>
            </a:fld>
            <a:endParaRPr kumimoji="1" sz="1200" b="0" i="0" u="none" strike="noStrike" kern="1200" cap="none" spc="0" normalizeH="0" baseline="0" noProof="0">
              <a:ln>
                <a:noFill/>
              </a:ln>
              <a:solidFill>
                <a:srgbClr val="000000"/>
              </a:solidFill>
              <a:effectLst/>
              <a:uLnTx/>
              <a:uFillTx/>
              <a:latin typeface="Arial"/>
              <a:ea typeface="Arial"/>
              <a:cs typeface="Arial"/>
              <a:sym typeface="Arial"/>
            </a:endParaRPr>
          </a:p>
        </p:txBody>
      </p:sp>
    </p:spTree>
    <p:extLst>
      <p:ext uri="{BB962C8B-B14F-4D97-AF65-F5344CB8AC3E}">
        <p14:creationId xmlns:p14="http://schemas.microsoft.com/office/powerpoint/2010/main" val="22100608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F63CD562-E50A-48EB-B90A-C7C09A5C1CFD}" type="slidenum">
              <a:rPr lang="en-US" altLang="ja-JP" smtClean="0"/>
              <a:pPr>
                <a:defRPr/>
              </a:pPr>
              <a:t>41</a:t>
            </a:fld>
            <a:endParaRPr lang="en-US" altLang="ja-JP"/>
          </a:p>
        </p:txBody>
      </p:sp>
    </p:spTree>
    <p:extLst>
      <p:ext uri="{BB962C8B-B14F-4D97-AF65-F5344CB8AC3E}">
        <p14:creationId xmlns:p14="http://schemas.microsoft.com/office/powerpoint/2010/main" val="31024205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Rectangle 2"/>
          <p:cNvSpPr>
            <a:spLocks noGrp="1" noChangeArrowheads="1"/>
          </p:cNvSpPr>
          <p:nvPr/>
        </p:nvSpPr>
        <p:spPr bwMode="auto">
          <a:xfrm>
            <a:off x="215900" y="228600"/>
            <a:ext cx="8420100" cy="762000"/>
          </a:xfrm>
          <a:prstGeom prst="rect">
            <a:avLst/>
          </a:prstGeom>
          <a:noFill/>
          <a:ln w="9525">
            <a:noFill/>
            <a:miter lim="800000"/>
            <a:headEnd/>
            <a:tailEnd/>
          </a:ln>
        </p:spPr>
        <p:txBody>
          <a:bodyPr anchor="ctr"/>
          <a:lstStyle/>
          <a:p>
            <a:pPr eaLnBrk="0" hangingPunct="0">
              <a:lnSpc>
                <a:spcPct val="90000"/>
              </a:lnSpc>
              <a:defRPr/>
            </a:pPr>
            <a:endParaRPr lang="ja-JP" altLang="en-US" sz="2400">
              <a:solidFill>
                <a:srgbClr val="000000"/>
              </a:solidFill>
              <a:latin typeface="HGP創英角ｺﾞｼｯｸUB" pitchFamily="50" charset="-128"/>
              <a:ea typeface="HGP創英角ｺﾞｼｯｸUB" pitchFamily="50" charset="-128"/>
            </a:endParaRPr>
          </a:p>
        </p:txBody>
      </p:sp>
      <p:sp>
        <p:nvSpPr>
          <p:cNvPr id="3" name="Rectangle 3"/>
          <p:cNvSpPr>
            <a:spLocks noGrp="1" noChangeArrowheads="1"/>
          </p:cNvSpPr>
          <p:nvPr/>
        </p:nvSpPr>
        <p:spPr bwMode="auto">
          <a:xfrm>
            <a:off x="762000" y="1143000"/>
            <a:ext cx="8420100" cy="4114800"/>
          </a:xfrm>
          <a:prstGeom prst="rect">
            <a:avLst/>
          </a:prstGeom>
          <a:noFill/>
          <a:ln w="9525">
            <a:noFill/>
            <a:miter lim="800000"/>
            <a:headEnd/>
            <a:tailEnd/>
          </a:ln>
        </p:spPr>
        <p:txBody>
          <a:bodyPr/>
          <a:lstStyle/>
          <a:p>
            <a:pPr marL="342900" indent="-342900" eaLnBrk="0" hangingPunct="0">
              <a:spcBef>
                <a:spcPct val="30000"/>
              </a:spcBef>
              <a:buFontTx/>
              <a:buChar char="•"/>
              <a:defRPr/>
            </a:pPr>
            <a:endParaRPr lang="ja-JP" altLang="en-US" sz="3200">
              <a:solidFill>
                <a:srgbClr val="000000"/>
              </a:solidFill>
              <a:latin typeface="ＭＳ Ｐゴシック" pitchFamily="50" charset="-128"/>
              <a:ea typeface="ＭＳ Ｐゴシック" pitchFamily="50" charset="-128"/>
            </a:endParaRPr>
          </a:p>
        </p:txBody>
      </p:sp>
      <p:sp>
        <p:nvSpPr>
          <p:cNvPr id="5" name="スライド番号プレースホルダ 3">
            <a:extLst>
              <a:ext uri="{FF2B5EF4-FFF2-40B4-BE49-F238E27FC236}">
                <a16:creationId xmlns:a16="http://schemas.microsoft.com/office/drawing/2014/main" id="{5A53AB1E-038A-49AB-A519-B2E7E44AE967}"/>
              </a:ext>
            </a:extLst>
          </p:cNvPr>
          <p:cNvSpPr txBox="1">
            <a:spLocks noGrp="1"/>
          </p:cNvSpPr>
          <p:nvPr userDrawn="1"/>
        </p:nvSpPr>
        <p:spPr bwMode="auto">
          <a:xfrm>
            <a:off x="7812401" y="6662636"/>
            <a:ext cx="2063750" cy="152400"/>
          </a:xfrm>
          <a:prstGeom prst="rect">
            <a:avLst/>
          </a:prstGeom>
          <a:noFill/>
          <a:ln>
            <a:noFill/>
          </a:ln>
        </p:spPr>
        <p:txBody>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90000"/>
              </a:lnSpc>
            </a:pPr>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fld id="{26DC550B-948F-48C1-AAB8-EA6D2CAE1051}" type="slidenum">
              <a:rPr lang="en-US" altLang="ja-JP" sz="1000" b="1">
                <a:solidFill>
                  <a:schemeClr val="tx1">
                    <a:lumMod val="50000"/>
                    <a:lumOff val="50000"/>
                  </a:schemeClr>
                </a:solidFill>
                <a:latin typeface="Meiryo UI" panose="020B0604030504040204" pitchFamily="50" charset="-128"/>
                <a:ea typeface="Meiryo UI" panose="020B0604030504040204" pitchFamily="50" charset="-128"/>
              </a:rPr>
              <a:pPr algn="r" eaLnBrk="1" hangingPunct="1">
                <a:lnSpc>
                  <a:spcPct val="90000"/>
                </a:lnSpc>
              </a:pPr>
              <a:t>‹#›</a:t>
            </a:fld>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p>
        </p:txBody>
      </p:sp>
    </p:spTree>
    <p:extLst>
      <p:ext uri="{BB962C8B-B14F-4D97-AF65-F5344CB8AC3E}">
        <p14:creationId xmlns:p14="http://schemas.microsoft.com/office/powerpoint/2010/main" val="205235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スライド番号プレースホルダ 3">
            <a:extLst>
              <a:ext uri="{FF2B5EF4-FFF2-40B4-BE49-F238E27FC236}">
                <a16:creationId xmlns:a16="http://schemas.microsoft.com/office/drawing/2014/main" id="{0E31BFE9-8518-4473-B389-34BDD7B0475E}"/>
              </a:ext>
            </a:extLst>
          </p:cNvPr>
          <p:cNvSpPr txBox="1">
            <a:spLocks noGrp="1"/>
          </p:cNvSpPr>
          <p:nvPr userDrawn="1"/>
        </p:nvSpPr>
        <p:spPr bwMode="auto">
          <a:xfrm>
            <a:off x="7812401" y="6662636"/>
            <a:ext cx="2063750" cy="152400"/>
          </a:xfrm>
          <a:prstGeom prst="rect">
            <a:avLst/>
          </a:prstGeom>
          <a:noFill/>
          <a:ln>
            <a:noFill/>
          </a:ln>
        </p:spPr>
        <p:txBody>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90000"/>
              </a:lnSpc>
            </a:pPr>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fld id="{26DC550B-948F-48C1-AAB8-EA6D2CAE1051}" type="slidenum">
              <a:rPr lang="en-US" altLang="ja-JP" sz="1000" b="1">
                <a:solidFill>
                  <a:schemeClr val="tx1">
                    <a:lumMod val="50000"/>
                    <a:lumOff val="50000"/>
                  </a:schemeClr>
                </a:solidFill>
                <a:latin typeface="Meiryo UI" panose="020B0604030504040204" pitchFamily="50" charset="-128"/>
                <a:ea typeface="Meiryo UI" panose="020B0604030504040204" pitchFamily="50" charset="-128"/>
              </a:rPr>
              <a:pPr algn="r" eaLnBrk="1" hangingPunct="1">
                <a:lnSpc>
                  <a:spcPct val="90000"/>
                </a:lnSpc>
              </a:pPr>
              <a:t>‹#›</a:t>
            </a:fld>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p>
        </p:txBody>
      </p:sp>
    </p:spTree>
    <p:extLst>
      <p:ext uri="{BB962C8B-B14F-4D97-AF65-F5344CB8AC3E}">
        <p14:creationId xmlns:p14="http://schemas.microsoft.com/office/powerpoint/2010/main" val="2685831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72313" y="228600"/>
            <a:ext cx="2109787" cy="50292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742950" y="228600"/>
            <a:ext cx="6176963" cy="50292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スライド番号プレースホルダ 3">
            <a:extLst>
              <a:ext uri="{FF2B5EF4-FFF2-40B4-BE49-F238E27FC236}">
                <a16:creationId xmlns:a16="http://schemas.microsoft.com/office/drawing/2014/main" id="{2384058F-B2B0-4EB8-9809-5C4F828B84A7}"/>
              </a:ext>
            </a:extLst>
          </p:cNvPr>
          <p:cNvSpPr txBox="1">
            <a:spLocks noGrp="1"/>
          </p:cNvSpPr>
          <p:nvPr userDrawn="1"/>
        </p:nvSpPr>
        <p:spPr bwMode="auto">
          <a:xfrm>
            <a:off x="7812401" y="6662636"/>
            <a:ext cx="2063750" cy="152400"/>
          </a:xfrm>
          <a:prstGeom prst="rect">
            <a:avLst/>
          </a:prstGeom>
          <a:noFill/>
          <a:ln>
            <a:noFill/>
          </a:ln>
        </p:spPr>
        <p:txBody>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90000"/>
              </a:lnSpc>
            </a:pPr>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fld id="{26DC550B-948F-48C1-AAB8-EA6D2CAE1051}" type="slidenum">
              <a:rPr lang="en-US" altLang="ja-JP" sz="1000" b="1">
                <a:solidFill>
                  <a:schemeClr val="tx1">
                    <a:lumMod val="50000"/>
                    <a:lumOff val="50000"/>
                  </a:schemeClr>
                </a:solidFill>
                <a:latin typeface="Meiryo UI" panose="020B0604030504040204" pitchFamily="50" charset="-128"/>
                <a:ea typeface="Meiryo UI" panose="020B0604030504040204" pitchFamily="50" charset="-128"/>
              </a:rPr>
              <a:pPr algn="r" eaLnBrk="1" hangingPunct="1">
                <a:lnSpc>
                  <a:spcPct val="90000"/>
                </a:lnSpc>
              </a:pPr>
              <a:t>‹#›</a:t>
            </a:fld>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p>
        </p:txBody>
      </p:sp>
    </p:spTree>
    <p:extLst>
      <p:ext uri="{BB962C8B-B14F-4D97-AF65-F5344CB8AC3E}">
        <p14:creationId xmlns:p14="http://schemas.microsoft.com/office/powerpoint/2010/main" val="24574338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742950" y="228600"/>
            <a:ext cx="8420100" cy="762000"/>
          </a:xfrm>
        </p:spPr>
        <p:txBody>
          <a:bodyPr/>
          <a:lstStyle/>
          <a:p>
            <a:r>
              <a:rPr lang="ja-JP" altLang="en-US"/>
              <a:t>マスタ タイトルの書式設定</a:t>
            </a:r>
          </a:p>
        </p:txBody>
      </p:sp>
      <p:sp>
        <p:nvSpPr>
          <p:cNvPr id="3" name="表プレースホルダ 2"/>
          <p:cNvSpPr>
            <a:spLocks noGrp="1"/>
          </p:cNvSpPr>
          <p:nvPr>
            <p:ph type="tbl" idx="1"/>
          </p:nvPr>
        </p:nvSpPr>
        <p:spPr>
          <a:xfrm>
            <a:off x="762000" y="1143000"/>
            <a:ext cx="8420100" cy="4114800"/>
          </a:xfrm>
        </p:spPr>
        <p:txBody>
          <a:bodyPr/>
          <a:lstStyle/>
          <a:p>
            <a:pPr lvl="0"/>
            <a:endParaRPr lang="ja-JP" altLang="en-US" noProof="0"/>
          </a:p>
        </p:txBody>
      </p:sp>
      <p:sp>
        <p:nvSpPr>
          <p:cNvPr id="5" name="スライド番号プレースホルダ 3">
            <a:extLst>
              <a:ext uri="{FF2B5EF4-FFF2-40B4-BE49-F238E27FC236}">
                <a16:creationId xmlns:a16="http://schemas.microsoft.com/office/drawing/2014/main" id="{3FCBF12B-0F67-43D1-93EA-B3B33DFEE7AB}"/>
              </a:ext>
            </a:extLst>
          </p:cNvPr>
          <p:cNvSpPr txBox="1">
            <a:spLocks noGrp="1"/>
          </p:cNvSpPr>
          <p:nvPr userDrawn="1"/>
        </p:nvSpPr>
        <p:spPr bwMode="auto">
          <a:xfrm>
            <a:off x="7812401" y="6662636"/>
            <a:ext cx="2063750" cy="152400"/>
          </a:xfrm>
          <a:prstGeom prst="rect">
            <a:avLst/>
          </a:prstGeom>
          <a:noFill/>
          <a:ln>
            <a:noFill/>
          </a:ln>
        </p:spPr>
        <p:txBody>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90000"/>
              </a:lnSpc>
            </a:pPr>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fld id="{26DC550B-948F-48C1-AAB8-EA6D2CAE1051}" type="slidenum">
              <a:rPr lang="en-US" altLang="ja-JP" sz="1000" b="1">
                <a:solidFill>
                  <a:schemeClr val="tx1">
                    <a:lumMod val="50000"/>
                    <a:lumOff val="50000"/>
                  </a:schemeClr>
                </a:solidFill>
                <a:latin typeface="Meiryo UI" panose="020B0604030504040204" pitchFamily="50" charset="-128"/>
                <a:ea typeface="Meiryo UI" panose="020B0604030504040204" pitchFamily="50" charset="-128"/>
              </a:rPr>
              <a:pPr algn="r" eaLnBrk="1" hangingPunct="1">
                <a:lnSpc>
                  <a:spcPct val="90000"/>
                </a:lnSpc>
              </a:pPr>
              <a:t>‹#›</a:t>
            </a:fld>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p>
        </p:txBody>
      </p:sp>
    </p:spTree>
    <p:extLst>
      <p:ext uri="{BB962C8B-B14F-4D97-AF65-F5344CB8AC3E}">
        <p14:creationId xmlns:p14="http://schemas.microsoft.com/office/powerpoint/2010/main" val="19931182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11057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2_タイトル スライド">
    <p:spTree>
      <p:nvGrpSpPr>
        <p:cNvPr id="1" name=""/>
        <p:cNvGrpSpPr/>
        <p:nvPr/>
      </p:nvGrpSpPr>
      <p:grpSpPr>
        <a:xfrm>
          <a:off x="0" y="0"/>
          <a:ext cx="0" cy="0"/>
          <a:chOff x="0" y="0"/>
          <a:chExt cx="0" cy="0"/>
        </a:xfrm>
      </p:grpSpPr>
      <p:sp>
        <p:nvSpPr>
          <p:cNvPr id="101378" name="Rectangle 2"/>
          <p:cNvSpPr>
            <a:spLocks noGrp="1" noChangeArrowheads="1"/>
          </p:cNvSpPr>
          <p:nvPr>
            <p:ph type="ctrTitle"/>
          </p:nvPr>
        </p:nvSpPr>
        <p:spPr>
          <a:xfrm>
            <a:off x="742950" y="2130425"/>
            <a:ext cx="8420100" cy="1470025"/>
          </a:xfrm>
        </p:spPr>
        <p:txBody>
          <a:bodyPr/>
          <a:lstStyle>
            <a:lvl1pPr>
              <a:defRPr/>
            </a:lvl1pPr>
          </a:lstStyle>
          <a:p>
            <a:r>
              <a:rPr lang="ja-JP" altLang="en-US"/>
              <a:t>マスタ タイトルの書式設定</a:t>
            </a:r>
          </a:p>
        </p:txBody>
      </p:sp>
      <p:sp>
        <p:nvSpPr>
          <p:cNvPr id="101379" name="Rectangle 3"/>
          <p:cNvSpPr>
            <a:spLocks noGrp="1" noChangeArrowheads="1"/>
          </p:cNvSpPr>
          <p:nvPr>
            <p:ph type="subTitle" idx="1"/>
          </p:nvPr>
        </p:nvSpPr>
        <p:spPr>
          <a:xfrm>
            <a:off x="1485900" y="3886200"/>
            <a:ext cx="6934200" cy="1752600"/>
          </a:xfrm>
        </p:spPr>
        <p:txBody>
          <a:bodyPr/>
          <a:lstStyle>
            <a:lvl1pPr algn="ctr">
              <a:defRPr/>
            </a:lvl1pPr>
          </a:lstStyle>
          <a:p>
            <a:r>
              <a:rPr lang="ja-JP" altLang="en-US"/>
              <a:t>マスタ サブタイトルの書式設定</a:t>
            </a:r>
          </a:p>
        </p:txBody>
      </p:sp>
      <p:sp>
        <p:nvSpPr>
          <p:cNvPr id="8" name="スライド番号プレースホルダ 3">
            <a:extLst>
              <a:ext uri="{FF2B5EF4-FFF2-40B4-BE49-F238E27FC236}">
                <a16:creationId xmlns:a16="http://schemas.microsoft.com/office/drawing/2014/main" id="{871FA6C6-1FD6-4F58-90FB-B16BF75BC15E}"/>
              </a:ext>
            </a:extLst>
          </p:cNvPr>
          <p:cNvSpPr txBox="1">
            <a:spLocks noGrp="1"/>
          </p:cNvSpPr>
          <p:nvPr userDrawn="1"/>
        </p:nvSpPr>
        <p:spPr bwMode="auto">
          <a:xfrm>
            <a:off x="7812401" y="6662636"/>
            <a:ext cx="2063750" cy="152400"/>
          </a:xfrm>
          <a:prstGeom prst="rect">
            <a:avLst/>
          </a:prstGeom>
          <a:noFill/>
          <a:ln>
            <a:noFill/>
          </a:ln>
        </p:spPr>
        <p:txBody>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90000"/>
              </a:lnSpc>
            </a:pPr>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fld id="{26DC550B-948F-48C1-AAB8-EA6D2CAE1051}" type="slidenum">
              <a:rPr lang="en-US" altLang="ja-JP" sz="1000" b="1">
                <a:solidFill>
                  <a:schemeClr val="tx1">
                    <a:lumMod val="50000"/>
                    <a:lumOff val="50000"/>
                  </a:schemeClr>
                </a:solidFill>
                <a:latin typeface="Meiryo UI" panose="020B0604030504040204" pitchFamily="50" charset="-128"/>
                <a:ea typeface="Meiryo UI" panose="020B0604030504040204" pitchFamily="50" charset="-128"/>
              </a:rPr>
              <a:pPr algn="r" eaLnBrk="1" hangingPunct="1">
                <a:lnSpc>
                  <a:spcPct val="90000"/>
                </a:lnSpc>
              </a:pPr>
              <a:t>‹#›</a:t>
            </a:fld>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p>
        </p:txBody>
      </p:sp>
    </p:spTree>
    <p:extLst>
      <p:ext uri="{BB962C8B-B14F-4D97-AF65-F5344CB8AC3E}">
        <p14:creationId xmlns:p14="http://schemas.microsoft.com/office/powerpoint/2010/main" val="21349519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タイトルとコンテンツ" preserve="1">
  <p:cSld name="1_タイトルとコンテンツ">
    <p:spTree>
      <p:nvGrpSpPr>
        <p:cNvPr id="1" name="Shape 12"/>
        <p:cNvGrpSpPr/>
        <p:nvPr/>
      </p:nvGrpSpPr>
      <p:grpSpPr>
        <a:xfrm>
          <a:off x="0" y="0"/>
          <a:ext cx="0" cy="0"/>
          <a:chOff x="0" y="0"/>
          <a:chExt cx="0" cy="0"/>
        </a:xfrm>
      </p:grpSpPr>
      <p:sp>
        <p:nvSpPr>
          <p:cNvPr id="13" name="Google Shape;13;p8"/>
          <p:cNvSpPr txBox="1"/>
          <p:nvPr/>
        </p:nvSpPr>
        <p:spPr>
          <a:xfrm>
            <a:off x="6065024" y="6618872"/>
            <a:ext cx="3343275" cy="240872"/>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r>
              <a:rPr lang="ja-JP" sz="800" b="0" i="0" u="none" strike="noStrike" cap="none" dirty="0">
                <a:solidFill>
                  <a:srgbClr val="7F7F7F"/>
                </a:solidFill>
                <a:latin typeface="Calibri"/>
                <a:ea typeface="Calibri"/>
                <a:cs typeface="Calibri"/>
                <a:sym typeface="Calibri"/>
              </a:rPr>
              <a:t>© BD Sprint Partners </a:t>
            </a:r>
            <a:r>
              <a:rPr lang="en-US" altLang="ja-JP" sz="800" b="0" i="0" u="none" strike="noStrike" cap="none" dirty="0">
                <a:solidFill>
                  <a:srgbClr val="7F7F7F"/>
                </a:solidFill>
                <a:latin typeface="Calibri"/>
                <a:ea typeface="Calibri"/>
                <a:cs typeface="Calibri"/>
                <a:sym typeface="Calibri"/>
              </a:rPr>
              <a:t>K.K.</a:t>
            </a:r>
            <a:r>
              <a:rPr lang="ja-JP" sz="800" b="0" i="0" u="none" strike="noStrike" cap="none" dirty="0">
                <a:solidFill>
                  <a:srgbClr val="7F7F7F"/>
                </a:solidFill>
                <a:latin typeface="Calibri"/>
                <a:ea typeface="Calibri"/>
                <a:cs typeface="Calibri"/>
                <a:sym typeface="Calibri"/>
              </a:rPr>
              <a:t> All rights reserved </a:t>
            </a:r>
            <a:endParaRPr sz="800" b="0" i="0" u="none" strike="noStrike" cap="none" dirty="0">
              <a:solidFill>
                <a:srgbClr val="7F7F7F"/>
              </a:solidFill>
              <a:latin typeface="Calibri"/>
              <a:ea typeface="Calibri"/>
              <a:cs typeface="Calibri"/>
              <a:sym typeface="Calibri"/>
            </a:endParaRPr>
          </a:p>
        </p:txBody>
      </p:sp>
    </p:spTree>
    <p:extLst>
      <p:ext uri="{BB962C8B-B14F-4D97-AF65-F5344CB8AC3E}">
        <p14:creationId xmlns:p14="http://schemas.microsoft.com/office/powerpoint/2010/main" val="4022405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2_タイトルとコンテンツ">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9F6179E8-57C3-556C-65C7-BC2D309667D9}"/>
              </a:ext>
            </a:extLst>
          </p:cNvPr>
          <p:cNvSpPr>
            <a:spLocks noChangeArrowheads="1"/>
          </p:cNvSpPr>
          <p:nvPr userDrawn="1"/>
        </p:nvSpPr>
        <p:spPr bwMode="auto">
          <a:xfrm>
            <a:off x="0" y="908050"/>
            <a:ext cx="9906000" cy="433388"/>
          </a:xfrm>
          <a:prstGeom prst="rect">
            <a:avLst/>
          </a:prstGeom>
          <a:solidFill>
            <a:schemeClr val="bg1"/>
          </a:solidFill>
          <a:ln>
            <a:noFill/>
          </a:ln>
          <a:extLst>
            <a:ext uri="{91240B29-F687-4F45-9708-019B960494DF}">
              <a14:hiddenLine xmlns:a14="http://schemas.microsoft.com/office/drawing/2010/main" w="12700" algn="ctr">
                <a:solidFill>
                  <a:srgbClr val="000000"/>
                </a:solidFill>
                <a:round/>
                <a:headEnd/>
                <a:tailEnd/>
              </a14:hiddenLine>
            </a:ext>
          </a:extLst>
        </p:spPr>
        <p:txBody>
          <a:bodyPr lIns="36000" tIns="36000" rIns="36000" bIns="36000"/>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en-US">
              <a:latin typeface="ＭＳ Ｐゴシック" panose="020B0600070205080204" pitchFamily="50" charset="-128"/>
            </a:endParaRP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 name="タイトル 1"/>
          <p:cNvSpPr>
            <a:spLocks noGrp="1"/>
          </p:cNvSpPr>
          <p:nvPr>
            <p:ph type="title"/>
          </p:nvPr>
        </p:nvSpPr>
        <p:spPr/>
        <p:txBody>
          <a:bodyPr/>
          <a:lstStyle/>
          <a:p>
            <a:r>
              <a:rPr lang="ja-JP" altLang="en-US" dirty="0"/>
              <a:t>マスタ タイトルの書式設定</a:t>
            </a:r>
          </a:p>
        </p:txBody>
      </p:sp>
    </p:spTree>
    <p:extLst>
      <p:ext uri="{BB962C8B-B14F-4D97-AF65-F5344CB8AC3E}">
        <p14:creationId xmlns:p14="http://schemas.microsoft.com/office/powerpoint/2010/main" val="38971364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2_上メッセージ">
  <p:cSld name="2_上メッセージ">
    <p:spTree>
      <p:nvGrpSpPr>
        <p:cNvPr id="1" name="Shape 18"/>
        <p:cNvGrpSpPr/>
        <p:nvPr/>
      </p:nvGrpSpPr>
      <p:grpSpPr>
        <a:xfrm>
          <a:off x="0" y="0"/>
          <a:ext cx="0" cy="0"/>
          <a:chOff x="0" y="0"/>
          <a:chExt cx="0" cy="0"/>
        </a:xfrm>
      </p:grpSpPr>
      <p:sp>
        <p:nvSpPr>
          <p:cNvPr id="19" name="Google Shape;19;p3"/>
          <p:cNvSpPr txBox="1">
            <a:spLocks noGrp="1"/>
          </p:cNvSpPr>
          <p:nvPr>
            <p:ph type="body" idx="1"/>
          </p:nvPr>
        </p:nvSpPr>
        <p:spPr>
          <a:xfrm>
            <a:off x="260254" y="6501476"/>
            <a:ext cx="6564955" cy="212627"/>
          </a:xfrm>
          <a:prstGeom prst="rect">
            <a:avLst/>
          </a:prstGeom>
          <a:noFill/>
          <a:ln>
            <a:noFill/>
          </a:ln>
        </p:spPr>
        <p:txBody>
          <a:bodyPr spcFirstLastPara="1" wrap="square" lIns="71950" tIns="35975" rIns="71950" bIns="35975" anchor="ctr" anchorCtr="0">
            <a:spAutoFit/>
          </a:bodyPr>
          <a:lstStyle>
            <a:lvl1pPr marL="433151" lvl="0" indent="-216576" algn="just">
              <a:lnSpc>
                <a:spcPct val="120000"/>
              </a:lnSpc>
              <a:spcBef>
                <a:spcPts val="0"/>
              </a:spcBef>
              <a:spcAft>
                <a:spcPts val="0"/>
              </a:spcAft>
              <a:buClr>
                <a:schemeClr val="accent1"/>
              </a:buClr>
              <a:buSzPts val="1200"/>
              <a:buNone/>
              <a:defRPr sz="758">
                <a:solidFill>
                  <a:srgbClr val="595959"/>
                </a:solidFill>
                <a:latin typeface="Arial"/>
                <a:ea typeface="Arial"/>
                <a:cs typeface="Arial"/>
                <a:sym typeface="Arial"/>
              </a:defRPr>
            </a:lvl1pPr>
            <a:lvl2pPr marL="866303" lvl="1" indent="-288768" algn="just">
              <a:lnSpc>
                <a:spcPct val="120000"/>
              </a:lnSpc>
              <a:spcBef>
                <a:spcPts val="0"/>
              </a:spcBef>
              <a:spcAft>
                <a:spcPts val="0"/>
              </a:spcAft>
              <a:buClr>
                <a:schemeClr val="accent1"/>
              </a:buClr>
              <a:buSzPts val="1200"/>
              <a:buChar char="⮚"/>
              <a:defRPr/>
            </a:lvl2pPr>
            <a:lvl3pPr marL="1299454" lvl="2" indent="-267109" algn="just">
              <a:lnSpc>
                <a:spcPct val="120000"/>
              </a:lnSpc>
              <a:spcBef>
                <a:spcPts val="0"/>
              </a:spcBef>
              <a:spcAft>
                <a:spcPts val="0"/>
              </a:spcAft>
              <a:buClr>
                <a:schemeClr val="accent1"/>
              </a:buClr>
              <a:buSzPts val="840"/>
              <a:buChar char="●"/>
              <a:defRPr/>
            </a:lvl3pPr>
            <a:lvl4pPr marL="1732605" lvl="3" indent="-279744" algn="just">
              <a:lnSpc>
                <a:spcPct val="120000"/>
              </a:lnSpc>
              <a:spcBef>
                <a:spcPts val="0"/>
              </a:spcBef>
              <a:spcAft>
                <a:spcPts val="0"/>
              </a:spcAft>
              <a:buClr>
                <a:schemeClr val="accent1"/>
              </a:buClr>
              <a:buSzPts val="1050"/>
              <a:buChar char="❖"/>
              <a:defRPr/>
            </a:lvl4pPr>
            <a:lvl5pPr marL="2165756" lvl="4" indent="-309221" algn="l">
              <a:lnSpc>
                <a:spcPct val="157142"/>
              </a:lnSpc>
              <a:spcBef>
                <a:spcPts val="0"/>
              </a:spcBef>
              <a:spcAft>
                <a:spcPts val="0"/>
              </a:spcAft>
              <a:buClr>
                <a:schemeClr val="accent1"/>
              </a:buClr>
              <a:buSzPts val="1540"/>
              <a:buChar char="»"/>
              <a:defRPr/>
            </a:lvl5pPr>
            <a:lvl6pPr marL="2598908" lvl="5" indent="-309221" algn="l">
              <a:lnSpc>
                <a:spcPct val="157142"/>
              </a:lnSpc>
              <a:spcBef>
                <a:spcPts val="0"/>
              </a:spcBef>
              <a:spcAft>
                <a:spcPts val="0"/>
              </a:spcAft>
              <a:buSzPts val="1540"/>
              <a:buChar char="»"/>
              <a:defRPr/>
            </a:lvl6pPr>
            <a:lvl7pPr marL="3032059" lvl="6" indent="-309221" algn="l">
              <a:lnSpc>
                <a:spcPct val="157142"/>
              </a:lnSpc>
              <a:spcBef>
                <a:spcPts val="0"/>
              </a:spcBef>
              <a:spcAft>
                <a:spcPts val="0"/>
              </a:spcAft>
              <a:buSzPts val="1540"/>
              <a:buChar char="»"/>
              <a:defRPr/>
            </a:lvl7pPr>
            <a:lvl8pPr marL="3465210" lvl="7" indent="-309222" algn="l">
              <a:lnSpc>
                <a:spcPct val="157142"/>
              </a:lnSpc>
              <a:spcBef>
                <a:spcPts val="0"/>
              </a:spcBef>
              <a:spcAft>
                <a:spcPts val="0"/>
              </a:spcAft>
              <a:buSzPts val="1540"/>
              <a:buChar char="»"/>
              <a:defRPr/>
            </a:lvl8pPr>
            <a:lvl9pPr marL="3898362" lvl="8" indent="-309222" algn="l">
              <a:lnSpc>
                <a:spcPct val="157142"/>
              </a:lnSpc>
              <a:spcBef>
                <a:spcPts val="0"/>
              </a:spcBef>
              <a:spcAft>
                <a:spcPts val="0"/>
              </a:spcAft>
              <a:buSzPts val="1540"/>
              <a:buChar char="»"/>
              <a:defRPr/>
            </a:lvl9pPr>
          </a:lstStyle>
          <a:p>
            <a:endParaRPr/>
          </a:p>
        </p:txBody>
      </p:sp>
      <p:sp>
        <p:nvSpPr>
          <p:cNvPr id="20" name="Google Shape;20;p3"/>
          <p:cNvSpPr txBox="1">
            <a:spLocks noGrp="1"/>
          </p:cNvSpPr>
          <p:nvPr>
            <p:ph type="title"/>
          </p:nvPr>
        </p:nvSpPr>
        <p:spPr>
          <a:xfrm>
            <a:off x="238334" y="247655"/>
            <a:ext cx="9429333" cy="341090"/>
          </a:xfrm>
          <a:prstGeom prst="rect">
            <a:avLst/>
          </a:prstGeom>
          <a:noFill/>
          <a:ln>
            <a:noFill/>
          </a:ln>
        </p:spPr>
        <p:txBody>
          <a:bodyPr spcFirstLastPara="1" wrap="square" lIns="71950" tIns="35975" rIns="71950" bIns="35975" anchor="b" anchorCtr="0">
            <a:noAutofit/>
          </a:bodyPr>
          <a:lstStyle>
            <a:lvl1pPr lvl="0" algn="l">
              <a:lnSpc>
                <a:spcPct val="120000"/>
              </a:lnSpc>
              <a:spcBef>
                <a:spcPts val="0"/>
              </a:spcBef>
              <a:spcAft>
                <a:spcPts val="0"/>
              </a:spcAft>
              <a:buSzPts val="1400"/>
              <a:buNone/>
              <a:defRPr>
                <a:solidFill>
                  <a:srgbClr val="000066"/>
                </a:solidFill>
                <a:latin typeface="Meiryo UI" panose="020B0604030504040204" pitchFamily="50" charset="-128"/>
                <a:ea typeface="Meiryo UI" panose="020B0604030504040204" pitchFamily="50" charset="-128"/>
                <a:cs typeface="Arial"/>
                <a:sym typeface="Arial"/>
              </a:defRPr>
            </a:lvl1pPr>
            <a:lvl2pPr lvl="1" algn="l">
              <a:lnSpc>
                <a:spcPct val="120000"/>
              </a:lnSpc>
              <a:spcBef>
                <a:spcPts val="0"/>
              </a:spcBef>
              <a:spcAft>
                <a:spcPts val="0"/>
              </a:spcAft>
              <a:buSzPts val="1400"/>
              <a:buNone/>
              <a:defRPr/>
            </a:lvl2pPr>
            <a:lvl3pPr lvl="2" algn="l">
              <a:lnSpc>
                <a:spcPct val="120000"/>
              </a:lnSpc>
              <a:spcBef>
                <a:spcPts val="0"/>
              </a:spcBef>
              <a:spcAft>
                <a:spcPts val="0"/>
              </a:spcAft>
              <a:buSzPts val="1400"/>
              <a:buNone/>
              <a:defRPr/>
            </a:lvl3pPr>
            <a:lvl4pPr lvl="3" algn="l">
              <a:lnSpc>
                <a:spcPct val="120000"/>
              </a:lnSpc>
              <a:spcBef>
                <a:spcPts val="0"/>
              </a:spcBef>
              <a:spcAft>
                <a:spcPts val="0"/>
              </a:spcAft>
              <a:buSzPts val="1400"/>
              <a:buNone/>
              <a:defRPr/>
            </a:lvl4pPr>
            <a:lvl5pPr lvl="4" algn="l">
              <a:lnSpc>
                <a:spcPct val="120000"/>
              </a:lnSpc>
              <a:spcBef>
                <a:spcPts val="0"/>
              </a:spcBef>
              <a:spcAft>
                <a:spcPts val="0"/>
              </a:spcAft>
              <a:buSzPts val="1400"/>
              <a:buNone/>
              <a:defRPr/>
            </a:lvl5pPr>
            <a:lvl6pPr lvl="5" algn="l">
              <a:lnSpc>
                <a:spcPct val="120000"/>
              </a:lnSpc>
              <a:spcBef>
                <a:spcPts val="0"/>
              </a:spcBef>
              <a:spcAft>
                <a:spcPts val="0"/>
              </a:spcAft>
              <a:buSzPts val="1400"/>
              <a:buNone/>
              <a:defRPr/>
            </a:lvl6pPr>
            <a:lvl7pPr lvl="6" algn="l">
              <a:lnSpc>
                <a:spcPct val="120000"/>
              </a:lnSpc>
              <a:spcBef>
                <a:spcPts val="0"/>
              </a:spcBef>
              <a:spcAft>
                <a:spcPts val="0"/>
              </a:spcAft>
              <a:buSzPts val="1400"/>
              <a:buNone/>
              <a:defRPr/>
            </a:lvl7pPr>
            <a:lvl8pPr lvl="7" algn="l">
              <a:lnSpc>
                <a:spcPct val="120000"/>
              </a:lnSpc>
              <a:spcBef>
                <a:spcPts val="0"/>
              </a:spcBef>
              <a:spcAft>
                <a:spcPts val="0"/>
              </a:spcAft>
              <a:buSzPts val="1400"/>
              <a:buNone/>
              <a:defRPr/>
            </a:lvl8pPr>
            <a:lvl9pPr lvl="8" algn="l">
              <a:lnSpc>
                <a:spcPct val="120000"/>
              </a:lnSpc>
              <a:spcBef>
                <a:spcPts val="0"/>
              </a:spcBef>
              <a:spcAft>
                <a:spcPts val="0"/>
              </a:spcAft>
              <a:buSzPts val="1400"/>
              <a:buNone/>
              <a:defRPr/>
            </a:lvl9pPr>
          </a:lstStyle>
          <a:p>
            <a:endParaRPr/>
          </a:p>
        </p:txBody>
      </p:sp>
      <p:sp>
        <p:nvSpPr>
          <p:cNvPr id="21" name="Google Shape;21;p3"/>
          <p:cNvSpPr txBox="1">
            <a:spLocks noGrp="1"/>
          </p:cNvSpPr>
          <p:nvPr>
            <p:ph type="body" idx="2"/>
          </p:nvPr>
        </p:nvSpPr>
        <p:spPr>
          <a:xfrm>
            <a:off x="238334" y="704646"/>
            <a:ext cx="9429333" cy="387482"/>
          </a:xfrm>
          <a:prstGeom prst="rect">
            <a:avLst/>
          </a:prstGeom>
          <a:noFill/>
          <a:ln>
            <a:noFill/>
          </a:ln>
        </p:spPr>
        <p:txBody>
          <a:bodyPr spcFirstLastPara="1" wrap="square" lIns="71950" tIns="35975" rIns="71950" bIns="35975" anchor="t" anchorCtr="0">
            <a:spAutoFit/>
          </a:bodyPr>
          <a:lstStyle>
            <a:lvl1pPr marL="433151" lvl="0" indent="-216576" algn="just">
              <a:lnSpc>
                <a:spcPct val="120000"/>
              </a:lnSpc>
              <a:spcBef>
                <a:spcPts val="0"/>
              </a:spcBef>
              <a:spcAft>
                <a:spcPts val="0"/>
              </a:spcAft>
              <a:buClr>
                <a:schemeClr val="accent1"/>
              </a:buClr>
              <a:buSzPts val="1200"/>
              <a:buNone/>
              <a:defRPr sz="1705">
                <a:solidFill>
                  <a:srgbClr val="000066"/>
                </a:solidFill>
                <a:latin typeface="Meiryo UI" panose="020B0604030504040204" pitchFamily="50" charset="-128"/>
                <a:ea typeface="Meiryo UI" panose="020B0604030504040204" pitchFamily="50" charset="-128"/>
                <a:cs typeface="Arial"/>
                <a:sym typeface="Arial"/>
              </a:defRPr>
            </a:lvl1pPr>
            <a:lvl2pPr marL="866303" lvl="1" indent="-288768" algn="just">
              <a:lnSpc>
                <a:spcPct val="120000"/>
              </a:lnSpc>
              <a:spcBef>
                <a:spcPts val="0"/>
              </a:spcBef>
              <a:spcAft>
                <a:spcPts val="0"/>
              </a:spcAft>
              <a:buClr>
                <a:schemeClr val="accent1"/>
              </a:buClr>
              <a:buSzPts val="1200"/>
              <a:buChar char="⮚"/>
              <a:defRPr sz="1516"/>
            </a:lvl2pPr>
            <a:lvl3pPr marL="1299454" lvl="2" indent="-267109" algn="just">
              <a:lnSpc>
                <a:spcPct val="120000"/>
              </a:lnSpc>
              <a:spcBef>
                <a:spcPts val="0"/>
              </a:spcBef>
              <a:spcAft>
                <a:spcPts val="0"/>
              </a:spcAft>
              <a:buClr>
                <a:schemeClr val="accent1"/>
              </a:buClr>
              <a:buSzPts val="840"/>
              <a:buChar char="●"/>
              <a:defRPr sz="1516"/>
            </a:lvl3pPr>
            <a:lvl4pPr marL="1732605" lvl="3" indent="-279744" algn="just">
              <a:lnSpc>
                <a:spcPct val="120000"/>
              </a:lnSpc>
              <a:spcBef>
                <a:spcPts val="0"/>
              </a:spcBef>
              <a:spcAft>
                <a:spcPts val="0"/>
              </a:spcAft>
              <a:buClr>
                <a:schemeClr val="accent1"/>
              </a:buClr>
              <a:buSzPts val="1050"/>
              <a:buChar char="❖"/>
              <a:defRPr sz="1516"/>
            </a:lvl4pPr>
            <a:lvl5pPr marL="2165756" lvl="4" indent="-309221" algn="l">
              <a:lnSpc>
                <a:spcPct val="157142"/>
              </a:lnSpc>
              <a:spcBef>
                <a:spcPts val="0"/>
              </a:spcBef>
              <a:spcAft>
                <a:spcPts val="0"/>
              </a:spcAft>
              <a:buClr>
                <a:schemeClr val="accent1"/>
              </a:buClr>
              <a:buSzPts val="1540"/>
              <a:buChar char="»"/>
              <a:defRPr sz="1516"/>
            </a:lvl5pPr>
            <a:lvl6pPr marL="2598908" lvl="5" indent="-309221" algn="l">
              <a:lnSpc>
                <a:spcPct val="157142"/>
              </a:lnSpc>
              <a:spcBef>
                <a:spcPts val="0"/>
              </a:spcBef>
              <a:spcAft>
                <a:spcPts val="0"/>
              </a:spcAft>
              <a:buSzPts val="1540"/>
              <a:buChar char="»"/>
              <a:defRPr/>
            </a:lvl6pPr>
            <a:lvl7pPr marL="3032059" lvl="6" indent="-309221" algn="l">
              <a:lnSpc>
                <a:spcPct val="157142"/>
              </a:lnSpc>
              <a:spcBef>
                <a:spcPts val="0"/>
              </a:spcBef>
              <a:spcAft>
                <a:spcPts val="0"/>
              </a:spcAft>
              <a:buSzPts val="1540"/>
              <a:buChar char="»"/>
              <a:defRPr/>
            </a:lvl7pPr>
            <a:lvl8pPr marL="3465210" lvl="7" indent="-309222" algn="l">
              <a:lnSpc>
                <a:spcPct val="157142"/>
              </a:lnSpc>
              <a:spcBef>
                <a:spcPts val="0"/>
              </a:spcBef>
              <a:spcAft>
                <a:spcPts val="0"/>
              </a:spcAft>
              <a:buSzPts val="1540"/>
              <a:buChar char="»"/>
              <a:defRPr/>
            </a:lvl8pPr>
            <a:lvl9pPr marL="3898362" lvl="8" indent="-309222" algn="l">
              <a:lnSpc>
                <a:spcPct val="157142"/>
              </a:lnSpc>
              <a:spcBef>
                <a:spcPts val="0"/>
              </a:spcBef>
              <a:spcAft>
                <a:spcPts val="0"/>
              </a:spcAft>
              <a:buSzPts val="1540"/>
              <a:buChar char="»"/>
              <a:defRPr/>
            </a:lvl9pPr>
          </a:lstStyle>
          <a:p>
            <a:endParaRPr/>
          </a:p>
        </p:txBody>
      </p:sp>
    </p:spTree>
    <p:extLst>
      <p:ext uri="{BB962C8B-B14F-4D97-AF65-F5344CB8AC3E}">
        <p14:creationId xmlns:p14="http://schemas.microsoft.com/office/powerpoint/2010/main" val="21023618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Rectangle 2"/>
          <p:cNvSpPr>
            <a:spLocks noGrp="1" noChangeArrowheads="1"/>
          </p:cNvSpPr>
          <p:nvPr/>
        </p:nvSpPr>
        <p:spPr bwMode="auto">
          <a:xfrm>
            <a:off x="215900" y="228600"/>
            <a:ext cx="8420100" cy="762000"/>
          </a:xfrm>
          <a:prstGeom prst="rect">
            <a:avLst/>
          </a:prstGeom>
          <a:noFill/>
          <a:ln w="9525">
            <a:noFill/>
            <a:miter lim="800000"/>
            <a:headEnd/>
            <a:tailEnd/>
          </a:ln>
        </p:spPr>
        <p:txBody>
          <a:bodyPr anchor="ctr"/>
          <a:lstStyle/>
          <a:p>
            <a:pPr eaLnBrk="0" hangingPunct="0">
              <a:lnSpc>
                <a:spcPct val="90000"/>
              </a:lnSpc>
              <a:defRPr/>
            </a:pPr>
            <a:endParaRPr lang="ja-JP" altLang="en-US" sz="2400">
              <a:solidFill>
                <a:srgbClr val="000000"/>
              </a:solidFill>
              <a:latin typeface="HGP創英角ｺﾞｼｯｸUB" pitchFamily="50" charset="-128"/>
              <a:ea typeface="HGP創英角ｺﾞｼｯｸUB" pitchFamily="50" charset="-128"/>
            </a:endParaRPr>
          </a:p>
        </p:txBody>
      </p:sp>
      <p:sp>
        <p:nvSpPr>
          <p:cNvPr id="3" name="Rectangle 3"/>
          <p:cNvSpPr>
            <a:spLocks noGrp="1" noChangeArrowheads="1"/>
          </p:cNvSpPr>
          <p:nvPr/>
        </p:nvSpPr>
        <p:spPr bwMode="auto">
          <a:xfrm>
            <a:off x="762000" y="1143000"/>
            <a:ext cx="8420100" cy="4114800"/>
          </a:xfrm>
          <a:prstGeom prst="rect">
            <a:avLst/>
          </a:prstGeom>
          <a:noFill/>
          <a:ln w="9525">
            <a:noFill/>
            <a:miter lim="800000"/>
            <a:headEnd/>
            <a:tailEnd/>
          </a:ln>
        </p:spPr>
        <p:txBody>
          <a:bodyPr/>
          <a:lstStyle/>
          <a:p>
            <a:pPr marL="342900" indent="-342900" eaLnBrk="0" hangingPunct="0">
              <a:spcBef>
                <a:spcPct val="30000"/>
              </a:spcBef>
              <a:buFontTx/>
              <a:buChar char="•"/>
              <a:defRPr/>
            </a:pPr>
            <a:endParaRPr lang="ja-JP" altLang="en-US" sz="3200">
              <a:solidFill>
                <a:srgbClr val="000000"/>
              </a:solidFill>
              <a:latin typeface="ＭＳ Ｐゴシック" pitchFamily="50" charset="-128"/>
              <a:ea typeface="ＭＳ Ｐゴシック" pitchFamily="50" charset="-128"/>
            </a:endParaRPr>
          </a:p>
        </p:txBody>
      </p:sp>
    </p:spTree>
    <p:extLst>
      <p:ext uri="{BB962C8B-B14F-4D97-AF65-F5344CB8AC3E}">
        <p14:creationId xmlns:p14="http://schemas.microsoft.com/office/powerpoint/2010/main" val="30333805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1">
                <a:solidFill>
                  <a:sysClr val="windowText" lastClr="000000"/>
                </a:solidFill>
              </a:defRPr>
            </a:lvl1pPr>
          </a:lstStyle>
          <a:p>
            <a:r>
              <a:rPr lang="ja-JP" altLang="en-US" dirty="0"/>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4001931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スライド番号プレースホルダ 3">
            <a:extLst>
              <a:ext uri="{FF2B5EF4-FFF2-40B4-BE49-F238E27FC236}">
                <a16:creationId xmlns:a16="http://schemas.microsoft.com/office/drawing/2014/main" id="{4E3858F4-6167-48B0-B288-79BC7FF443EA}"/>
              </a:ext>
            </a:extLst>
          </p:cNvPr>
          <p:cNvSpPr txBox="1">
            <a:spLocks noGrp="1"/>
          </p:cNvSpPr>
          <p:nvPr userDrawn="1"/>
        </p:nvSpPr>
        <p:spPr bwMode="auto">
          <a:xfrm>
            <a:off x="7812401" y="6662636"/>
            <a:ext cx="2063750" cy="152400"/>
          </a:xfrm>
          <a:prstGeom prst="rect">
            <a:avLst/>
          </a:prstGeom>
          <a:noFill/>
          <a:ln>
            <a:noFill/>
          </a:ln>
        </p:spPr>
        <p:txBody>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90000"/>
              </a:lnSpc>
            </a:pPr>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fld id="{26DC550B-948F-48C1-AAB8-EA6D2CAE1051}" type="slidenum">
              <a:rPr lang="en-US" altLang="ja-JP" sz="1000" b="1">
                <a:solidFill>
                  <a:schemeClr val="tx1">
                    <a:lumMod val="50000"/>
                    <a:lumOff val="50000"/>
                  </a:schemeClr>
                </a:solidFill>
                <a:latin typeface="Meiryo UI" panose="020B0604030504040204" pitchFamily="50" charset="-128"/>
                <a:ea typeface="Meiryo UI" panose="020B0604030504040204" pitchFamily="50" charset="-128"/>
              </a:rPr>
              <a:pPr algn="r" eaLnBrk="1" hangingPunct="1">
                <a:lnSpc>
                  <a:spcPct val="90000"/>
                </a:lnSpc>
              </a:pPr>
              <a:t>‹#›</a:t>
            </a:fld>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p>
        </p:txBody>
      </p:sp>
      <p:sp>
        <p:nvSpPr>
          <p:cNvPr id="6" name="タイトル 5">
            <a:extLst>
              <a:ext uri="{FF2B5EF4-FFF2-40B4-BE49-F238E27FC236}">
                <a16:creationId xmlns:a16="http://schemas.microsoft.com/office/drawing/2014/main" id="{3A3B22F3-FD0A-4863-9491-33611A02C303}"/>
              </a:ext>
            </a:extLst>
          </p:cNvPr>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37128880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16"/>
            <a:ext cx="8420100" cy="1362075"/>
          </a:xfrm>
        </p:spPr>
        <p:txBody>
          <a:bodyPr/>
          <a:lstStyle>
            <a:lvl1pPr algn="l">
              <a:defRPr sz="4000" b="1" cap="all"/>
            </a:lvl1pPr>
          </a:lstStyle>
          <a:p>
            <a:r>
              <a:rPr lang="ja-JP" altLang="en-US" dirty="0"/>
              <a:t>マスタ タイトルの書式設定</a:t>
            </a:r>
          </a:p>
        </p:txBody>
      </p:sp>
      <p:sp>
        <p:nvSpPr>
          <p:cNvPr id="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Tree>
    <p:extLst>
      <p:ext uri="{BB962C8B-B14F-4D97-AF65-F5344CB8AC3E}">
        <p14:creationId xmlns:p14="http://schemas.microsoft.com/office/powerpoint/2010/main" val="34740417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761999" y="1143000"/>
            <a:ext cx="4133851"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48254" y="1143000"/>
            <a:ext cx="4133851"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5431523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テキスト プレースホルダ 4"/>
          <p:cNvSpPr>
            <a:spLocks noGrp="1"/>
          </p:cNvSpPr>
          <p:nvPr>
            <p:ph type="body" sz="quarter" idx="3"/>
          </p:nvPr>
        </p:nvSpPr>
        <p:spPr>
          <a:xfrm>
            <a:off x="5032384"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384"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9630136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Tree>
    <p:extLst>
      <p:ext uri="{BB962C8B-B14F-4D97-AF65-F5344CB8AC3E}">
        <p14:creationId xmlns:p14="http://schemas.microsoft.com/office/powerpoint/2010/main" val="32843356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89059227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8" y="273050"/>
            <a:ext cx="3259138"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499" y="273057"/>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8" y="1435103"/>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61661642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357691526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75641322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72313" y="228600"/>
            <a:ext cx="2109787" cy="50292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742950" y="228600"/>
            <a:ext cx="6176963" cy="50292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33454759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742950" y="228600"/>
            <a:ext cx="8420100" cy="762000"/>
          </a:xfrm>
        </p:spPr>
        <p:txBody>
          <a:bodyPr/>
          <a:lstStyle/>
          <a:p>
            <a:r>
              <a:rPr lang="ja-JP" altLang="en-US"/>
              <a:t>マスタ タイトルの書式設定</a:t>
            </a:r>
          </a:p>
        </p:txBody>
      </p:sp>
      <p:sp>
        <p:nvSpPr>
          <p:cNvPr id="3" name="表プレースホルダ 2"/>
          <p:cNvSpPr>
            <a:spLocks noGrp="1"/>
          </p:cNvSpPr>
          <p:nvPr>
            <p:ph type="tbl" idx="1"/>
          </p:nvPr>
        </p:nvSpPr>
        <p:spPr>
          <a:xfrm>
            <a:off x="762000" y="1143000"/>
            <a:ext cx="8420100" cy="4114800"/>
          </a:xfrm>
        </p:spPr>
        <p:txBody>
          <a:bodyPr/>
          <a:lstStyle/>
          <a:p>
            <a:pPr lvl="0"/>
            <a:endParaRPr lang="ja-JP" altLang="en-US" noProof="0"/>
          </a:p>
        </p:txBody>
      </p:sp>
    </p:spTree>
    <p:extLst>
      <p:ext uri="{BB962C8B-B14F-4D97-AF65-F5344CB8AC3E}">
        <p14:creationId xmlns:p14="http://schemas.microsoft.com/office/powerpoint/2010/main" val="3194938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16"/>
            <a:ext cx="8420100" cy="1362075"/>
          </a:xfrm>
        </p:spPr>
        <p:txBody>
          <a:bodyPr/>
          <a:lstStyle>
            <a:lvl1pPr algn="l">
              <a:defRPr sz="4000" b="1" cap="all"/>
            </a:lvl1pPr>
          </a:lstStyle>
          <a:p>
            <a:r>
              <a:rPr lang="ja-JP" altLang="en-US" dirty="0"/>
              <a:t>マスタ タイトルの書式設定</a:t>
            </a:r>
          </a:p>
        </p:txBody>
      </p:sp>
      <p:sp>
        <p:nvSpPr>
          <p:cNvPr id="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dirty="0"/>
              <a:t>マスタ テキストの書式設定</a:t>
            </a:r>
          </a:p>
        </p:txBody>
      </p:sp>
    </p:spTree>
    <p:extLst>
      <p:ext uri="{BB962C8B-B14F-4D97-AF65-F5344CB8AC3E}">
        <p14:creationId xmlns:p14="http://schemas.microsoft.com/office/powerpoint/2010/main" val="655166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761999" y="1143000"/>
            <a:ext cx="4133851"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48254" y="1143000"/>
            <a:ext cx="4133851"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 3">
            <a:extLst>
              <a:ext uri="{FF2B5EF4-FFF2-40B4-BE49-F238E27FC236}">
                <a16:creationId xmlns:a16="http://schemas.microsoft.com/office/drawing/2014/main" id="{66F4C27A-B08F-4F6E-A5A6-97566CC85DF5}"/>
              </a:ext>
            </a:extLst>
          </p:cNvPr>
          <p:cNvSpPr txBox="1">
            <a:spLocks noGrp="1"/>
          </p:cNvSpPr>
          <p:nvPr userDrawn="1"/>
        </p:nvSpPr>
        <p:spPr bwMode="auto">
          <a:xfrm>
            <a:off x="7812401" y="6662636"/>
            <a:ext cx="2063750" cy="152400"/>
          </a:xfrm>
          <a:prstGeom prst="rect">
            <a:avLst/>
          </a:prstGeom>
          <a:noFill/>
          <a:ln>
            <a:noFill/>
          </a:ln>
        </p:spPr>
        <p:txBody>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90000"/>
              </a:lnSpc>
            </a:pPr>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fld id="{26DC550B-948F-48C1-AAB8-EA6D2CAE1051}" type="slidenum">
              <a:rPr lang="en-US" altLang="ja-JP" sz="1000" b="1">
                <a:solidFill>
                  <a:schemeClr val="tx1">
                    <a:lumMod val="50000"/>
                    <a:lumOff val="50000"/>
                  </a:schemeClr>
                </a:solidFill>
                <a:latin typeface="Meiryo UI" panose="020B0604030504040204" pitchFamily="50" charset="-128"/>
                <a:ea typeface="Meiryo UI" panose="020B0604030504040204" pitchFamily="50" charset="-128"/>
              </a:rPr>
              <a:pPr algn="r" eaLnBrk="1" hangingPunct="1">
                <a:lnSpc>
                  <a:spcPct val="90000"/>
                </a:lnSpc>
              </a:pPr>
              <a:t>‹#›</a:t>
            </a:fld>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p>
        </p:txBody>
      </p:sp>
    </p:spTree>
    <p:extLst>
      <p:ext uri="{BB962C8B-B14F-4D97-AF65-F5344CB8AC3E}">
        <p14:creationId xmlns:p14="http://schemas.microsoft.com/office/powerpoint/2010/main" val="2699076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テキスト プレースホルダ 4"/>
          <p:cNvSpPr>
            <a:spLocks noGrp="1"/>
          </p:cNvSpPr>
          <p:nvPr>
            <p:ph type="body" sz="quarter" idx="3"/>
          </p:nvPr>
        </p:nvSpPr>
        <p:spPr>
          <a:xfrm>
            <a:off x="5032384"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384"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8" name="スライド番号プレースホルダ 3">
            <a:extLst>
              <a:ext uri="{FF2B5EF4-FFF2-40B4-BE49-F238E27FC236}">
                <a16:creationId xmlns:a16="http://schemas.microsoft.com/office/drawing/2014/main" id="{4FE86DA2-F23A-4AAE-99F4-7EAE2EF30A3E}"/>
              </a:ext>
            </a:extLst>
          </p:cNvPr>
          <p:cNvSpPr txBox="1">
            <a:spLocks noGrp="1"/>
          </p:cNvSpPr>
          <p:nvPr userDrawn="1"/>
        </p:nvSpPr>
        <p:spPr bwMode="auto">
          <a:xfrm>
            <a:off x="7812401" y="6662636"/>
            <a:ext cx="2063750" cy="152400"/>
          </a:xfrm>
          <a:prstGeom prst="rect">
            <a:avLst/>
          </a:prstGeom>
          <a:noFill/>
          <a:ln>
            <a:noFill/>
          </a:ln>
        </p:spPr>
        <p:txBody>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90000"/>
              </a:lnSpc>
            </a:pPr>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fld id="{26DC550B-948F-48C1-AAB8-EA6D2CAE1051}" type="slidenum">
              <a:rPr lang="en-US" altLang="ja-JP" sz="1000" b="1">
                <a:solidFill>
                  <a:schemeClr val="tx1">
                    <a:lumMod val="50000"/>
                    <a:lumOff val="50000"/>
                  </a:schemeClr>
                </a:solidFill>
                <a:latin typeface="Meiryo UI" panose="020B0604030504040204" pitchFamily="50" charset="-128"/>
                <a:ea typeface="Meiryo UI" panose="020B0604030504040204" pitchFamily="50" charset="-128"/>
              </a:rPr>
              <a:pPr algn="r" eaLnBrk="1" hangingPunct="1">
                <a:lnSpc>
                  <a:spcPct val="90000"/>
                </a:lnSpc>
              </a:pPr>
              <a:t>‹#›</a:t>
            </a:fld>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p>
        </p:txBody>
      </p:sp>
    </p:spTree>
    <p:extLst>
      <p:ext uri="{BB962C8B-B14F-4D97-AF65-F5344CB8AC3E}">
        <p14:creationId xmlns:p14="http://schemas.microsoft.com/office/powerpoint/2010/main" val="1861159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4" name="スライド番号プレースホルダ 3">
            <a:extLst>
              <a:ext uri="{FF2B5EF4-FFF2-40B4-BE49-F238E27FC236}">
                <a16:creationId xmlns:a16="http://schemas.microsoft.com/office/drawing/2014/main" id="{72C52F77-DCAF-4B41-AD84-9A26B88E2117}"/>
              </a:ext>
            </a:extLst>
          </p:cNvPr>
          <p:cNvSpPr txBox="1">
            <a:spLocks noGrp="1"/>
          </p:cNvSpPr>
          <p:nvPr userDrawn="1"/>
        </p:nvSpPr>
        <p:spPr bwMode="auto">
          <a:xfrm>
            <a:off x="7812401" y="6662636"/>
            <a:ext cx="2063750" cy="152400"/>
          </a:xfrm>
          <a:prstGeom prst="rect">
            <a:avLst/>
          </a:prstGeom>
          <a:noFill/>
          <a:ln>
            <a:noFill/>
          </a:ln>
        </p:spPr>
        <p:txBody>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90000"/>
              </a:lnSpc>
            </a:pPr>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fld id="{26DC550B-948F-48C1-AAB8-EA6D2CAE1051}" type="slidenum">
              <a:rPr lang="en-US" altLang="ja-JP" sz="1000" b="1">
                <a:solidFill>
                  <a:schemeClr val="tx1">
                    <a:lumMod val="50000"/>
                    <a:lumOff val="50000"/>
                  </a:schemeClr>
                </a:solidFill>
                <a:latin typeface="Meiryo UI" panose="020B0604030504040204" pitchFamily="50" charset="-128"/>
                <a:ea typeface="Meiryo UI" panose="020B0604030504040204" pitchFamily="50" charset="-128"/>
              </a:rPr>
              <a:pPr algn="r" eaLnBrk="1" hangingPunct="1">
                <a:lnSpc>
                  <a:spcPct val="90000"/>
                </a:lnSpc>
              </a:pPr>
              <a:t>‹#›</a:t>
            </a:fld>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p>
        </p:txBody>
      </p:sp>
    </p:spTree>
    <p:extLst>
      <p:ext uri="{BB962C8B-B14F-4D97-AF65-F5344CB8AC3E}">
        <p14:creationId xmlns:p14="http://schemas.microsoft.com/office/powerpoint/2010/main" val="870952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スライド番号プレースホルダ 3">
            <a:extLst>
              <a:ext uri="{FF2B5EF4-FFF2-40B4-BE49-F238E27FC236}">
                <a16:creationId xmlns:a16="http://schemas.microsoft.com/office/drawing/2014/main" id="{F83A289B-3108-4F01-B47F-B35B8E410F84}"/>
              </a:ext>
            </a:extLst>
          </p:cNvPr>
          <p:cNvSpPr txBox="1">
            <a:spLocks noGrp="1"/>
          </p:cNvSpPr>
          <p:nvPr userDrawn="1"/>
        </p:nvSpPr>
        <p:spPr bwMode="auto">
          <a:xfrm>
            <a:off x="7812401" y="6662636"/>
            <a:ext cx="2063750" cy="152400"/>
          </a:xfrm>
          <a:prstGeom prst="rect">
            <a:avLst/>
          </a:prstGeom>
          <a:noFill/>
          <a:ln>
            <a:noFill/>
          </a:ln>
        </p:spPr>
        <p:txBody>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90000"/>
              </a:lnSpc>
            </a:pPr>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fld id="{26DC550B-948F-48C1-AAB8-EA6D2CAE1051}" type="slidenum">
              <a:rPr lang="en-US" altLang="ja-JP" sz="1000" b="1">
                <a:solidFill>
                  <a:schemeClr val="tx1">
                    <a:lumMod val="50000"/>
                    <a:lumOff val="50000"/>
                  </a:schemeClr>
                </a:solidFill>
                <a:latin typeface="Meiryo UI" panose="020B0604030504040204" pitchFamily="50" charset="-128"/>
                <a:ea typeface="Meiryo UI" panose="020B0604030504040204" pitchFamily="50" charset="-128"/>
              </a:rPr>
              <a:pPr algn="r" eaLnBrk="1" hangingPunct="1">
                <a:lnSpc>
                  <a:spcPct val="90000"/>
                </a:lnSpc>
              </a:pPr>
              <a:t>‹#›</a:t>
            </a:fld>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p>
        </p:txBody>
      </p:sp>
    </p:spTree>
    <p:extLst>
      <p:ext uri="{BB962C8B-B14F-4D97-AF65-F5344CB8AC3E}">
        <p14:creationId xmlns:p14="http://schemas.microsoft.com/office/powerpoint/2010/main" val="2507844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8" y="273050"/>
            <a:ext cx="3259138"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499" y="273057"/>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8" y="1435103"/>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6" name="スライド番号プレースホルダ 3">
            <a:extLst>
              <a:ext uri="{FF2B5EF4-FFF2-40B4-BE49-F238E27FC236}">
                <a16:creationId xmlns:a16="http://schemas.microsoft.com/office/drawing/2014/main" id="{B57E4488-E9EE-4E09-B7F1-0502EAD1E832}"/>
              </a:ext>
            </a:extLst>
          </p:cNvPr>
          <p:cNvSpPr txBox="1">
            <a:spLocks noGrp="1"/>
          </p:cNvSpPr>
          <p:nvPr userDrawn="1"/>
        </p:nvSpPr>
        <p:spPr bwMode="auto">
          <a:xfrm>
            <a:off x="7812401" y="6662636"/>
            <a:ext cx="2063750" cy="152400"/>
          </a:xfrm>
          <a:prstGeom prst="rect">
            <a:avLst/>
          </a:prstGeom>
          <a:noFill/>
          <a:ln>
            <a:noFill/>
          </a:ln>
        </p:spPr>
        <p:txBody>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90000"/>
              </a:lnSpc>
            </a:pPr>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fld id="{26DC550B-948F-48C1-AAB8-EA6D2CAE1051}" type="slidenum">
              <a:rPr lang="en-US" altLang="ja-JP" sz="1000" b="1">
                <a:solidFill>
                  <a:schemeClr val="tx1">
                    <a:lumMod val="50000"/>
                    <a:lumOff val="50000"/>
                  </a:schemeClr>
                </a:solidFill>
                <a:latin typeface="Meiryo UI" panose="020B0604030504040204" pitchFamily="50" charset="-128"/>
                <a:ea typeface="Meiryo UI" panose="020B0604030504040204" pitchFamily="50" charset="-128"/>
              </a:rPr>
              <a:pPr algn="r" eaLnBrk="1" hangingPunct="1">
                <a:lnSpc>
                  <a:spcPct val="90000"/>
                </a:lnSpc>
              </a:pPr>
              <a:t>‹#›</a:t>
            </a:fld>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p>
        </p:txBody>
      </p:sp>
    </p:spTree>
    <p:extLst>
      <p:ext uri="{BB962C8B-B14F-4D97-AF65-F5344CB8AC3E}">
        <p14:creationId xmlns:p14="http://schemas.microsoft.com/office/powerpoint/2010/main" val="2951937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6" name="スライド番号プレースホルダ 3">
            <a:extLst>
              <a:ext uri="{FF2B5EF4-FFF2-40B4-BE49-F238E27FC236}">
                <a16:creationId xmlns:a16="http://schemas.microsoft.com/office/drawing/2014/main" id="{A1CE85A4-2A1F-4D6D-A1DF-A5819CC9510E}"/>
              </a:ext>
            </a:extLst>
          </p:cNvPr>
          <p:cNvSpPr txBox="1">
            <a:spLocks noGrp="1"/>
          </p:cNvSpPr>
          <p:nvPr userDrawn="1"/>
        </p:nvSpPr>
        <p:spPr bwMode="auto">
          <a:xfrm>
            <a:off x="7812401" y="6662636"/>
            <a:ext cx="2063750" cy="152400"/>
          </a:xfrm>
          <a:prstGeom prst="rect">
            <a:avLst/>
          </a:prstGeom>
          <a:noFill/>
          <a:ln>
            <a:noFill/>
          </a:ln>
        </p:spPr>
        <p:txBody>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90000"/>
              </a:lnSpc>
            </a:pPr>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fld id="{26DC550B-948F-48C1-AAB8-EA6D2CAE1051}" type="slidenum">
              <a:rPr lang="en-US" altLang="ja-JP" sz="1000" b="1">
                <a:solidFill>
                  <a:schemeClr val="tx1">
                    <a:lumMod val="50000"/>
                    <a:lumOff val="50000"/>
                  </a:schemeClr>
                </a:solidFill>
                <a:latin typeface="Meiryo UI" panose="020B0604030504040204" pitchFamily="50" charset="-128"/>
                <a:ea typeface="Meiryo UI" panose="020B0604030504040204" pitchFamily="50" charset="-128"/>
              </a:rPr>
              <a:pPr algn="r" eaLnBrk="1" hangingPunct="1">
                <a:lnSpc>
                  <a:spcPct val="90000"/>
                </a:lnSpc>
              </a:pPr>
              <a:t>‹#›</a:t>
            </a:fld>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p>
        </p:txBody>
      </p:sp>
    </p:spTree>
    <p:extLst>
      <p:ext uri="{BB962C8B-B14F-4D97-AF65-F5344CB8AC3E}">
        <p14:creationId xmlns:p14="http://schemas.microsoft.com/office/powerpoint/2010/main" val="26017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0"/>
          </a:schemeClr>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15900" y="228600"/>
            <a:ext cx="84201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dirty="0"/>
              <a:t>マスター タイトルの書式設定</a:t>
            </a:r>
          </a:p>
        </p:txBody>
      </p:sp>
      <p:sp>
        <p:nvSpPr>
          <p:cNvPr id="1027" name="Rectangle 3"/>
          <p:cNvSpPr>
            <a:spLocks noGrp="1" noChangeArrowheads="1"/>
          </p:cNvSpPr>
          <p:nvPr>
            <p:ph type="body" idx="1"/>
          </p:nvPr>
        </p:nvSpPr>
        <p:spPr bwMode="auto">
          <a:xfrm>
            <a:off x="407068" y="1335505"/>
            <a:ext cx="84201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p:txBody>
      </p:sp>
      <p:sp>
        <p:nvSpPr>
          <p:cNvPr id="4" name="フッター プレースホルダ 4">
            <a:extLst>
              <a:ext uri="{FF2B5EF4-FFF2-40B4-BE49-F238E27FC236}">
                <a16:creationId xmlns:a16="http://schemas.microsoft.com/office/drawing/2014/main" id="{2544D916-8780-4CD3-9983-89469AC93B3A}"/>
              </a:ext>
            </a:extLst>
          </p:cNvPr>
          <p:cNvSpPr txBox="1">
            <a:spLocks noGrp="1"/>
          </p:cNvSpPr>
          <p:nvPr userDrawn="1"/>
        </p:nvSpPr>
        <p:spPr bwMode="auto">
          <a:xfrm>
            <a:off x="2936875" y="6665913"/>
            <a:ext cx="4032250" cy="123825"/>
          </a:xfrm>
          <a:prstGeom prst="rect">
            <a:avLst/>
          </a:prstGeom>
          <a:noFill/>
          <a:ln>
            <a:noFill/>
          </a:ln>
        </p:spPr>
        <p:txBody>
          <a:bodyPr wrap="none"/>
          <a:lstStyle>
            <a:lvl1pPr eaLnBrk="0" hangingPunct="0">
              <a:defRPr kumimoji="1" sz="1600">
                <a:solidFill>
                  <a:schemeClr val="tx1"/>
                </a:solidFill>
                <a:latin typeface="Arial" pitchFamily="34" charset="0"/>
                <a:ea typeface="ＭＳ Ｐゴシック" pitchFamily="50" charset="-128"/>
              </a:defRPr>
            </a:lvl1pPr>
            <a:lvl2pPr marL="742950" indent="-285750" eaLnBrk="0" hangingPunct="0">
              <a:defRPr kumimoji="1" sz="1600">
                <a:solidFill>
                  <a:schemeClr val="tx1"/>
                </a:solidFill>
                <a:latin typeface="Arial" pitchFamily="34" charset="0"/>
                <a:ea typeface="ＭＳ Ｐゴシック" pitchFamily="50" charset="-128"/>
              </a:defRPr>
            </a:lvl2pPr>
            <a:lvl3pPr marL="1143000" indent="-228600" eaLnBrk="0" hangingPunct="0">
              <a:defRPr kumimoji="1" sz="1600">
                <a:solidFill>
                  <a:schemeClr val="tx1"/>
                </a:solidFill>
                <a:latin typeface="Arial" pitchFamily="34" charset="0"/>
                <a:ea typeface="ＭＳ Ｐゴシック" pitchFamily="50" charset="-128"/>
              </a:defRPr>
            </a:lvl3pPr>
            <a:lvl4pPr marL="1600200" indent="-228600" eaLnBrk="0" hangingPunct="0">
              <a:defRPr kumimoji="1" sz="1600">
                <a:solidFill>
                  <a:schemeClr val="tx1"/>
                </a:solidFill>
                <a:latin typeface="Arial" pitchFamily="34" charset="0"/>
                <a:ea typeface="ＭＳ Ｐゴシック" pitchFamily="50" charset="-128"/>
              </a:defRPr>
            </a:lvl4pPr>
            <a:lvl5pPr marL="2057400" indent="-228600" eaLnBrk="0" hangingPunct="0">
              <a:defRPr kumimoji="1" sz="1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1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1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1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1600">
                <a:solidFill>
                  <a:schemeClr val="tx1"/>
                </a:solidFill>
                <a:latin typeface="Arial" pitchFamily="34" charset="0"/>
                <a:ea typeface="ＭＳ Ｐゴシック" pitchFamily="50" charset="-128"/>
              </a:defRPr>
            </a:lvl9pPr>
          </a:lstStyle>
          <a:p>
            <a:pPr algn="ctr" eaLnBrk="1" hangingPunct="1">
              <a:defRPr/>
            </a:pPr>
            <a:r>
              <a:rPr lang="en-US" altLang="ja-JP" sz="900" b="0" dirty="0">
                <a:solidFill>
                  <a:schemeClr val="tx1">
                    <a:lumMod val="50000"/>
                    <a:lumOff val="50000"/>
                  </a:schemeClr>
                </a:solidFill>
                <a:latin typeface="Meiryo UI" panose="020B0604030504040204" pitchFamily="50" charset="-128"/>
                <a:ea typeface="Meiryo UI" panose="020B0604030504040204" pitchFamily="50" charset="-128"/>
              </a:rPr>
              <a:t>Copyright BD Sprint Partners Co., Ltd.  All rights reserved.</a:t>
            </a:r>
          </a:p>
        </p:txBody>
      </p:sp>
      <p:sp>
        <p:nvSpPr>
          <p:cNvPr id="5" name="スライド番号プレースホルダ 3">
            <a:extLst>
              <a:ext uri="{FF2B5EF4-FFF2-40B4-BE49-F238E27FC236}">
                <a16:creationId xmlns:a16="http://schemas.microsoft.com/office/drawing/2014/main" id="{3DFC417A-C756-4B9B-A98A-A7390E9E24E8}"/>
              </a:ext>
            </a:extLst>
          </p:cNvPr>
          <p:cNvSpPr txBox="1">
            <a:spLocks noGrp="1"/>
          </p:cNvSpPr>
          <p:nvPr userDrawn="1"/>
        </p:nvSpPr>
        <p:spPr bwMode="auto">
          <a:xfrm>
            <a:off x="7812401" y="6662636"/>
            <a:ext cx="2063750" cy="152400"/>
          </a:xfrm>
          <a:prstGeom prst="rect">
            <a:avLst/>
          </a:prstGeom>
          <a:noFill/>
          <a:ln>
            <a:noFill/>
          </a:ln>
        </p:spPr>
        <p:txBody>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90000"/>
              </a:lnSpc>
            </a:pPr>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fld id="{26DC550B-948F-48C1-AAB8-EA6D2CAE1051}" type="slidenum">
              <a:rPr lang="en-US" altLang="ja-JP" sz="1000" b="1">
                <a:solidFill>
                  <a:schemeClr val="tx1">
                    <a:lumMod val="50000"/>
                    <a:lumOff val="50000"/>
                  </a:schemeClr>
                </a:solidFill>
                <a:latin typeface="Meiryo UI" panose="020B0604030504040204" pitchFamily="50" charset="-128"/>
                <a:ea typeface="Meiryo UI" panose="020B0604030504040204" pitchFamily="50" charset="-128"/>
              </a:rPr>
              <a:pPr algn="r" eaLnBrk="1" hangingPunct="1">
                <a:lnSpc>
                  <a:spcPct val="90000"/>
                </a:lnSpc>
              </a:pPr>
              <a:t>‹#›</a:t>
            </a:fld>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p>
        </p:txBody>
      </p:sp>
    </p:spTree>
    <p:extLst>
      <p:ext uri="{BB962C8B-B14F-4D97-AF65-F5344CB8AC3E}">
        <p14:creationId xmlns:p14="http://schemas.microsoft.com/office/powerpoint/2010/main" val="2759619710"/>
      </p:ext>
    </p:extLst>
  </p:cSld>
  <p:clrMap bg1="lt1" tx1="dk1" bg2="lt2" tx2="dk2" accent1="accent1" accent2="accent2" accent3="accent3" accent4="accent4" accent5="accent5" accent6="accent6" hlink="hlink" folHlink="folHlink"/>
  <p:sldLayoutIdLst>
    <p:sldLayoutId id="2147484586" r:id="rId1"/>
    <p:sldLayoutId id="2147484587" r:id="rId2"/>
    <p:sldLayoutId id="2147484588" r:id="rId3"/>
    <p:sldLayoutId id="2147484589" r:id="rId4"/>
    <p:sldLayoutId id="2147484590" r:id="rId5"/>
    <p:sldLayoutId id="2147484591" r:id="rId6"/>
    <p:sldLayoutId id="2147484592" r:id="rId7"/>
    <p:sldLayoutId id="2147484593" r:id="rId8"/>
    <p:sldLayoutId id="2147484594" r:id="rId9"/>
    <p:sldLayoutId id="2147484595" r:id="rId10"/>
    <p:sldLayoutId id="2147484596" r:id="rId11"/>
    <p:sldLayoutId id="2147484597" r:id="rId12"/>
    <p:sldLayoutId id="2147484598" r:id="rId13"/>
    <p:sldLayoutId id="2147484599" r:id="rId14"/>
    <p:sldLayoutId id="2147484600" r:id="rId15"/>
    <p:sldLayoutId id="2147484862" r:id="rId16"/>
    <p:sldLayoutId id="2147484863" r:id="rId17"/>
  </p:sldLayoutIdLst>
  <p:hf hdr="0" dt="0"/>
  <p:txStyles>
    <p:titleStyle>
      <a:lvl1pPr algn="l" rtl="0" eaLnBrk="0" fontAlgn="base" hangingPunct="0">
        <a:lnSpc>
          <a:spcPct val="90000"/>
        </a:lnSpc>
        <a:spcBef>
          <a:spcPct val="0"/>
        </a:spcBef>
        <a:spcAft>
          <a:spcPct val="0"/>
        </a:spcAft>
        <a:defRPr kumimoji="1" sz="2800">
          <a:solidFill>
            <a:sysClr val="windowText" lastClr="000000"/>
          </a:solidFill>
          <a:latin typeface="Meiryo UI" panose="020B0604030504040204" pitchFamily="50" charset="-128"/>
          <a:ea typeface="Meiryo UI" panose="020B0604030504040204" pitchFamily="50" charset="-128"/>
          <a:cs typeface="+mj-cs"/>
        </a:defRPr>
      </a:lvl1pPr>
      <a:lvl2pPr algn="l" rtl="0" eaLnBrk="0" fontAlgn="base" hangingPunct="0">
        <a:lnSpc>
          <a:spcPct val="90000"/>
        </a:lnSpc>
        <a:spcBef>
          <a:spcPct val="0"/>
        </a:spcBef>
        <a:spcAft>
          <a:spcPct val="0"/>
        </a:spcAft>
        <a:defRPr kumimoji="1" sz="2400">
          <a:solidFill>
            <a:schemeClr val="tx2"/>
          </a:solidFill>
          <a:latin typeface="HGP創英角ｺﾞｼｯｸUB" pitchFamily="50" charset="-128"/>
          <a:ea typeface="HGP創英角ｺﾞｼｯｸUB" pitchFamily="50" charset="-128"/>
        </a:defRPr>
      </a:lvl2pPr>
      <a:lvl3pPr algn="l" rtl="0" eaLnBrk="0" fontAlgn="base" hangingPunct="0">
        <a:lnSpc>
          <a:spcPct val="90000"/>
        </a:lnSpc>
        <a:spcBef>
          <a:spcPct val="0"/>
        </a:spcBef>
        <a:spcAft>
          <a:spcPct val="0"/>
        </a:spcAft>
        <a:defRPr kumimoji="1" sz="2400">
          <a:solidFill>
            <a:schemeClr val="tx2"/>
          </a:solidFill>
          <a:latin typeface="HGP創英角ｺﾞｼｯｸUB" pitchFamily="50" charset="-128"/>
          <a:ea typeface="HGP創英角ｺﾞｼｯｸUB" pitchFamily="50" charset="-128"/>
        </a:defRPr>
      </a:lvl3pPr>
      <a:lvl4pPr algn="l" rtl="0" eaLnBrk="0" fontAlgn="base" hangingPunct="0">
        <a:lnSpc>
          <a:spcPct val="90000"/>
        </a:lnSpc>
        <a:spcBef>
          <a:spcPct val="0"/>
        </a:spcBef>
        <a:spcAft>
          <a:spcPct val="0"/>
        </a:spcAft>
        <a:defRPr kumimoji="1" sz="2400">
          <a:solidFill>
            <a:schemeClr val="tx2"/>
          </a:solidFill>
          <a:latin typeface="HGP創英角ｺﾞｼｯｸUB" pitchFamily="50" charset="-128"/>
          <a:ea typeface="HGP創英角ｺﾞｼｯｸUB" pitchFamily="50" charset="-128"/>
        </a:defRPr>
      </a:lvl4pPr>
      <a:lvl5pPr algn="l" rtl="0" eaLnBrk="0" fontAlgn="base" hangingPunct="0">
        <a:lnSpc>
          <a:spcPct val="90000"/>
        </a:lnSpc>
        <a:spcBef>
          <a:spcPct val="0"/>
        </a:spcBef>
        <a:spcAft>
          <a:spcPct val="0"/>
        </a:spcAft>
        <a:defRPr kumimoji="1" sz="2400">
          <a:solidFill>
            <a:schemeClr val="tx2"/>
          </a:solidFill>
          <a:latin typeface="HGP創英角ｺﾞｼｯｸUB" pitchFamily="50" charset="-128"/>
          <a:ea typeface="HGP創英角ｺﾞｼｯｸUB" pitchFamily="50" charset="-128"/>
        </a:defRPr>
      </a:lvl5pPr>
      <a:lvl6pPr marL="457200" algn="ctr" rtl="0" fontAlgn="base">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fontAlgn="base">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fontAlgn="base">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fontAlgn="base">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p:titleStyle>
    <p:bodyStyle>
      <a:lvl1pPr marL="0" indent="0" algn="l" rtl="0" eaLnBrk="0" fontAlgn="base" hangingPunct="0">
        <a:spcBef>
          <a:spcPct val="30000"/>
        </a:spcBef>
        <a:spcAft>
          <a:spcPct val="0"/>
        </a:spcAft>
        <a:buNone/>
        <a:defRPr kumimoji="1" sz="2000">
          <a:solidFill>
            <a:schemeClr val="tx1"/>
          </a:solidFill>
          <a:latin typeface="Meiryo UI" panose="020B0604030504040204" pitchFamily="50" charset="-128"/>
          <a:ea typeface="Meiryo UI" panose="020B0604030504040204" pitchFamily="50" charset="-128"/>
          <a:cs typeface="+mn-cs"/>
        </a:defRPr>
      </a:lvl1pPr>
      <a:lvl2pPr marL="625475" indent="-371475" algn="l" rtl="0" eaLnBrk="0" fontAlgn="base" hangingPunct="0">
        <a:spcBef>
          <a:spcPct val="30000"/>
        </a:spcBef>
        <a:spcAft>
          <a:spcPct val="0"/>
        </a:spcAft>
        <a:buClr>
          <a:srgbClr val="FF0000"/>
        </a:buClr>
        <a:buFont typeface="Wingdings"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66813" indent="-312738" algn="l" rtl="0" eaLnBrk="0" fontAlgn="base" hangingPunct="0">
        <a:spcBef>
          <a:spcPct val="30000"/>
        </a:spcBef>
        <a:spcAft>
          <a:spcPct val="0"/>
        </a:spcAft>
        <a:buChar char="–"/>
        <a:defRPr kumimoji="1" sz="2000">
          <a:solidFill>
            <a:schemeClr val="tx1"/>
          </a:solidFill>
          <a:latin typeface="Meiryo UI" panose="020B0604030504040204" pitchFamily="50" charset="-128"/>
          <a:ea typeface="Meiryo UI" panose="020B0604030504040204" pitchFamily="50" charset="-128"/>
        </a:defRPr>
      </a:lvl3pPr>
      <a:lvl4pPr marL="1390650" indent="-247650" algn="l" rtl="0" eaLnBrk="0" fontAlgn="base" hangingPunct="0">
        <a:spcBef>
          <a:spcPct val="30000"/>
        </a:spcBef>
        <a:spcAft>
          <a:spcPct val="0"/>
        </a:spcAft>
        <a:buSzPct val="70000"/>
        <a:buFont typeface="Wingdings" pitchFamily="2" charset="2"/>
        <a:buChar char="l"/>
        <a:defRPr kumimoji="1" sz="2000">
          <a:solidFill>
            <a:schemeClr val="tx1"/>
          </a:solidFill>
          <a:latin typeface="MS UI Gothic" panose="020B0600070205080204" pitchFamily="50" charset="-128"/>
          <a:ea typeface="MS UI Gothic" panose="020B0600070205080204" pitchFamily="50" charset="-128"/>
        </a:defRPr>
      </a:lvl4pPr>
      <a:lvl5pPr marL="1809750" indent="-228600" algn="l" rtl="0" eaLnBrk="0" fontAlgn="base" hangingPunct="0">
        <a:spcBef>
          <a:spcPct val="30000"/>
        </a:spcBef>
        <a:spcAft>
          <a:spcPct val="0"/>
        </a:spcAft>
        <a:buSzPct val="70000"/>
        <a:buChar char="–"/>
        <a:defRPr kumimoji="1" sz="2000">
          <a:solidFill>
            <a:schemeClr val="tx1"/>
          </a:solidFill>
          <a:latin typeface="MS UI Gothic" panose="020B0600070205080204" pitchFamily="50" charset="-128"/>
          <a:ea typeface="MS UI Gothic" panose="020B0600070205080204" pitchFamily="50" charset="-128"/>
        </a:defRPr>
      </a:lvl5pPr>
      <a:lvl6pPr marL="2266950" indent="-228600" algn="l" rtl="0" fontAlgn="base">
        <a:spcBef>
          <a:spcPct val="30000"/>
        </a:spcBef>
        <a:spcAft>
          <a:spcPct val="0"/>
        </a:spcAft>
        <a:buSzPct val="70000"/>
        <a:buChar char="–"/>
        <a:defRPr kumimoji="1">
          <a:solidFill>
            <a:schemeClr val="tx1"/>
          </a:solidFill>
          <a:latin typeface="+mn-lt"/>
          <a:ea typeface="+mn-ea"/>
        </a:defRPr>
      </a:lvl6pPr>
      <a:lvl7pPr marL="2724150" indent="-228600" algn="l" rtl="0" fontAlgn="base">
        <a:spcBef>
          <a:spcPct val="30000"/>
        </a:spcBef>
        <a:spcAft>
          <a:spcPct val="0"/>
        </a:spcAft>
        <a:buSzPct val="70000"/>
        <a:buChar char="–"/>
        <a:defRPr kumimoji="1">
          <a:solidFill>
            <a:schemeClr val="tx1"/>
          </a:solidFill>
          <a:latin typeface="+mn-lt"/>
          <a:ea typeface="+mn-ea"/>
        </a:defRPr>
      </a:lvl7pPr>
      <a:lvl8pPr marL="3181350" indent="-228600" algn="l" rtl="0" fontAlgn="base">
        <a:spcBef>
          <a:spcPct val="30000"/>
        </a:spcBef>
        <a:spcAft>
          <a:spcPct val="0"/>
        </a:spcAft>
        <a:buSzPct val="70000"/>
        <a:buChar char="–"/>
        <a:defRPr kumimoji="1">
          <a:solidFill>
            <a:schemeClr val="tx1"/>
          </a:solidFill>
          <a:latin typeface="+mn-lt"/>
          <a:ea typeface="+mn-ea"/>
        </a:defRPr>
      </a:lvl8pPr>
      <a:lvl9pPr marL="3638550" indent="-228600" algn="l" rtl="0" fontAlgn="base">
        <a:spcBef>
          <a:spcPct val="30000"/>
        </a:spcBef>
        <a:spcAft>
          <a:spcPct val="0"/>
        </a:spcAft>
        <a:buSzPct val="70000"/>
        <a:buChar char="–"/>
        <a:defRPr kumimoji="1">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15900" y="228600"/>
            <a:ext cx="84201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dirty="0"/>
              <a:t>マスター タイトルの書式設定</a:t>
            </a:r>
          </a:p>
        </p:txBody>
      </p:sp>
      <p:sp>
        <p:nvSpPr>
          <p:cNvPr id="1027" name="Rectangle 3"/>
          <p:cNvSpPr>
            <a:spLocks noGrp="1" noChangeArrowheads="1"/>
          </p:cNvSpPr>
          <p:nvPr>
            <p:ph type="body" idx="1"/>
          </p:nvPr>
        </p:nvSpPr>
        <p:spPr bwMode="auto">
          <a:xfrm>
            <a:off x="407068" y="1335505"/>
            <a:ext cx="84201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p:txBody>
      </p:sp>
      <p:sp>
        <p:nvSpPr>
          <p:cNvPr id="4" name="フッター プレースホルダ 4">
            <a:extLst>
              <a:ext uri="{FF2B5EF4-FFF2-40B4-BE49-F238E27FC236}">
                <a16:creationId xmlns:a16="http://schemas.microsoft.com/office/drawing/2014/main" id="{2544D916-8780-4CD3-9983-89469AC93B3A}"/>
              </a:ext>
            </a:extLst>
          </p:cNvPr>
          <p:cNvSpPr txBox="1">
            <a:spLocks noGrp="1"/>
          </p:cNvSpPr>
          <p:nvPr userDrawn="1"/>
        </p:nvSpPr>
        <p:spPr bwMode="auto">
          <a:xfrm>
            <a:off x="2936875" y="6665913"/>
            <a:ext cx="4032250" cy="123825"/>
          </a:xfrm>
          <a:prstGeom prst="rect">
            <a:avLst/>
          </a:prstGeom>
          <a:noFill/>
          <a:ln>
            <a:noFill/>
          </a:ln>
        </p:spPr>
        <p:txBody>
          <a:bodyPr wrap="none"/>
          <a:lstStyle>
            <a:lvl1pPr eaLnBrk="0" hangingPunct="0">
              <a:defRPr kumimoji="1" sz="1600">
                <a:solidFill>
                  <a:schemeClr val="tx1"/>
                </a:solidFill>
                <a:latin typeface="Arial" pitchFamily="34" charset="0"/>
                <a:ea typeface="ＭＳ Ｐゴシック" pitchFamily="50" charset="-128"/>
              </a:defRPr>
            </a:lvl1pPr>
            <a:lvl2pPr marL="742950" indent="-285750" eaLnBrk="0" hangingPunct="0">
              <a:defRPr kumimoji="1" sz="1600">
                <a:solidFill>
                  <a:schemeClr val="tx1"/>
                </a:solidFill>
                <a:latin typeface="Arial" pitchFamily="34" charset="0"/>
                <a:ea typeface="ＭＳ Ｐゴシック" pitchFamily="50" charset="-128"/>
              </a:defRPr>
            </a:lvl2pPr>
            <a:lvl3pPr marL="1143000" indent="-228600" eaLnBrk="0" hangingPunct="0">
              <a:defRPr kumimoji="1" sz="1600">
                <a:solidFill>
                  <a:schemeClr val="tx1"/>
                </a:solidFill>
                <a:latin typeface="Arial" pitchFamily="34" charset="0"/>
                <a:ea typeface="ＭＳ Ｐゴシック" pitchFamily="50" charset="-128"/>
              </a:defRPr>
            </a:lvl3pPr>
            <a:lvl4pPr marL="1600200" indent="-228600" eaLnBrk="0" hangingPunct="0">
              <a:defRPr kumimoji="1" sz="1600">
                <a:solidFill>
                  <a:schemeClr val="tx1"/>
                </a:solidFill>
                <a:latin typeface="Arial" pitchFamily="34" charset="0"/>
                <a:ea typeface="ＭＳ Ｐゴシック" pitchFamily="50" charset="-128"/>
              </a:defRPr>
            </a:lvl4pPr>
            <a:lvl5pPr marL="2057400" indent="-228600" eaLnBrk="0" hangingPunct="0">
              <a:defRPr kumimoji="1" sz="1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1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1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1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1600">
                <a:solidFill>
                  <a:schemeClr val="tx1"/>
                </a:solidFill>
                <a:latin typeface="Arial" pitchFamily="34" charset="0"/>
                <a:ea typeface="ＭＳ Ｐゴシック" pitchFamily="50" charset="-128"/>
              </a:defRPr>
            </a:lvl9pPr>
          </a:lstStyle>
          <a:p>
            <a:pPr algn="ctr" eaLnBrk="1" hangingPunct="1">
              <a:defRPr/>
            </a:pPr>
            <a:r>
              <a:rPr lang="en-US" altLang="ja-JP" sz="900" b="1" dirty="0">
                <a:solidFill>
                  <a:schemeClr val="tx1">
                    <a:lumMod val="50000"/>
                    <a:lumOff val="50000"/>
                  </a:schemeClr>
                </a:solidFill>
                <a:latin typeface="Meiryo UI" panose="020B0604030504040204" pitchFamily="50" charset="-128"/>
                <a:ea typeface="Meiryo UI" panose="020B0604030504040204" pitchFamily="50" charset="-128"/>
              </a:rPr>
              <a:t>Copyright BD Sprint Partners K.K.  All rights reserved.</a:t>
            </a:r>
          </a:p>
        </p:txBody>
      </p:sp>
      <p:sp>
        <p:nvSpPr>
          <p:cNvPr id="5" name="スライド番号プレースホルダ 3">
            <a:extLst>
              <a:ext uri="{FF2B5EF4-FFF2-40B4-BE49-F238E27FC236}">
                <a16:creationId xmlns:a16="http://schemas.microsoft.com/office/drawing/2014/main" id="{3DFC417A-C756-4B9B-A98A-A7390E9E24E8}"/>
              </a:ext>
            </a:extLst>
          </p:cNvPr>
          <p:cNvSpPr txBox="1">
            <a:spLocks noGrp="1"/>
          </p:cNvSpPr>
          <p:nvPr userDrawn="1"/>
        </p:nvSpPr>
        <p:spPr bwMode="auto">
          <a:xfrm>
            <a:off x="7812401" y="6662636"/>
            <a:ext cx="2063750" cy="152400"/>
          </a:xfrm>
          <a:prstGeom prst="rect">
            <a:avLst/>
          </a:prstGeom>
          <a:noFill/>
          <a:ln>
            <a:noFill/>
          </a:ln>
        </p:spPr>
        <p:txBody>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90000"/>
              </a:lnSpc>
            </a:pPr>
            <a:r>
              <a:rPr lang="en-US" altLang="ja-JP" sz="1000" b="1">
                <a:solidFill>
                  <a:schemeClr val="tx1">
                    <a:lumMod val="50000"/>
                    <a:lumOff val="50000"/>
                  </a:schemeClr>
                </a:solidFill>
                <a:latin typeface="Meiryo UI" panose="020B0604030504040204" pitchFamily="50" charset="-128"/>
                <a:ea typeface="Meiryo UI" panose="020B0604030504040204" pitchFamily="50" charset="-128"/>
              </a:rPr>
              <a:t>- </a:t>
            </a:r>
            <a:fld id="{26DC550B-948F-48C1-AAB8-EA6D2CAE1051}" type="slidenum">
              <a:rPr lang="en-US" altLang="ja-JP" sz="1000" b="1">
                <a:solidFill>
                  <a:schemeClr val="tx1">
                    <a:lumMod val="50000"/>
                    <a:lumOff val="50000"/>
                  </a:schemeClr>
                </a:solidFill>
                <a:latin typeface="Meiryo UI" panose="020B0604030504040204" pitchFamily="50" charset="-128"/>
                <a:ea typeface="Meiryo UI" panose="020B0604030504040204" pitchFamily="50" charset="-128"/>
              </a:rPr>
              <a:pPr algn="r" eaLnBrk="1" hangingPunct="1">
                <a:lnSpc>
                  <a:spcPct val="90000"/>
                </a:lnSpc>
              </a:pPr>
              <a:t>‹#›</a:t>
            </a:fld>
            <a:r>
              <a:rPr lang="en-US" altLang="ja-JP" sz="1000" b="1">
                <a:solidFill>
                  <a:schemeClr val="tx1">
                    <a:lumMod val="50000"/>
                    <a:lumOff val="50000"/>
                  </a:schemeClr>
                </a:solidFill>
                <a:latin typeface="Meiryo UI" panose="020B0604030504040204" pitchFamily="50" charset="-128"/>
                <a:ea typeface="Meiryo UI" panose="020B0604030504040204" pitchFamily="50" charset="-128"/>
              </a:rPr>
              <a:t> -</a:t>
            </a:r>
          </a:p>
        </p:txBody>
      </p:sp>
    </p:spTree>
    <p:extLst>
      <p:ext uri="{BB962C8B-B14F-4D97-AF65-F5344CB8AC3E}">
        <p14:creationId xmlns:p14="http://schemas.microsoft.com/office/powerpoint/2010/main" val="3341839390"/>
      </p:ext>
    </p:extLst>
  </p:cSld>
  <p:clrMap bg1="lt1" tx1="dk1" bg2="lt2" tx2="dk2" accent1="accent1" accent2="accent2" accent3="accent3" accent4="accent4" accent5="accent5" accent6="accent6" hlink="hlink" folHlink="folHlink"/>
  <p:sldLayoutIdLst>
    <p:sldLayoutId id="2147484849" r:id="rId1"/>
    <p:sldLayoutId id="2147484850" r:id="rId2"/>
    <p:sldLayoutId id="2147484851" r:id="rId3"/>
    <p:sldLayoutId id="2147484852" r:id="rId4"/>
    <p:sldLayoutId id="2147484853" r:id="rId5"/>
    <p:sldLayoutId id="2147484854" r:id="rId6"/>
    <p:sldLayoutId id="2147484855" r:id="rId7"/>
    <p:sldLayoutId id="2147484856" r:id="rId8"/>
    <p:sldLayoutId id="2147484857" r:id="rId9"/>
    <p:sldLayoutId id="2147484858" r:id="rId10"/>
    <p:sldLayoutId id="2147484859" r:id="rId11"/>
    <p:sldLayoutId id="2147484860" r:id="rId12"/>
  </p:sldLayoutIdLst>
  <p:hf hdr="0" dt="0"/>
  <p:txStyles>
    <p:titleStyle>
      <a:lvl1pPr algn="l" rtl="0" eaLnBrk="0" fontAlgn="base" hangingPunct="0">
        <a:lnSpc>
          <a:spcPct val="90000"/>
        </a:lnSpc>
        <a:spcBef>
          <a:spcPct val="0"/>
        </a:spcBef>
        <a:spcAft>
          <a:spcPct val="0"/>
        </a:spcAft>
        <a:defRPr kumimoji="1" sz="2800">
          <a:solidFill>
            <a:sysClr val="windowText" lastClr="000000"/>
          </a:solidFill>
          <a:latin typeface="Meiryo UI" panose="020B0604030504040204" pitchFamily="50" charset="-128"/>
          <a:ea typeface="Meiryo UI" panose="020B0604030504040204" pitchFamily="50" charset="-128"/>
          <a:cs typeface="+mj-cs"/>
        </a:defRPr>
      </a:lvl1pPr>
      <a:lvl2pPr algn="l" rtl="0" eaLnBrk="0" fontAlgn="base" hangingPunct="0">
        <a:lnSpc>
          <a:spcPct val="90000"/>
        </a:lnSpc>
        <a:spcBef>
          <a:spcPct val="0"/>
        </a:spcBef>
        <a:spcAft>
          <a:spcPct val="0"/>
        </a:spcAft>
        <a:defRPr kumimoji="1" sz="2400">
          <a:solidFill>
            <a:schemeClr val="tx2"/>
          </a:solidFill>
          <a:latin typeface="HGP創英角ｺﾞｼｯｸUB" pitchFamily="50" charset="-128"/>
          <a:ea typeface="HGP創英角ｺﾞｼｯｸUB" pitchFamily="50" charset="-128"/>
        </a:defRPr>
      </a:lvl2pPr>
      <a:lvl3pPr algn="l" rtl="0" eaLnBrk="0" fontAlgn="base" hangingPunct="0">
        <a:lnSpc>
          <a:spcPct val="90000"/>
        </a:lnSpc>
        <a:spcBef>
          <a:spcPct val="0"/>
        </a:spcBef>
        <a:spcAft>
          <a:spcPct val="0"/>
        </a:spcAft>
        <a:defRPr kumimoji="1" sz="2400">
          <a:solidFill>
            <a:schemeClr val="tx2"/>
          </a:solidFill>
          <a:latin typeface="HGP創英角ｺﾞｼｯｸUB" pitchFamily="50" charset="-128"/>
          <a:ea typeface="HGP創英角ｺﾞｼｯｸUB" pitchFamily="50" charset="-128"/>
        </a:defRPr>
      </a:lvl3pPr>
      <a:lvl4pPr algn="l" rtl="0" eaLnBrk="0" fontAlgn="base" hangingPunct="0">
        <a:lnSpc>
          <a:spcPct val="90000"/>
        </a:lnSpc>
        <a:spcBef>
          <a:spcPct val="0"/>
        </a:spcBef>
        <a:spcAft>
          <a:spcPct val="0"/>
        </a:spcAft>
        <a:defRPr kumimoji="1" sz="2400">
          <a:solidFill>
            <a:schemeClr val="tx2"/>
          </a:solidFill>
          <a:latin typeface="HGP創英角ｺﾞｼｯｸUB" pitchFamily="50" charset="-128"/>
          <a:ea typeface="HGP創英角ｺﾞｼｯｸUB" pitchFamily="50" charset="-128"/>
        </a:defRPr>
      </a:lvl4pPr>
      <a:lvl5pPr algn="l" rtl="0" eaLnBrk="0" fontAlgn="base" hangingPunct="0">
        <a:lnSpc>
          <a:spcPct val="90000"/>
        </a:lnSpc>
        <a:spcBef>
          <a:spcPct val="0"/>
        </a:spcBef>
        <a:spcAft>
          <a:spcPct val="0"/>
        </a:spcAft>
        <a:defRPr kumimoji="1" sz="2400">
          <a:solidFill>
            <a:schemeClr val="tx2"/>
          </a:solidFill>
          <a:latin typeface="HGP創英角ｺﾞｼｯｸUB" pitchFamily="50" charset="-128"/>
          <a:ea typeface="HGP創英角ｺﾞｼｯｸUB" pitchFamily="50" charset="-128"/>
        </a:defRPr>
      </a:lvl5pPr>
      <a:lvl6pPr marL="457200" algn="ctr" rtl="0" fontAlgn="base">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fontAlgn="base">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fontAlgn="base">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fontAlgn="base">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p:titleStyle>
    <p:bodyStyle>
      <a:lvl1pPr marL="0" indent="0" algn="l" rtl="0" eaLnBrk="0" fontAlgn="base" hangingPunct="0">
        <a:spcBef>
          <a:spcPct val="30000"/>
        </a:spcBef>
        <a:spcAft>
          <a:spcPct val="0"/>
        </a:spcAft>
        <a:buNone/>
        <a:defRPr kumimoji="1" sz="2000">
          <a:solidFill>
            <a:schemeClr val="tx1"/>
          </a:solidFill>
          <a:latin typeface="Meiryo UI" panose="020B0604030504040204" pitchFamily="50" charset="-128"/>
          <a:ea typeface="Meiryo UI" panose="020B0604030504040204" pitchFamily="50" charset="-128"/>
          <a:cs typeface="+mn-cs"/>
        </a:defRPr>
      </a:lvl1pPr>
      <a:lvl2pPr marL="625475" indent="-371475" algn="l" rtl="0" eaLnBrk="0" fontAlgn="base" hangingPunct="0">
        <a:spcBef>
          <a:spcPct val="30000"/>
        </a:spcBef>
        <a:spcAft>
          <a:spcPct val="0"/>
        </a:spcAft>
        <a:buClr>
          <a:srgbClr val="FF0000"/>
        </a:buClr>
        <a:buFont typeface="Wingdings"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66813" indent="-312738" algn="l" rtl="0" eaLnBrk="0" fontAlgn="base" hangingPunct="0">
        <a:spcBef>
          <a:spcPct val="30000"/>
        </a:spcBef>
        <a:spcAft>
          <a:spcPct val="0"/>
        </a:spcAft>
        <a:buChar char="–"/>
        <a:defRPr kumimoji="1" sz="2000">
          <a:solidFill>
            <a:schemeClr val="tx1"/>
          </a:solidFill>
          <a:latin typeface="Meiryo UI" panose="020B0604030504040204" pitchFamily="50" charset="-128"/>
          <a:ea typeface="Meiryo UI" panose="020B0604030504040204" pitchFamily="50" charset="-128"/>
        </a:defRPr>
      </a:lvl3pPr>
      <a:lvl4pPr marL="1390650" indent="-247650" algn="l" rtl="0" eaLnBrk="0" fontAlgn="base" hangingPunct="0">
        <a:spcBef>
          <a:spcPct val="30000"/>
        </a:spcBef>
        <a:spcAft>
          <a:spcPct val="0"/>
        </a:spcAft>
        <a:buSzPct val="70000"/>
        <a:buFont typeface="Wingdings" pitchFamily="2" charset="2"/>
        <a:buChar char="l"/>
        <a:defRPr kumimoji="1" sz="2000">
          <a:solidFill>
            <a:schemeClr val="tx1"/>
          </a:solidFill>
          <a:latin typeface="MS UI Gothic" panose="020B0600070205080204" pitchFamily="50" charset="-128"/>
          <a:ea typeface="MS UI Gothic" panose="020B0600070205080204" pitchFamily="50" charset="-128"/>
        </a:defRPr>
      </a:lvl4pPr>
      <a:lvl5pPr marL="1809750" indent="-228600" algn="l" rtl="0" eaLnBrk="0" fontAlgn="base" hangingPunct="0">
        <a:spcBef>
          <a:spcPct val="30000"/>
        </a:spcBef>
        <a:spcAft>
          <a:spcPct val="0"/>
        </a:spcAft>
        <a:buSzPct val="70000"/>
        <a:buChar char="–"/>
        <a:defRPr kumimoji="1" sz="2000">
          <a:solidFill>
            <a:schemeClr val="tx1"/>
          </a:solidFill>
          <a:latin typeface="MS UI Gothic" panose="020B0600070205080204" pitchFamily="50" charset="-128"/>
          <a:ea typeface="MS UI Gothic" panose="020B0600070205080204" pitchFamily="50" charset="-128"/>
        </a:defRPr>
      </a:lvl5pPr>
      <a:lvl6pPr marL="2266950" indent="-228600" algn="l" rtl="0" fontAlgn="base">
        <a:spcBef>
          <a:spcPct val="30000"/>
        </a:spcBef>
        <a:spcAft>
          <a:spcPct val="0"/>
        </a:spcAft>
        <a:buSzPct val="70000"/>
        <a:buChar char="–"/>
        <a:defRPr kumimoji="1">
          <a:solidFill>
            <a:schemeClr val="tx1"/>
          </a:solidFill>
          <a:latin typeface="+mn-lt"/>
          <a:ea typeface="+mn-ea"/>
        </a:defRPr>
      </a:lvl6pPr>
      <a:lvl7pPr marL="2724150" indent="-228600" algn="l" rtl="0" fontAlgn="base">
        <a:spcBef>
          <a:spcPct val="30000"/>
        </a:spcBef>
        <a:spcAft>
          <a:spcPct val="0"/>
        </a:spcAft>
        <a:buSzPct val="70000"/>
        <a:buChar char="–"/>
        <a:defRPr kumimoji="1">
          <a:solidFill>
            <a:schemeClr val="tx1"/>
          </a:solidFill>
          <a:latin typeface="+mn-lt"/>
          <a:ea typeface="+mn-ea"/>
        </a:defRPr>
      </a:lvl7pPr>
      <a:lvl8pPr marL="3181350" indent="-228600" algn="l" rtl="0" fontAlgn="base">
        <a:spcBef>
          <a:spcPct val="30000"/>
        </a:spcBef>
        <a:spcAft>
          <a:spcPct val="0"/>
        </a:spcAft>
        <a:buSzPct val="70000"/>
        <a:buChar char="–"/>
        <a:defRPr kumimoji="1">
          <a:solidFill>
            <a:schemeClr val="tx1"/>
          </a:solidFill>
          <a:latin typeface="+mn-lt"/>
          <a:ea typeface="+mn-ea"/>
        </a:defRPr>
      </a:lvl8pPr>
      <a:lvl9pPr marL="3638550" indent="-228600" algn="l" rtl="0" fontAlgn="base">
        <a:spcBef>
          <a:spcPct val="30000"/>
        </a:spcBef>
        <a:spcAft>
          <a:spcPct val="0"/>
        </a:spcAft>
        <a:buSzPct val="70000"/>
        <a:buChar char="–"/>
        <a:defRPr kumimoji="1">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microsoft.com/office/2007/relationships/hdphoto" Target="../media/hdphoto1.wdp"/></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タイトル 1">
            <a:extLst>
              <a:ext uri="{FF2B5EF4-FFF2-40B4-BE49-F238E27FC236}">
                <a16:creationId xmlns:a16="http://schemas.microsoft.com/office/drawing/2014/main" id="{8A35C350-1231-68F7-2954-C93A39C931CB}"/>
              </a:ext>
            </a:extLst>
          </p:cNvPr>
          <p:cNvSpPr>
            <a:spLocks noGrp="1"/>
          </p:cNvSpPr>
          <p:nvPr>
            <p:ph type="title"/>
          </p:nvPr>
        </p:nvSpPr>
        <p:spPr/>
        <p:txBody>
          <a:bodyPr/>
          <a:lstStyle/>
          <a:p>
            <a:r>
              <a:rPr lang="ja-JP" altLang="en-US" sz="2800" b="1"/>
              <a:t>使用上の注意</a:t>
            </a:r>
          </a:p>
        </p:txBody>
      </p:sp>
      <p:sp>
        <p:nvSpPr>
          <p:cNvPr id="72707" name="コンテンツ プレースホルダー 2">
            <a:extLst>
              <a:ext uri="{FF2B5EF4-FFF2-40B4-BE49-F238E27FC236}">
                <a16:creationId xmlns:a16="http://schemas.microsoft.com/office/drawing/2014/main" id="{33C28591-C667-A3D2-B67E-DAD80053A825}"/>
              </a:ext>
            </a:extLst>
          </p:cNvPr>
          <p:cNvSpPr>
            <a:spLocks noGrp="1"/>
          </p:cNvSpPr>
          <p:nvPr>
            <p:ph idx="1"/>
          </p:nvPr>
        </p:nvSpPr>
        <p:spPr>
          <a:xfrm>
            <a:off x="415925" y="1484313"/>
            <a:ext cx="9172575" cy="4114800"/>
          </a:xfrm>
        </p:spPr>
        <p:txBody>
          <a:bodyPr/>
          <a:lstStyle/>
          <a:p>
            <a:r>
              <a:rPr lang="ja-JP" altLang="en-US" dirty="0"/>
              <a:t>このテンプレート集は読者の皆様のスライド作成の参考とするためのものです。</a:t>
            </a:r>
            <a:endParaRPr lang="en-US" altLang="ja-JP" dirty="0"/>
          </a:p>
          <a:p>
            <a:r>
              <a:rPr lang="ja-JP" altLang="en-US" dirty="0"/>
              <a:t>　①　スライド作成の基礎知識</a:t>
            </a:r>
            <a:endParaRPr lang="en-US" altLang="ja-JP" dirty="0"/>
          </a:p>
          <a:p>
            <a:r>
              <a:rPr lang="ja-JP" altLang="en-US" dirty="0"/>
              <a:t>　②　事業計画書作成の留意点</a:t>
            </a:r>
            <a:endParaRPr lang="en-US" altLang="ja-JP" dirty="0"/>
          </a:p>
          <a:p>
            <a:r>
              <a:rPr lang="ja-JP" altLang="en-US" dirty="0"/>
              <a:t>　③　事業計画書のテンプレート</a:t>
            </a:r>
            <a:endParaRPr lang="en-US" altLang="ja-JP" dirty="0"/>
          </a:p>
          <a:p>
            <a:endParaRPr lang="en-US" altLang="ja-JP" dirty="0"/>
          </a:p>
          <a:p>
            <a:r>
              <a:rPr lang="ja-JP" altLang="en-US" dirty="0"/>
              <a:t>テンプレートや各ページに挙げている項目は、例として考えてください。</a:t>
            </a:r>
            <a:endParaRPr lang="en-US" altLang="ja-JP" dirty="0"/>
          </a:p>
          <a:p>
            <a:r>
              <a:rPr lang="ja-JP" altLang="en-US" dirty="0"/>
              <a:t>項目によってはそのタイミングで書けないものもあるはずですから、適宜調整してください。</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タイトル 2">
            <a:extLst>
              <a:ext uri="{FF2B5EF4-FFF2-40B4-BE49-F238E27FC236}">
                <a16:creationId xmlns:a16="http://schemas.microsoft.com/office/drawing/2014/main" id="{A025AAB3-A9CD-C690-2E92-0608DB3BFE51}"/>
              </a:ext>
            </a:extLst>
          </p:cNvPr>
          <p:cNvSpPr>
            <a:spLocks noGrp="1"/>
          </p:cNvSpPr>
          <p:nvPr>
            <p:ph type="title"/>
          </p:nvPr>
        </p:nvSpPr>
        <p:spPr/>
        <p:txBody>
          <a:bodyPr/>
          <a:lstStyle/>
          <a:p>
            <a:r>
              <a:rPr lang="ja-JP" altLang="en-US" sz="2800" b="1" dirty="0"/>
              <a:t>グラフ表現のバリエーション（例）</a:t>
            </a:r>
          </a:p>
        </p:txBody>
      </p:sp>
      <p:sp>
        <p:nvSpPr>
          <p:cNvPr id="81923" name="正方形/長方形 5">
            <a:extLst>
              <a:ext uri="{FF2B5EF4-FFF2-40B4-BE49-F238E27FC236}">
                <a16:creationId xmlns:a16="http://schemas.microsoft.com/office/drawing/2014/main" id="{2025EC31-57F7-8B40-53E1-761B9C93DB69}"/>
              </a:ext>
            </a:extLst>
          </p:cNvPr>
          <p:cNvSpPr>
            <a:spLocks noChangeArrowheads="1"/>
          </p:cNvSpPr>
          <p:nvPr/>
        </p:nvSpPr>
        <p:spPr bwMode="auto">
          <a:xfrm>
            <a:off x="381000" y="3571875"/>
            <a:ext cx="1223963" cy="577850"/>
          </a:xfrm>
          <a:prstGeom prst="rect">
            <a:avLst/>
          </a:prstGeom>
          <a:noFill/>
          <a:ln w="127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36000" tIns="36000" rIns="36000" bIns="36000"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pPr>
            <a:r>
              <a:rPr lang="ja-JP" altLang="en-US" sz="1800"/>
              <a:t>グラフ</a:t>
            </a:r>
          </a:p>
        </p:txBody>
      </p:sp>
      <p:sp>
        <p:nvSpPr>
          <p:cNvPr id="81924" name="正方形/長方形 6">
            <a:extLst>
              <a:ext uri="{FF2B5EF4-FFF2-40B4-BE49-F238E27FC236}">
                <a16:creationId xmlns:a16="http://schemas.microsoft.com/office/drawing/2014/main" id="{66D64141-37B8-BF68-CCEE-ED8DF8CD8E54}"/>
              </a:ext>
            </a:extLst>
          </p:cNvPr>
          <p:cNvSpPr>
            <a:spLocks noChangeArrowheads="1"/>
          </p:cNvSpPr>
          <p:nvPr/>
        </p:nvSpPr>
        <p:spPr bwMode="auto">
          <a:xfrm>
            <a:off x="2166938" y="1287463"/>
            <a:ext cx="1571625" cy="577850"/>
          </a:xfrm>
          <a:prstGeom prst="rect">
            <a:avLst/>
          </a:prstGeom>
          <a:noFill/>
          <a:ln w="127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36000" tIns="36000" rIns="36000" bIns="36000"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pPr>
            <a:r>
              <a:rPr lang="en-US" altLang="ja-JP" sz="1800"/>
              <a:t>1</a:t>
            </a:r>
            <a:r>
              <a:rPr lang="ja-JP" altLang="en-US" sz="1800"/>
              <a:t>次元グラフ</a:t>
            </a:r>
          </a:p>
        </p:txBody>
      </p:sp>
      <p:sp>
        <p:nvSpPr>
          <p:cNvPr id="81925" name="正方形/長方形 7">
            <a:extLst>
              <a:ext uri="{FF2B5EF4-FFF2-40B4-BE49-F238E27FC236}">
                <a16:creationId xmlns:a16="http://schemas.microsoft.com/office/drawing/2014/main" id="{7D9EECA8-996B-2292-EC65-A76994963FC5}"/>
              </a:ext>
            </a:extLst>
          </p:cNvPr>
          <p:cNvSpPr>
            <a:spLocks noChangeArrowheads="1"/>
          </p:cNvSpPr>
          <p:nvPr/>
        </p:nvSpPr>
        <p:spPr bwMode="auto">
          <a:xfrm>
            <a:off x="2166938" y="3571875"/>
            <a:ext cx="1571625" cy="577850"/>
          </a:xfrm>
          <a:prstGeom prst="rect">
            <a:avLst/>
          </a:prstGeom>
          <a:noFill/>
          <a:ln w="127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36000" tIns="36000" rIns="36000" bIns="36000"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pPr>
            <a:r>
              <a:rPr lang="en-US" altLang="ja-JP" sz="1800"/>
              <a:t>2</a:t>
            </a:r>
            <a:r>
              <a:rPr lang="ja-JP" altLang="en-US" sz="1800"/>
              <a:t>次元グラフ</a:t>
            </a:r>
          </a:p>
        </p:txBody>
      </p:sp>
      <p:sp>
        <p:nvSpPr>
          <p:cNvPr id="7" name="正方形/長方形 8">
            <a:extLst>
              <a:ext uri="{FF2B5EF4-FFF2-40B4-BE49-F238E27FC236}">
                <a16:creationId xmlns:a16="http://schemas.microsoft.com/office/drawing/2014/main" id="{CEFADC1A-894A-9635-6403-8EE8118B4343}"/>
              </a:ext>
            </a:extLst>
          </p:cNvPr>
          <p:cNvSpPr>
            <a:spLocks noChangeArrowheads="1"/>
          </p:cNvSpPr>
          <p:nvPr/>
        </p:nvSpPr>
        <p:spPr bwMode="auto">
          <a:xfrm>
            <a:off x="4381500" y="1285875"/>
            <a:ext cx="1571625" cy="577850"/>
          </a:xfrm>
          <a:prstGeom prst="rect">
            <a:avLst/>
          </a:prstGeom>
          <a:solidFill>
            <a:schemeClr val="bg1">
              <a:lumMod val="95000"/>
            </a:schemeClr>
          </a:solidFill>
          <a:ln w="12700" algn="ctr">
            <a:solidFill>
              <a:schemeClr val="tx1"/>
            </a:solidFill>
            <a:round/>
            <a:headEnd/>
            <a:tailEnd/>
          </a:ln>
        </p:spPr>
        <p:txBody>
          <a:bodyPr lIns="36000" tIns="36000" rIns="36000" bIns="36000"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defRPr/>
            </a:pPr>
            <a:r>
              <a:rPr lang="ja-JP" altLang="en-US" sz="1800"/>
              <a:t>棒グラフ</a:t>
            </a:r>
          </a:p>
        </p:txBody>
      </p:sp>
      <p:sp>
        <p:nvSpPr>
          <p:cNvPr id="8" name="正方形/長方形 9">
            <a:extLst>
              <a:ext uri="{FF2B5EF4-FFF2-40B4-BE49-F238E27FC236}">
                <a16:creationId xmlns:a16="http://schemas.microsoft.com/office/drawing/2014/main" id="{06FAE2D5-AA68-D957-33CF-01BA83393C0B}"/>
              </a:ext>
            </a:extLst>
          </p:cNvPr>
          <p:cNvSpPr>
            <a:spLocks noChangeArrowheads="1"/>
          </p:cNvSpPr>
          <p:nvPr/>
        </p:nvSpPr>
        <p:spPr bwMode="auto">
          <a:xfrm>
            <a:off x="4381500" y="2000250"/>
            <a:ext cx="1571625" cy="577850"/>
          </a:xfrm>
          <a:prstGeom prst="rect">
            <a:avLst/>
          </a:prstGeom>
          <a:solidFill>
            <a:schemeClr val="bg1">
              <a:lumMod val="95000"/>
            </a:schemeClr>
          </a:solidFill>
          <a:ln w="12700" algn="ctr">
            <a:solidFill>
              <a:schemeClr val="tx1"/>
            </a:solidFill>
            <a:round/>
            <a:headEnd/>
            <a:tailEnd/>
          </a:ln>
        </p:spPr>
        <p:txBody>
          <a:bodyPr lIns="36000" tIns="36000" rIns="36000" bIns="36000"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defRPr/>
            </a:pPr>
            <a:r>
              <a:rPr lang="ja-JP" altLang="en-US" sz="1800"/>
              <a:t>内訳グラフ</a:t>
            </a:r>
          </a:p>
        </p:txBody>
      </p:sp>
      <p:sp>
        <p:nvSpPr>
          <p:cNvPr id="9" name="正方形/長方形 10">
            <a:extLst>
              <a:ext uri="{FF2B5EF4-FFF2-40B4-BE49-F238E27FC236}">
                <a16:creationId xmlns:a16="http://schemas.microsoft.com/office/drawing/2014/main" id="{50D05303-4363-1EE2-D317-0ADF830C56EC}"/>
              </a:ext>
            </a:extLst>
          </p:cNvPr>
          <p:cNvSpPr>
            <a:spLocks noChangeArrowheads="1"/>
          </p:cNvSpPr>
          <p:nvPr/>
        </p:nvSpPr>
        <p:spPr bwMode="auto">
          <a:xfrm>
            <a:off x="4381500" y="2714625"/>
            <a:ext cx="1571625" cy="577850"/>
          </a:xfrm>
          <a:prstGeom prst="rect">
            <a:avLst/>
          </a:prstGeom>
          <a:solidFill>
            <a:schemeClr val="bg1">
              <a:lumMod val="95000"/>
            </a:schemeClr>
          </a:solidFill>
          <a:ln w="12700" algn="ctr">
            <a:solidFill>
              <a:schemeClr val="tx1"/>
            </a:solidFill>
            <a:round/>
            <a:headEnd/>
            <a:tailEnd/>
          </a:ln>
        </p:spPr>
        <p:txBody>
          <a:bodyPr lIns="36000" tIns="36000" rIns="36000" bIns="36000"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defRPr/>
            </a:pPr>
            <a:r>
              <a:rPr lang="ja-JP" altLang="en-US" sz="1800"/>
              <a:t>円グラフ</a:t>
            </a:r>
          </a:p>
        </p:txBody>
      </p:sp>
      <p:sp>
        <p:nvSpPr>
          <p:cNvPr id="10" name="正方形/長方形 11">
            <a:extLst>
              <a:ext uri="{FF2B5EF4-FFF2-40B4-BE49-F238E27FC236}">
                <a16:creationId xmlns:a16="http://schemas.microsoft.com/office/drawing/2014/main" id="{2CD09DA9-A865-EC80-4006-3D425EF92513}"/>
              </a:ext>
            </a:extLst>
          </p:cNvPr>
          <p:cNvSpPr>
            <a:spLocks noChangeArrowheads="1"/>
          </p:cNvSpPr>
          <p:nvPr/>
        </p:nvSpPr>
        <p:spPr bwMode="auto">
          <a:xfrm>
            <a:off x="4381500" y="4292600"/>
            <a:ext cx="1571625" cy="576263"/>
          </a:xfrm>
          <a:prstGeom prst="rect">
            <a:avLst/>
          </a:prstGeom>
          <a:solidFill>
            <a:schemeClr val="bg1">
              <a:lumMod val="95000"/>
            </a:schemeClr>
          </a:solidFill>
          <a:ln w="12700" algn="ctr">
            <a:solidFill>
              <a:schemeClr val="tx1"/>
            </a:solidFill>
            <a:round/>
            <a:headEnd/>
            <a:tailEnd/>
          </a:ln>
        </p:spPr>
        <p:txBody>
          <a:bodyPr lIns="36000" tIns="36000" rIns="36000" bIns="36000"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defRPr/>
            </a:pPr>
            <a:r>
              <a:rPr lang="ja-JP" altLang="en-US" sz="1800"/>
              <a:t>折れ線グラフ</a:t>
            </a:r>
          </a:p>
        </p:txBody>
      </p:sp>
      <p:sp>
        <p:nvSpPr>
          <p:cNvPr id="11" name="正方形/長方形 12">
            <a:extLst>
              <a:ext uri="{FF2B5EF4-FFF2-40B4-BE49-F238E27FC236}">
                <a16:creationId xmlns:a16="http://schemas.microsoft.com/office/drawing/2014/main" id="{CC23AD08-788B-7C59-762A-24DB65A710B1}"/>
              </a:ext>
            </a:extLst>
          </p:cNvPr>
          <p:cNvSpPr>
            <a:spLocks noChangeArrowheads="1"/>
          </p:cNvSpPr>
          <p:nvPr/>
        </p:nvSpPr>
        <p:spPr bwMode="auto">
          <a:xfrm>
            <a:off x="4381500" y="5000625"/>
            <a:ext cx="1571625" cy="577850"/>
          </a:xfrm>
          <a:prstGeom prst="rect">
            <a:avLst/>
          </a:prstGeom>
          <a:solidFill>
            <a:schemeClr val="bg1">
              <a:lumMod val="95000"/>
            </a:schemeClr>
          </a:solidFill>
          <a:ln w="12700" algn="ctr">
            <a:solidFill>
              <a:schemeClr val="tx1"/>
            </a:solidFill>
            <a:round/>
            <a:headEnd/>
            <a:tailEnd/>
          </a:ln>
        </p:spPr>
        <p:txBody>
          <a:bodyPr lIns="36000" tIns="36000" rIns="36000" bIns="36000"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defRPr/>
            </a:pPr>
            <a:r>
              <a:rPr lang="ja-JP" altLang="en-US" sz="1800"/>
              <a:t>散布図</a:t>
            </a:r>
          </a:p>
        </p:txBody>
      </p:sp>
      <p:sp>
        <p:nvSpPr>
          <p:cNvPr id="12" name="正方形/長方形 13">
            <a:extLst>
              <a:ext uri="{FF2B5EF4-FFF2-40B4-BE49-F238E27FC236}">
                <a16:creationId xmlns:a16="http://schemas.microsoft.com/office/drawing/2014/main" id="{A9A67EAC-A055-E799-DFE7-25A49F2F1BFB}"/>
              </a:ext>
            </a:extLst>
          </p:cNvPr>
          <p:cNvSpPr>
            <a:spLocks noChangeArrowheads="1"/>
          </p:cNvSpPr>
          <p:nvPr/>
        </p:nvSpPr>
        <p:spPr bwMode="auto">
          <a:xfrm>
            <a:off x="4381500" y="3571875"/>
            <a:ext cx="1571625" cy="577850"/>
          </a:xfrm>
          <a:prstGeom prst="rect">
            <a:avLst/>
          </a:prstGeom>
          <a:solidFill>
            <a:schemeClr val="bg1">
              <a:lumMod val="95000"/>
            </a:schemeClr>
          </a:solidFill>
          <a:ln w="12700" algn="ctr">
            <a:solidFill>
              <a:schemeClr val="tx1"/>
            </a:solidFill>
            <a:round/>
            <a:headEnd/>
            <a:tailEnd/>
          </a:ln>
        </p:spPr>
        <p:txBody>
          <a:bodyPr lIns="36000" tIns="36000" rIns="36000" bIns="36000"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defRPr/>
            </a:pPr>
            <a:r>
              <a:rPr lang="ja-JP" altLang="en-US" sz="1800"/>
              <a:t>面積グラフ</a:t>
            </a:r>
          </a:p>
        </p:txBody>
      </p:sp>
      <p:sp>
        <p:nvSpPr>
          <p:cNvPr id="13" name="正方形/長方形 14">
            <a:extLst>
              <a:ext uri="{FF2B5EF4-FFF2-40B4-BE49-F238E27FC236}">
                <a16:creationId xmlns:a16="http://schemas.microsoft.com/office/drawing/2014/main" id="{8B38059D-4B16-30AA-8D53-8DFB824D27FE}"/>
              </a:ext>
            </a:extLst>
          </p:cNvPr>
          <p:cNvSpPr>
            <a:spLocks noChangeArrowheads="1"/>
          </p:cNvSpPr>
          <p:nvPr/>
        </p:nvSpPr>
        <p:spPr bwMode="auto">
          <a:xfrm>
            <a:off x="4381500" y="5851525"/>
            <a:ext cx="1571625" cy="577850"/>
          </a:xfrm>
          <a:prstGeom prst="rect">
            <a:avLst/>
          </a:prstGeom>
          <a:solidFill>
            <a:schemeClr val="bg1">
              <a:lumMod val="95000"/>
            </a:schemeClr>
          </a:solidFill>
          <a:ln w="12700" algn="ctr">
            <a:solidFill>
              <a:schemeClr val="tx1"/>
            </a:solidFill>
            <a:round/>
            <a:headEnd/>
            <a:tailEnd/>
          </a:ln>
        </p:spPr>
        <p:txBody>
          <a:bodyPr lIns="36000" tIns="36000" rIns="36000" bIns="36000"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defRPr/>
            </a:pPr>
            <a:r>
              <a:rPr lang="ja-JP" altLang="en-US" sz="1800"/>
              <a:t>バブル</a:t>
            </a:r>
          </a:p>
        </p:txBody>
      </p:sp>
      <p:sp>
        <p:nvSpPr>
          <p:cNvPr id="81933" name="正方形/長方形 15">
            <a:extLst>
              <a:ext uri="{FF2B5EF4-FFF2-40B4-BE49-F238E27FC236}">
                <a16:creationId xmlns:a16="http://schemas.microsoft.com/office/drawing/2014/main" id="{C3213DEB-BE96-78B5-8FD1-9418D65AFFF5}"/>
              </a:ext>
            </a:extLst>
          </p:cNvPr>
          <p:cNvSpPr>
            <a:spLocks noChangeArrowheads="1"/>
          </p:cNvSpPr>
          <p:nvPr/>
        </p:nvSpPr>
        <p:spPr bwMode="auto">
          <a:xfrm>
            <a:off x="2166938" y="5849938"/>
            <a:ext cx="1571625" cy="577850"/>
          </a:xfrm>
          <a:prstGeom prst="rect">
            <a:avLst/>
          </a:prstGeom>
          <a:noFill/>
          <a:ln w="127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36000" tIns="36000" rIns="36000" bIns="36000"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pPr>
            <a:r>
              <a:rPr lang="en-US" altLang="ja-JP" sz="1800"/>
              <a:t>3</a:t>
            </a:r>
            <a:r>
              <a:rPr lang="ja-JP" altLang="en-US" sz="1800"/>
              <a:t>次元グラフ</a:t>
            </a:r>
          </a:p>
        </p:txBody>
      </p:sp>
      <p:cxnSp>
        <p:nvCxnSpPr>
          <p:cNvPr id="81934" name="図形 17">
            <a:extLst>
              <a:ext uri="{FF2B5EF4-FFF2-40B4-BE49-F238E27FC236}">
                <a16:creationId xmlns:a16="http://schemas.microsoft.com/office/drawing/2014/main" id="{A344CC26-C947-4839-DE73-089E50F5DA1A}"/>
              </a:ext>
            </a:extLst>
          </p:cNvPr>
          <p:cNvCxnSpPr>
            <a:cxnSpLocks noChangeShapeType="1"/>
            <a:stCxn id="81924" idx="1"/>
            <a:endCxn id="81923" idx="3"/>
          </p:cNvCxnSpPr>
          <p:nvPr/>
        </p:nvCxnSpPr>
        <p:spPr bwMode="auto">
          <a:xfrm rot="10800000" flipV="1">
            <a:off x="1604963" y="1576388"/>
            <a:ext cx="561975" cy="2284412"/>
          </a:xfrm>
          <a:prstGeom prst="bentConnector3">
            <a:avLst>
              <a:gd name="adj1" fmla="val 50000"/>
            </a:avLst>
          </a:prstGeom>
          <a:noFill/>
          <a:ln w="12700" algn="ctr">
            <a:solidFill>
              <a:schemeClr val="tx1"/>
            </a:solidFill>
            <a:round/>
            <a:headEnd/>
            <a:tailEnd/>
          </a:ln>
          <a:extLst>
            <a:ext uri="{909E8E84-426E-40DD-AFC4-6F175D3DCCD1}">
              <a14:hiddenFill xmlns:a14="http://schemas.microsoft.com/office/drawing/2010/main">
                <a:noFill/>
              </a14:hiddenFill>
            </a:ext>
          </a:extLst>
        </p:spPr>
      </p:cxnSp>
      <p:cxnSp>
        <p:nvCxnSpPr>
          <p:cNvPr id="81935" name="図形 17">
            <a:extLst>
              <a:ext uri="{FF2B5EF4-FFF2-40B4-BE49-F238E27FC236}">
                <a16:creationId xmlns:a16="http://schemas.microsoft.com/office/drawing/2014/main" id="{1F3936BF-B20C-F736-6AD7-119A7915BA23}"/>
              </a:ext>
            </a:extLst>
          </p:cNvPr>
          <p:cNvCxnSpPr>
            <a:cxnSpLocks noChangeShapeType="1"/>
            <a:stCxn id="81925" idx="1"/>
            <a:endCxn id="81923" idx="3"/>
          </p:cNvCxnSpPr>
          <p:nvPr/>
        </p:nvCxnSpPr>
        <p:spPr bwMode="auto">
          <a:xfrm rot="10800000">
            <a:off x="1604963" y="3860800"/>
            <a:ext cx="561975" cy="1588"/>
          </a:xfrm>
          <a:prstGeom prst="bentConnector3">
            <a:avLst>
              <a:gd name="adj1" fmla="val 50000"/>
            </a:avLst>
          </a:prstGeom>
          <a:noFill/>
          <a:ln w="12700" algn="ctr">
            <a:solidFill>
              <a:schemeClr val="tx1"/>
            </a:solidFill>
            <a:round/>
            <a:headEnd/>
            <a:tailEnd/>
          </a:ln>
          <a:extLst>
            <a:ext uri="{909E8E84-426E-40DD-AFC4-6F175D3DCCD1}">
              <a14:hiddenFill xmlns:a14="http://schemas.microsoft.com/office/drawing/2010/main">
                <a:noFill/>
              </a14:hiddenFill>
            </a:ext>
          </a:extLst>
        </p:spPr>
      </p:cxnSp>
      <p:cxnSp>
        <p:nvCxnSpPr>
          <p:cNvPr id="81936" name="図形 17">
            <a:extLst>
              <a:ext uri="{FF2B5EF4-FFF2-40B4-BE49-F238E27FC236}">
                <a16:creationId xmlns:a16="http://schemas.microsoft.com/office/drawing/2014/main" id="{2C183D3E-05B5-7349-EB82-5B86FAB7B55F}"/>
              </a:ext>
            </a:extLst>
          </p:cNvPr>
          <p:cNvCxnSpPr>
            <a:cxnSpLocks noChangeShapeType="1"/>
            <a:stCxn id="81933" idx="1"/>
            <a:endCxn id="81923" idx="3"/>
          </p:cNvCxnSpPr>
          <p:nvPr/>
        </p:nvCxnSpPr>
        <p:spPr bwMode="auto">
          <a:xfrm rot="10800000">
            <a:off x="1604963" y="3860800"/>
            <a:ext cx="561975" cy="2278063"/>
          </a:xfrm>
          <a:prstGeom prst="bentConnector3">
            <a:avLst>
              <a:gd name="adj1" fmla="val 50000"/>
            </a:avLst>
          </a:prstGeom>
          <a:noFill/>
          <a:ln w="12700" algn="ctr">
            <a:solidFill>
              <a:schemeClr val="tx1"/>
            </a:solidFill>
            <a:round/>
            <a:headEnd/>
            <a:tailEnd/>
          </a:ln>
          <a:extLst>
            <a:ext uri="{909E8E84-426E-40DD-AFC4-6F175D3DCCD1}">
              <a14:hiddenFill xmlns:a14="http://schemas.microsoft.com/office/drawing/2010/main">
                <a:noFill/>
              </a14:hiddenFill>
            </a:ext>
          </a:extLst>
        </p:spPr>
      </p:cxnSp>
      <p:cxnSp>
        <p:nvCxnSpPr>
          <p:cNvPr id="81937" name="図形 17">
            <a:extLst>
              <a:ext uri="{FF2B5EF4-FFF2-40B4-BE49-F238E27FC236}">
                <a16:creationId xmlns:a16="http://schemas.microsoft.com/office/drawing/2014/main" id="{43D3543B-8F5C-EAF4-C00F-5A7500DB7016}"/>
              </a:ext>
            </a:extLst>
          </p:cNvPr>
          <p:cNvCxnSpPr>
            <a:cxnSpLocks noChangeShapeType="1"/>
            <a:stCxn id="7" idx="1"/>
            <a:endCxn id="81924" idx="3"/>
          </p:cNvCxnSpPr>
          <p:nvPr/>
        </p:nvCxnSpPr>
        <p:spPr bwMode="auto">
          <a:xfrm rot="10800000" flipV="1">
            <a:off x="3738563" y="1574800"/>
            <a:ext cx="642937" cy="1588"/>
          </a:xfrm>
          <a:prstGeom prst="bentConnector3">
            <a:avLst>
              <a:gd name="adj1" fmla="val 50000"/>
            </a:avLst>
          </a:prstGeom>
          <a:noFill/>
          <a:ln w="12700" algn="ctr">
            <a:solidFill>
              <a:schemeClr val="tx1"/>
            </a:solidFill>
            <a:round/>
            <a:headEnd/>
            <a:tailEnd/>
          </a:ln>
          <a:extLst>
            <a:ext uri="{909E8E84-426E-40DD-AFC4-6F175D3DCCD1}">
              <a14:hiddenFill xmlns:a14="http://schemas.microsoft.com/office/drawing/2010/main">
                <a:noFill/>
              </a14:hiddenFill>
            </a:ext>
          </a:extLst>
        </p:spPr>
      </p:cxnSp>
      <p:cxnSp>
        <p:nvCxnSpPr>
          <p:cNvPr id="81938" name="図形 17">
            <a:extLst>
              <a:ext uri="{FF2B5EF4-FFF2-40B4-BE49-F238E27FC236}">
                <a16:creationId xmlns:a16="http://schemas.microsoft.com/office/drawing/2014/main" id="{00320217-25C4-0B4A-59B8-F7F1C7E8E109}"/>
              </a:ext>
            </a:extLst>
          </p:cNvPr>
          <p:cNvCxnSpPr>
            <a:cxnSpLocks noChangeShapeType="1"/>
            <a:stCxn id="8" idx="1"/>
            <a:endCxn id="81924" idx="3"/>
          </p:cNvCxnSpPr>
          <p:nvPr/>
        </p:nvCxnSpPr>
        <p:spPr bwMode="auto">
          <a:xfrm rot="10800000">
            <a:off x="3738563" y="1576388"/>
            <a:ext cx="642937" cy="712787"/>
          </a:xfrm>
          <a:prstGeom prst="bentConnector3">
            <a:avLst>
              <a:gd name="adj1" fmla="val 50000"/>
            </a:avLst>
          </a:prstGeom>
          <a:noFill/>
          <a:ln w="12700" algn="ctr">
            <a:solidFill>
              <a:schemeClr val="tx1"/>
            </a:solidFill>
            <a:round/>
            <a:headEnd/>
            <a:tailEnd/>
          </a:ln>
          <a:extLst>
            <a:ext uri="{909E8E84-426E-40DD-AFC4-6F175D3DCCD1}">
              <a14:hiddenFill xmlns:a14="http://schemas.microsoft.com/office/drawing/2010/main">
                <a:noFill/>
              </a14:hiddenFill>
            </a:ext>
          </a:extLst>
        </p:spPr>
      </p:cxnSp>
      <p:cxnSp>
        <p:nvCxnSpPr>
          <p:cNvPr id="81939" name="図形 17">
            <a:extLst>
              <a:ext uri="{FF2B5EF4-FFF2-40B4-BE49-F238E27FC236}">
                <a16:creationId xmlns:a16="http://schemas.microsoft.com/office/drawing/2014/main" id="{67303CE0-0955-1C1F-B8E8-745832394813}"/>
              </a:ext>
            </a:extLst>
          </p:cNvPr>
          <p:cNvCxnSpPr>
            <a:cxnSpLocks noChangeShapeType="1"/>
            <a:stCxn id="12" idx="1"/>
            <a:endCxn id="81925" idx="3"/>
          </p:cNvCxnSpPr>
          <p:nvPr/>
        </p:nvCxnSpPr>
        <p:spPr bwMode="auto">
          <a:xfrm rot="10800000">
            <a:off x="3738563" y="3860800"/>
            <a:ext cx="642937" cy="0"/>
          </a:xfrm>
          <a:prstGeom prst="bentConnector3">
            <a:avLst>
              <a:gd name="adj1" fmla="val 50000"/>
            </a:avLst>
          </a:prstGeom>
          <a:noFill/>
          <a:ln w="12700" algn="ctr">
            <a:solidFill>
              <a:schemeClr val="tx1"/>
            </a:solidFill>
            <a:round/>
            <a:headEnd/>
            <a:tailEnd/>
          </a:ln>
          <a:extLst>
            <a:ext uri="{909E8E84-426E-40DD-AFC4-6F175D3DCCD1}">
              <a14:hiddenFill xmlns:a14="http://schemas.microsoft.com/office/drawing/2010/main">
                <a:noFill/>
              </a14:hiddenFill>
            </a:ext>
          </a:extLst>
        </p:spPr>
      </p:cxnSp>
      <p:cxnSp>
        <p:nvCxnSpPr>
          <p:cNvPr id="81940" name="図形 17">
            <a:extLst>
              <a:ext uri="{FF2B5EF4-FFF2-40B4-BE49-F238E27FC236}">
                <a16:creationId xmlns:a16="http://schemas.microsoft.com/office/drawing/2014/main" id="{449E70CB-FBFB-C6E1-557E-2C32BE98C540}"/>
              </a:ext>
            </a:extLst>
          </p:cNvPr>
          <p:cNvCxnSpPr>
            <a:cxnSpLocks noChangeShapeType="1"/>
            <a:stCxn id="13" idx="1"/>
            <a:endCxn id="81933" idx="3"/>
          </p:cNvCxnSpPr>
          <p:nvPr/>
        </p:nvCxnSpPr>
        <p:spPr bwMode="auto">
          <a:xfrm rot="10800000">
            <a:off x="3738563" y="6138863"/>
            <a:ext cx="642937" cy="1587"/>
          </a:xfrm>
          <a:prstGeom prst="bentConnector3">
            <a:avLst>
              <a:gd name="adj1" fmla="val 50000"/>
            </a:avLst>
          </a:prstGeom>
          <a:noFill/>
          <a:ln w="12700" algn="ctr">
            <a:solidFill>
              <a:schemeClr val="tx1"/>
            </a:solidFill>
            <a:round/>
            <a:headEnd/>
            <a:tailEnd/>
          </a:ln>
          <a:extLst>
            <a:ext uri="{909E8E84-426E-40DD-AFC4-6F175D3DCCD1}">
              <a14:hiddenFill xmlns:a14="http://schemas.microsoft.com/office/drawing/2010/main">
                <a:noFill/>
              </a14:hiddenFill>
            </a:ext>
          </a:extLst>
        </p:spPr>
      </p:cxnSp>
      <p:cxnSp>
        <p:nvCxnSpPr>
          <p:cNvPr id="81941" name="図形 17">
            <a:extLst>
              <a:ext uri="{FF2B5EF4-FFF2-40B4-BE49-F238E27FC236}">
                <a16:creationId xmlns:a16="http://schemas.microsoft.com/office/drawing/2014/main" id="{A941F082-31EB-A5B8-776C-B5FF84907621}"/>
              </a:ext>
            </a:extLst>
          </p:cNvPr>
          <p:cNvCxnSpPr>
            <a:cxnSpLocks noChangeShapeType="1"/>
            <a:stCxn id="81924" idx="3"/>
            <a:endCxn id="9" idx="1"/>
          </p:cNvCxnSpPr>
          <p:nvPr/>
        </p:nvCxnSpPr>
        <p:spPr bwMode="auto">
          <a:xfrm>
            <a:off x="3738563" y="1576388"/>
            <a:ext cx="642937" cy="1427162"/>
          </a:xfrm>
          <a:prstGeom prst="bentConnector3">
            <a:avLst>
              <a:gd name="adj1" fmla="val 50000"/>
            </a:avLst>
          </a:prstGeom>
          <a:noFill/>
          <a:ln w="12700" algn="ctr">
            <a:solidFill>
              <a:schemeClr val="tx1"/>
            </a:solidFill>
            <a:round/>
            <a:headEnd/>
            <a:tailEnd/>
          </a:ln>
          <a:extLst>
            <a:ext uri="{909E8E84-426E-40DD-AFC4-6F175D3DCCD1}">
              <a14:hiddenFill xmlns:a14="http://schemas.microsoft.com/office/drawing/2010/main">
                <a:noFill/>
              </a14:hiddenFill>
            </a:ext>
          </a:extLst>
        </p:spPr>
      </p:cxnSp>
      <p:cxnSp>
        <p:nvCxnSpPr>
          <p:cNvPr id="81942" name="図形 17">
            <a:extLst>
              <a:ext uri="{FF2B5EF4-FFF2-40B4-BE49-F238E27FC236}">
                <a16:creationId xmlns:a16="http://schemas.microsoft.com/office/drawing/2014/main" id="{B0811E42-6855-C1F3-0F31-BBBC91B50B56}"/>
              </a:ext>
            </a:extLst>
          </p:cNvPr>
          <p:cNvCxnSpPr>
            <a:cxnSpLocks noChangeShapeType="1"/>
            <a:stCxn id="10" idx="1"/>
            <a:endCxn id="81925" idx="3"/>
          </p:cNvCxnSpPr>
          <p:nvPr/>
        </p:nvCxnSpPr>
        <p:spPr bwMode="auto">
          <a:xfrm rot="10800000">
            <a:off x="3738563" y="3860800"/>
            <a:ext cx="642937" cy="720725"/>
          </a:xfrm>
          <a:prstGeom prst="bentConnector3">
            <a:avLst>
              <a:gd name="adj1" fmla="val 50000"/>
            </a:avLst>
          </a:prstGeom>
          <a:noFill/>
          <a:ln w="12700" algn="ctr">
            <a:solidFill>
              <a:schemeClr val="tx1"/>
            </a:solidFill>
            <a:round/>
            <a:headEnd/>
            <a:tailEnd/>
          </a:ln>
          <a:extLst>
            <a:ext uri="{909E8E84-426E-40DD-AFC4-6F175D3DCCD1}">
              <a14:hiddenFill xmlns:a14="http://schemas.microsoft.com/office/drawing/2010/main">
                <a:noFill/>
              </a14:hiddenFill>
            </a:ext>
          </a:extLst>
        </p:spPr>
      </p:cxnSp>
      <p:cxnSp>
        <p:nvCxnSpPr>
          <p:cNvPr id="81943" name="図形 17">
            <a:extLst>
              <a:ext uri="{FF2B5EF4-FFF2-40B4-BE49-F238E27FC236}">
                <a16:creationId xmlns:a16="http://schemas.microsoft.com/office/drawing/2014/main" id="{5444B2F8-23FD-A179-7647-4A6A392AAEE7}"/>
              </a:ext>
            </a:extLst>
          </p:cNvPr>
          <p:cNvCxnSpPr>
            <a:cxnSpLocks noChangeShapeType="1"/>
            <a:stCxn id="11" idx="1"/>
            <a:endCxn id="81925" idx="3"/>
          </p:cNvCxnSpPr>
          <p:nvPr/>
        </p:nvCxnSpPr>
        <p:spPr bwMode="auto">
          <a:xfrm rot="10800000">
            <a:off x="3738563" y="3860800"/>
            <a:ext cx="642937" cy="1428750"/>
          </a:xfrm>
          <a:prstGeom prst="bentConnector3">
            <a:avLst>
              <a:gd name="adj1" fmla="val 50000"/>
            </a:avLst>
          </a:prstGeom>
          <a:noFill/>
          <a:ln w="12700" algn="ctr">
            <a:solidFill>
              <a:schemeClr val="tx1"/>
            </a:solidFill>
            <a:round/>
            <a:headEnd/>
            <a:tailEnd/>
          </a:ln>
          <a:extLst>
            <a:ext uri="{909E8E84-426E-40DD-AFC4-6F175D3DCCD1}">
              <a14:hiddenFill xmlns:a14="http://schemas.microsoft.com/office/drawing/2010/main">
                <a:noFill/>
              </a14:hiddenFill>
            </a:ext>
          </a:extLst>
        </p:spPr>
      </p:cxnSp>
      <p:sp>
        <p:nvSpPr>
          <p:cNvPr id="81944" name="正方形/長方形 57">
            <a:extLst>
              <a:ext uri="{FF2B5EF4-FFF2-40B4-BE49-F238E27FC236}">
                <a16:creationId xmlns:a16="http://schemas.microsoft.com/office/drawing/2014/main" id="{E20A3B72-43BA-AAC0-E366-1CD9CE0E3E0E}"/>
              </a:ext>
            </a:extLst>
          </p:cNvPr>
          <p:cNvSpPr>
            <a:spLocks noChangeArrowheads="1"/>
          </p:cNvSpPr>
          <p:nvPr/>
        </p:nvSpPr>
        <p:spPr bwMode="auto">
          <a:xfrm>
            <a:off x="6381750" y="1279525"/>
            <a:ext cx="142875" cy="577850"/>
          </a:xfrm>
          <a:prstGeom prst="rect">
            <a:avLst/>
          </a:prstGeom>
          <a:solidFill>
            <a:srgbClr val="CCCCFF"/>
          </a:solidFill>
          <a:ln w="12700" algn="ctr">
            <a:solidFill>
              <a:schemeClr val="tx1"/>
            </a:solidFill>
            <a:round/>
            <a:headEnd/>
            <a:tailEnd/>
          </a:ln>
        </p:spPr>
        <p:txBody>
          <a:bodyPr lIns="36000" tIns="36000" rIns="36000" bIns="36000"/>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endParaRPr lang="ja-JP" altLang="en-US" sz="1600"/>
          </a:p>
        </p:txBody>
      </p:sp>
      <p:sp>
        <p:nvSpPr>
          <p:cNvPr id="81945" name="正方形/長方形 58">
            <a:extLst>
              <a:ext uri="{FF2B5EF4-FFF2-40B4-BE49-F238E27FC236}">
                <a16:creationId xmlns:a16="http://schemas.microsoft.com/office/drawing/2014/main" id="{04743DD4-2B88-904A-9CA1-090F7EEC9503}"/>
              </a:ext>
            </a:extLst>
          </p:cNvPr>
          <p:cNvSpPr>
            <a:spLocks noChangeArrowheads="1"/>
          </p:cNvSpPr>
          <p:nvPr/>
        </p:nvSpPr>
        <p:spPr bwMode="auto">
          <a:xfrm>
            <a:off x="6667500" y="1357313"/>
            <a:ext cx="142875" cy="506412"/>
          </a:xfrm>
          <a:prstGeom prst="rect">
            <a:avLst/>
          </a:prstGeom>
          <a:solidFill>
            <a:srgbClr val="CCCCFF"/>
          </a:solidFill>
          <a:ln w="12700" algn="ctr">
            <a:solidFill>
              <a:schemeClr val="tx1"/>
            </a:solidFill>
            <a:round/>
            <a:headEnd/>
            <a:tailEnd/>
          </a:ln>
        </p:spPr>
        <p:txBody>
          <a:bodyPr lIns="36000" tIns="36000" rIns="36000" bIns="36000"/>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endParaRPr lang="ja-JP" altLang="en-US" sz="1600"/>
          </a:p>
        </p:txBody>
      </p:sp>
      <p:sp>
        <p:nvSpPr>
          <p:cNvPr id="81946" name="正方形/長方形 59">
            <a:extLst>
              <a:ext uri="{FF2B5EF4-FFF2-40B4-BE49-F238E27FC236}">
                <a16:creationId xmlns:a16="http://schemas.microsoft.com/office/drawing/2014/main" id="{6C0F85E7-EB2B-FFA5-6A37-BB983F790468}"/>
              </a:ext>
            </a:extLst>
          </p:cNvPr>
          <p:cNvSpPr>
            <a:spLocks noChangeArrowheads="1"/>
          </p:cNvSpPr>
          <p:nvPr/>
        </p:nvSpPr>
        <p:spPr bwMode="auto">
          <a:xfrm>
            <a:off x="6953250" y="1574800"/>
            <a:ext cx="142875" cy="288925"/>
          </a:xfrm>
          <a:prstGeom prst="rect">
            <a:avLst/>
          </a:prstGeom>
          <a:solidFill>
            <a:srgbClr val="CCCCFF"/>
          </a:solidFill>
          <a:ln w="12700" algn="ctr">
            <a:solidFill>
              <a:schemeClr val="tx1"/>
            </a:solidFill>
            <a:round/>
            <a:headEnd/>
            <a:tailEnd/>
          </a:ln>
        </p:spPr>
        <p:txBody>
          <a:bodyPr lIns="36000" tIns="36000" rIns="36000" bIns="36000"/>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endParaRPr lang="ja-JP" altLang="en-US" sz="1600"/>
          </a:p>
        </p:txBody>
      </p:sp>
      <p:cxnSp>
        <p:nvCxnSpPr>
          <p:cNvPr id="81947" name="直線コネクタ 61">
            <a:extLst>
              <a:ext uri="{FF2B5EF4-FFF2-40B4-BE49-F238E27FC236}">
                <a16:creationId xmlns:a16="http://schemas.microsoft.com/office/drawing/2014/main" id="{7D24202F-8561-03E4-B36C-31FB0E9D3661}"/>
              </a:ext>
            </a:extLst>
          </p:cNvPr>
          <p:cNvCxnSpPr>
            <a:cxnSpLocks noChangeShapeType="1"/>
          </p:cNvCxnSpPr>
          <p:nvPr/>
        </p:nvCxnSpPr>
        <p:spPr bwMode="auto">
          <a:xfrm>
            <a:off x="6238875" y="1857375"/>
            <a:ext cx="928688" cy="1588"/>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cxnSp>
      <p:grpSp>
        <p:nvGrpSpPr>
          <p:cNvPr id="81948" name="グループ化 87">
            <a:extLst>
              <a:ext uri="{FF2B5EF4-FFF2-40B4-BE49-F238E27FC236}">
                <a16:creationId xmlns:a16="http://schemas.microsoft.com/office/drawing/2014/main" id="{4BD4A3CC-1CA6-6C54-CB7D-F3DFCA5733C4}"/>
              </a:ext>
            </a:extLst>
          </p:cNvPr>
          <p:cNvGrpSpPr>
            <a:grpSpLocks/>
          </p:cNvGrpSpPr>
          <p:nvPr/>
        </p:nvGrpSpPr>
        <p:grpSpPr bwMode="auto">
          <a:xfrm>
            <a:off x="6238875" y="1993900"/>
            <a:ext cx="1000125" cy="577850"/>
            <a:chOff x="6238875" y="1993900"/>
            <a:chExt cx="1214438" cy="577850"/>
          </a:xfrm>
        </p:grpSpPr>
        <p:cxnSp>
          <p:nvCxnSpPr>
            <p:cNvPr id="82000" name="直線コネクタ 67">
              <a:extLst>
                <a:ext uri="{FF2B5EF4-FFF2-40B4-BE49-F238E27FC236}">
                  <a16:creationId xmlns:a16="http://schemas.microsoft.com/office/drawing/2014/main" id="{860750DE-3EBB-07C9-7000-B8577410109A}"/>
                </a:ext>
              </a:extLst>
            </p:cNvPr>
            <p:cNvCxnSpPr>
              <a:cxnSpLocks noChangeShapeType="1"/>
            </p:cNvCxnSpPr>
            <p:nvPr/>
          </p:nvCxnSpPr>
          <p:spPr bwMode="auto">
            <a:xfrm>
              <a:off x="6238875" y="2570163"/>
              <a:ext cx="1214438" cy="1587"/>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cxnSp>
        <p:cxnSp>
          <p:nvCxnSpPr>
            <p:cNvPr id="82001" name="直線コネクタ 73">
              <a:extLst>
                <a:ext uri="{FF2B5EF4-FFF2-40B4-BE49-F238E27FC236}">
                  <a16:creationId xmlns:a16="http://schemas.microsoft.com/office/drawing/2014/main" id="{9DB52694-6402-803A-E8E2-9D4BDD21CE1A}"/>
                </a:ext>
              </a:extLst>
            </p:cNvPr>
            <p:cNvCxnSpPr>
              <a:cxnSpLocks noChangeShapeType="1"/>
              <a:stCxn id="82004" idx="0"/>
              <a:endCxn id="82005" idx="0"/>
            </p:cNvCxnSpPr>
            <p:nvPr/>
          </p:nvCxnSpPr>
          <p:spPr bwMode="auto">
            <a:xfrm rot="16200000" flipH="1">
              <a:off x="6592888" y="1854200"/>
              <a:ext cx="6350" cy="285750"/>
            </a:xfrm>
            <a:prstGeom prst="line">
              <a:avLst/>
            </a:prstGeom>
            <a:noFill/>
            <a:ln w="12700"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82002" name="直線コネクタ 76">
              <a:extLst>
                <a:ext uri="{FF2B5EF4-FFF2-40B4-BE49-F238E27FC236}">
                  <a16:creationId xmlns:a16="http://schemas.microsoft.com/office/drawing/2014/main" id="{74284CF0-6435-2E02-E19D-2BE6860133CC}"/>
                </a:ext>
              </a:extLst>
            </p:cNvPr>
            <p:cNvCxnSpPr>
              <a:cxnSpLocks noChangeShapeType="1"/>
              <a:stCxn id="82005" idx="2"/>
              <a:endCxn id="82006" idx="0"/>
            </p:cNvCxnSpPr>
            <p:nvPr/>
          </p:nvCxnSpPr>
          <p:spPr bwMode="auto">
            <a:xfrm rot="5400000" flipH="1" flipV="1">
              <a:off x="6878638" y="2074863"/>
              <a:ext cx="6350" cy="285750"/>
            </a:xfrm>
            <a:prstGeom prst="line">
              <a:avLst/>
            </a:prstGeom>
            <a:noFill/>
            <a:ln w="12700"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82003" name="直線コネクタ 79">
              <a:extLst>
                <a:ext uri="{FF2B5EF4-FFF2-40B4-BE49-F238E27FC236}">
                  <a16:creationId xmlns:a16="http://schemas.microsoft.com/office/drawing/2014/main" id="{9AE8B431-DE90-8684-CE26-7AFBAAE9C3B9}"/>
                </a:ext>
              </a:extLst>
            </p:cNvPr>
            <p:cNvCxnSpPr>
              <a:cxnSpLocks noChangeShapeType="1"/>
              <a:stCxn id="82006" idx="2"/>
              <a:endCxn id="82007" idx="0"/>
            </p:cNvCxnSpPr>
            <p:nvPr/>
          </p:nvCxnSpPr>
          <p:spPr bwMode="auto">
            <a:xfrm rot="16200000" flipH="1">
              <a:off x="7168356" y="2291557"/>
              <a:ext cx="1587" cy="285750"/>
            </a:xfrm>
            <a:prstGeom prst="line">
              <a:avLst/>
            </a:prstGeom>
            <a:noFill/>
            <a:ln w="12700" algn="ctr">
              <a:solidFill>
                <a:schemeClr val="tx1"/>
              </a:solidFill>
              <a:prstDash val="dash"/>
              <a:round/>
              <a:headEnd/>
              <a:tailEnd/>
            </a:ln>
            <a:extLst>
              <a:ext uri="{909E8E84-426E-40DD-AFC4-6F175D3DCCD1}">
                <a14:hiddenFill xmlns:a14="http://schemas.microsoft.com/office/drawing/2010/main">
                  <a:noFill/>
                </a14:hiddenFill>
              </a:ext>
            </a:extLst>
          </p:spPr>
        </p:cxnSp>
        <p:sp>
          <p:nvSpPr>
            <p:cNvPr id="82004" name="正方形/長方形 63">
              <a:extLst>
                <a:ext uri="{FF2B5EF4-FFF2-40B4-BE49-F238E27FC236}">
                  <a16:creationId xmlns:a16="http://schemas.microsoft.com/office/drawing/2014/main" id="{5BCDF0A0-3E0B-0D7F-47DA-D7B301EAEDC9}"/>
                </a:ext>
              </a:extLst>
            </p:cNvPr>
            <p:cNvSpPr>
              <a:spLocks noChangeArrowheads="1"/>
            </p:cNvSpPr>
            <p:nvPr/>
          </p:nvSpPr>
          <p:spPr bwMode="auto">
            <a:xfrm>
              <a:off x="6381750" y="1993900"/>
              <a:ext cx="142875" cy="577850"/>
            </a:xfrm>
            <a:prstGeom prst="rect">
              <a:avLst/>
            </a:prstGeom>
            <a:solidFill>
              <a:srgbClr val="CCCCFF"/>
            </a:solidFill>
            <a:ln w="12700" algn="ctr">
              <a:solidFill>
                <a:schemeClr val="tx1"/>
              </a:solidFill>
              <a:round/>
              <a:headEnd/>
              <a:tailEnd/>
            </a:ln>
          </p:spPr>
          <p:txBody>
            <a:bodyPr lIns="36000" tIns="36000" rIns="36000" bIns="36000"/>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endParaRPr lang="ja-JP" altLang="en-US" sz="1600"/>
            </a:p>
          </p:txBody>
        </p:sp>
        <p:sp>
          <p:nvSpPr>
            <p:cNvPr id="82005" name="正方形/長方形 64">
              <a:extLst>
                <a:ext uri="{FF2B5EF4-FFF2-40B4-BE49-F238E27FC236}">
                  <a16:creationId xmlns:a16="http://schemas.microsoft.com/office/drawing/2014/main" id="{4E0E71E1-AA8B-C1BC-8C6B-5D2070E34A4C}"/>
                </a:ext>
              </a:extLst>
            </p:cNvPr>
            <p:cNvSpPr>
              <a:spLocks noChangeArrowheads="1"/>
            </p:cNvSpPr>
            <p:nvPr/>
          </p:nvSpPr>
          <p:spPr bwMode="auto">
            <a:xfrm>
              <a:off x="6667500" y="2000250"/>
              <a:ext cx="142875" cy="220663"/>
            </a:xfrm>
            <a:prstGeom prst="rect">
              <a:avLst/>
            </a:prstGeom>
            <a:solidFill>
              <a:srgbClr val="CCCCFF"/>
            </a:solidFill>
            <a:ln w="12700" algn="ctr">
              <a:solidFill>
                <a:schemeClr val="tx1"/>
              </a:solidFill>
              <a:round/>
              <a:headEnd/>
              <a:tailEnd/>
            </a:ln>
          </p:spPr>
          <p:txBody>
            <a:bodyPr lIns="36000" tIns="36000" rIns="36000" bIns="36000"/>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endParaRPr lang="ja-JP" altLang="en-US" sz="1600"/>
            </a:p>
          </p:txBody>
        </p:sp>
        <p:sp>
          <p:nvSpPr>
            <p:cNvPr id="82006" name="正方形/長方形 65">
              <a:extLst>
                <a:ext uri="{FF2B5EF4-FFF2-40B4-BE49-F238E27FC236}">
                  <a16:creationId xmlns:a16="http://schemas.microsoft.com/office/drawing/2014/main" id="{81618927-22BE-CDFA-EB94-0FA3533C0EA6}"/>
                </a:ext>
              </a:extLst>
            </p:cNvPr>
            <p:cNvSpPr>
              <a:spLocks noChangeArrowheads="1"/>
            </p:cNvSpPr>
            <p:nvPr/>
          </p:nvSpPr>
          <p:spPr bwMode="auto">
            <a:xfrm>
              <a:off x="6953250" y="2214563"/>
              <a:ext cx="142875" cy="220662"/>
            </a:xfrm>
            <a:prstGeom prst="rect">
              <a:avLst/>
            </a:prstGeom>
            <a:solidFill>
              <a:srgbClr val="CCCCFF"/>
            </a:solidFill>
            <a:ln w="12700" algn="ctr">
              <a:solidFill>
                <a:schemeClr val="tx1"/>
              </a:solidFill>
              <a:round/>
              <a:headEnd/>
              <a:tailEnd/>
            </a:ln>
          </p:spPr>
          <p:txBody>
            <a:bodyPr lIns="36000" tIns="36000" rIns="36000" bIns="36000"/>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endParaRPr lang="ja-JP" altLang="en-US" sz="1600"/>
            </a:p>
          </p:txBody>
        </p:sp>
        <p:sp>
          <p:nvSpPr>
            <p:cNvPr id="82007" name="正方形/長方形 66">
              <a:extLst>
                <a:ext uri="{FF2B5EF4-FFF2-40B4-BE49-F238E27FC236}">
                  <a16:creationId xmlns:a16="http://schemas.microsoft.com/office/drawing/2014/main" id="{A2EA3002-588D-AFFE-ACC2-82A3F3534CDB}"/>
                </a:ext>
              </a:extLst>
            </p:cNvPr>
            <p:cNvSpPr>
              <a:spLocks noChangeArrowheads="1"/>
            </p:cNvSpPr>
            <p:nvPr/>
          </p:nvSpPr>
          <p:spPr bwMode="auto">
            <a:xfrm>
              <a:off x="7239000" y="2435225"/>
              <a:ext cx="142875" cy="136525"/>
            </a:xfrm>
            <a:prstGeom prst="rect">
              <a:avLst/>
            </a:prstGeom>
            <a:solidFill>
              <a:srgbClr val="CCCCFF"/>
            </a:solidFill>
            <a:ln w="12700" algn="ctr">
              <a:solidFill>
                <a:schemeClr val="tx1"/>
              </a:solidFill>
              <a:round/>
              <a:headEnd/>
              <a:tailEnd/>
            </a:ln>
          </p:spPr>
          <p:txBody>
            <a:bodyPr lIns="36000" tIns="36000" rIns="36000" bIns="36000"/>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endParaRPr lang="ja-JP" altLang="en-US" sz="1600"/>
            </a:p>
          </p:txBody>
        </p:sp>
      </p:grpSp>
      <p:sp>
        <p:nvSpPr>
          <p:cNvPr id="81949" name="円/楕円 38">
            <a:extLst>
              <a:ext uri="{FF2B5EF4-FFF2-40B4-BE49-F238E27FC236}">
                <a16:creationId xmlns:a16="http://schemas.microsoft.com/office/drawing/2014/main" id="{592EF8B3-0248-08F3-190C-4F54774B6226}"/>
              </a:ext>
            </a:extLst>
          </p:cNvPr>
          <p:cNvSpPr>
            <a:spLocks noChangeArrowheads="1"/>
          </p:cNvSpPr>
          <p:nvPr/>
        </p:nvSpPr>
        <p:spPr bwMode="auto">
          <a:xfrm>
            <a:off x="6453188" y="2714625"/>
            <a:ext cx="577850" cy="577850"/>
          </a:xfrm>
          <a:prstGeom prst="ellipse">
            <a:avLst/>
          </a:prstGeom>
          <a:solidFill>
            <a:srgbClr val="CCCCFF"/>
          </a:solidFill>
          <a:ln w="12700" algn="ctr">
            <a:solidFill>
              <a:schemeClr val="tx1"/>
            </a:solidFill>
            <a:round/>
            <a:headEnd/>
            <a:tailEnd/>
          </a:ln>
        </p:spPr>
        <p:txBody>
          <a:bodyPr lIns="36000" tIns="36000" rIns="36000" bIns="36000"/>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endParaRPr lang="ja-JP" altLang="en-US" sz="1600"/>
          </a:p>
        </p:txBody>
      </p:sp>
      <p:cxnSp>
        <p:nvCxnSpPr>
          <p:cNvPr id="81950" name="直線コネクタ 40">
            <a:extLst>
              <a:ext uri="{FF2B5EF4-FFF2-40B4-BE49-F238E27FC236}">
                <a16:creationId xmlns:a16="http://schemas.microsoft.com/office/drawing/2014/main" id="{9239FCF7-ABE0-4D3E-0B4D-5C82F252E04B}"/>
              </a:ext>
            </a:extLst>
          </p:cNvPr>
          <p:cNvCxnSpPr>
            <a:cxnSpLocks noChangeShapeType="1"/>
            <a:endCxn id="81949" idx="0"/>
          </p:cNvCxnSpPr>
          <p:nvPr/>
        </p:nvCxnSpPr>
        <p:spPr bwMode="auto">
          <a:xfrm rot="5400000" flipH="1" flipV="1">
            <a:off x="6598444" y="2859882"/>
            <a:ext cx="288925" cy="1587"/>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cxnSp>
      <p:cxnSp>
        <p:nvCxnSpPr>
          <p:cNvPr id="81951" name="直線コネクタ 42">
            <a:extLst>
              <a:ext uri="{FF2B5EF4-FFF2-40B4-BE49-F238E27FC236}">
                <a16:creationId xmlns:a16="http://schemas.microsoft.com/office/drawing/2014/main" id="{A745F752-57EF-F313-3831-6DC5984ED0D1}"/>
              </a:ext>
            </a:extLst>
          </p:cNvPr>
          <p:cNvCxnSpPr>
            <a:cxnSpLocks noChangeShapeType="1"/>
            <a:endCxn id="81949" idx="3"/>
          </p:cNvCxnSpPr>
          <p:nvPr/>
        </p:nvCxnSpPr>
        <p:spPr bwMode="auto">
          <a:xfrm rot="10800000" flipV="1">
            <a:off x="6537325" y="3005138"/>
            <a:ext cx="206375" cy="20320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cxnSp>
      <p:cxnSp>
        <p:nvCxnSpPr>
          <p:cNvPr id="81952" name="直線コネクタ 46">
            <a:extLst>
              <a:ext uri="{FF2B5EF4-FFF2-40B4-BE49-F238E27FC236}">
                <a16:creationId xmlns:a16="http://schemas.microsoft.com/office/drawing/2014/main" id="{CD665267-B725-2931-BE39-4D8B13B5B9DD}"/>
              </a:ext>
            </a:extLst>
          </p:cNvPr>
          <p:cNvCxnSpPr>
            <a:cxnSpLocks noChangeShapeType="1"/>
            <a:endCxn id="81949" idx="6"/>
          </p:cNvCxnSpPr>
          <p:nvPr/>
        </p:nvCxnSpPr>
        <p:spPr bwMode="auto">
          <a:xfrm flipV="1">
            <a:off x="6743700" y="3003550"/>
            <a:ext cx="287338" cy="1588"/>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cxnSp>
      <p:sp>
        <p:nvSpPr>
          <p:cNvPr id="81953" name="正方形/長方形 49">
            <a:extLst>
              <a:ext uri="{FF2B5EF4-FFF2-40B4-BE49-F238E27FC236}">
                <a16:creationId xmlns:a16="http://schemas.microsoft.com/office/drawing/2014/main" id="{200C2207-F405-0EAB-5459-EFBD47B6AB84}"/>
              </a:ext>
            </a:extLst>
          </p:cNvPr>
          <p:cNvSpPr>
            <a:spLocks noChangeArrowheads="1"/>
          </p:cNvSpPr>
          <p:nvPr/>
        </p:nvSpPr>
        <p:spPr bwMode="auto">
          <a:xfrm>
            <a:off x="7667625" y="1376363"/>
            <a:ext cx="16578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r>
              <a:rPr lang="ja-JP" altLang="en-US" sz="1800"/>
              <a:t>比較、インパクト</a:t>
            </a:r>
          </a:p>
        </p:txBody>
      </p:sp>
      <p:sp>
        <p:nvSpPr>
          <p:cNvPr id="81954" name="正方形/長方形 50">
            <a:extLst>
              <a:ext uri="{FF2B5EF4-FFF2-40B4-BE49-F238E27FC236}">
                <a16:creationId xmlns:a16="http://schemas.microsoft.com/office/drawing/2014/main" id="{89952555-07C6-9279-4313-F0C5E0B5FF2A}"/>
              </a:ext>
            </a:extLst>
          </p:cNvPr>
          <p:cNvSpPr>
            <a:spLocks noChangeArrowheads="1"/>
          </p:cNvSpPr>
          <p:nvPr/>
        </p:nvSpPr>
        <p:spPr bwMode="auto">
          <a:xfrm>
            <a:off x="7678738" y="2058988"/>
            <a:ext cx="14510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r>
              <a:rPr lang="ja-JP" altLang="en-US" sz="1800"/>
              <a:t>要因分解など</a:t>
            </a:r>
          </a:p>
        </p:txBody>
      </p:sp>
      <p:sp>
        <p:nvSpPr>
          <p:cNvPr id="81955" name="正方形/長方形 51">
            <a:extLst>
              <a:ext uri="{FF2B5EF4-FFF2-40B4-BE49-F238E27FC236}">
                <a16:creationId xmlns:a16="http://schemas.microsoft.com/office/drawing/2014/main" id="{A71CFCE1-57B6-72C3-5383-97003E242F72}"/>
              </a:ext>
            </a:extLst>
          </p:cNvPr>
          <p:cNvSpPr>
            <a:spLocks noChangeArrowheads="1"/>
          </p:cNvSpPr>
          <p:nvPr/>
        </p:nvSpPr>
        <p:spPr bwMode="auto">
          <a:xfrm>
            <a:off x="7678738" y="2844800"/>
            <a:ext cx="8763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r>
              <a:rPr lang="ja-JP" altLang="en-US" sz="1800"/>
              <a:t>構成比</a:t>
            </a:r>
          </a:p>
        </p:txBody>
      </p:sp>
      <p:cxnSp>
        <p:nvCxnSpPr>
          <p:cNvPr id="81956" name="直線コネクタ 58">
            <a:extLst>
              <a:ext uri="{FF2B5EF4-FFF2-40B4-BE49-F238E27FC236}">
                <a16:creationId xmlns:a16="http://schemas.microsoft.com/office/drawing/2014/main" id="{B7487CBA-514C-3943-2924-638387CFEC86}"/>
              </a:ext>
            </a:extLst>
          </p:cNvPr>
          <p:cNvCxnSpPr>
            <a:cxnSpLocks noChangeShapeType="1"/>
          </p:cNvCxnSpPr>
          <p:nvPr/>
        </p:nvCxnSpPr>
        <p:spPr bwMode="auto">
          <a:xfrm>
            <a:off x="6238875" y="4864100"/>
            <a:ext cx="928688" cy="1588"/>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cxnSp>
      <p:cxnSp>
        <p:nvCxnSpPr>
          <p:cNvPr id="81957" name="直線コネクタ 59">
            <a:extLst>
              <a:ext uri="{FF2B5EF4-FFF2-40B4-BE49-F238E27FC236}">
                <a16:creationId xmlns:a16="http://schemas.microsoft.com/office/drawing/2014/main" id="{1CB2B6DD-3B70-A780-1449-0D617D0A5032}"/>
              </a:ext>
            </a:extLst>
          </p:cNvPr>
          <p:cNvCxnSpPr>
            <a:cxnSpLocks noChangeShapeType="1"/>
          </p:cNvCxnSpPr>
          <p:nvPr/>
        </p:nvCxnSpPr>
        <p:spPr bwMode="auto">
          <a:xfrm rot="16200000" flipV="1">
            <a:off x="5957888" y="4573587"/>
            <a:ext cx="571500" cy="9525"/>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cxnSp>
      <p:sp>
        <p:nvSpPr>
          <p:cNvPr id="81958" name="フリーフォーム 66">
            <a:extLst>
              <a:ext uri="{FF2B5EF4-FFF2-40B4-BE49-F238E27FC236}">
                <a16:creationId xmlns:a16="http://schemas.microsoft.com/office/drawing/2014/main" id="{4FAD8A00-E4C5-B0A3-3044-2533DE92FA36}"/>
              </a:ext>
            </a:extLst>
          </p:cNvPr>
          <p:cNvSpPr>
            <a:spLocks noChangeArrowheads="1"/>
          </p:cNvSpPr>
          <p:nvPr/>
        </p:nvSpPr>
        <p:spPr bwMode="auto">
          <a:xfrm>
            <a:off x="6262688" y="4492625"/>
            <a:ext cx="862012" cy="223838"/>
          </a:xfrm>
          <a:custGeom>
            <a:avLst/>
            <a:gdLst>
              <a:gd name="T0" fmla="*/ 0 w 862642"/>
              <a:gd name="T1" fmla="*/ 40780 h 224287"/>
              <a:gd name="T2" fmla="*/ 126777 w 862642"/>
              <a:gd name="T3" fmla="*/ 0 h 224287"/>
              <a:gd name="T4" fmla="*/ 253553 w 862642"/>
              <a:gd name="T5" fmla="*/ 73402 h 224287"/>
              <a:gd name="T6" fmla="*/ 397232 w 862642"/>
              <a:gd name="T7" fmla="*/ 73402 h 224287"/>
              <a:gd name="T8" fmla="*/ 507104 w 862642"/>
              <a:gd name="T9" fmla="*/ 114181 h 224287"/>
              <a:gd name="T10" fmla="*/ 659236 w 862642"/>
              <a:gd name="T11" fmla="*/ 114181 h 224287"/>
              <a:gd name="T12" fmla="*/ 777561 w 862642"/>
              <a:gd name="T13" fmla="*/ 171270 h 224287"/>
              <a:gd name="T14" fmla="*/ 845174 w 862642"/>
              <a:gd name="T15" fmla="*/ 212050 h 224287"/>
              <a:gd name="T16" fmla="*/ 845174 w 862642"/>
              <a:gd name="T17" fmla="*/ 203893 h 224287"/>
              <a:gd name="T18" fmla="*/ 845174 w 862642"/>
              <a:gd name="T19" fmla="*/ 203893 h 224287"/>
              <a:gd name="T20" fmla="*/ 836722 w 862642"/>
              <a:gd name="T21" fmla="*/ 212050 h 22428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62642"/>
              <a:gd name="T34" fmla="*/ 0 h 224287"/>
              <a:gd name="T35" fmla="*/ 862642 w 862642"/>
              <a:gd name="T36" fmla="*/ 224287 h 22428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62642" h="224287">
                <a:moveTo>
                  <a:pt x="0" y="43132"/>
                </a:moveTo>
                <a:lnTo>
                  <a:pt x="129397" y="0"/>
                </a:lnTo>
                <a:lnTo>
                  <a:pt x="258793" y="77638"/>
                </a:lnTo>
                <a:lnTo>
                  <a:pt x="405442" y="77638"/>
                </a:lnTo>
                <a:lnTo>
                  <a:pt x="517585" y="120770"/>
                </a:lnTo>
                <a:lnTo>
                  <a:pt x="672861" y="120770"/>
                </a:lnTo>
                <a:lnTo>
                  <a:pt x="793631" y="181155"/>
                </a:lnTo>
                <a:lnTo>
                  <a:pt x="862642" y="224287"/>
                </a:lnTo>
                <a:lnTo>
                  <a:pt x="862642" y="215660"/>
                </a:lnTo>
                <a:lnTo>
                  <a:pt x="854015" y="224287"/>
                </a:lnTo>
              </a:path>
            </a:pathLst>
          </a:custGeom>
          <a:noFill/>
          <a:ln w="19050" algn="ctr">
            <a:solidFill>
              <a:srgbClr val="C00000"/>
            </a:solidFill>
            <a:round/>
            <a:headEnd/>
            <a:tailEnd/>
          </a:ln>
          <a:extLst>
            <a:ext uri="{909E8E84-426E-40DD-AFC4-6F175D3DCCD1}">
              <a14:hiddenFill xmlns:a14="http://schemas.microsoft.com/office/drawing/2010/main">
                <a:solidFill>
                  <a:srgbClr val="FFFFFF"/>
                </a:solidFill>
              </a14:hiddenFill>
            </a:ext>
          </a:extLst>
        </p:spPr>
        <p:txBody>
          <a:bodyPr lIns="36000" tIns="36000" rIns="36000" bIns="36000"/>
          <a:lstStyle/>
          <a:p>
            <a:endParaRPr lang="ja-JP" altLang="en-US">
              <a:latin typeface="Meiryo UI" panose="020B0604030504040204" pitchFamily="50" charset="-128"/>
              <a:ea typeface="Meiryo UI" panose="020B0604030504040204" pitchFamily="50" charset="-128"/>
            </a:endParaRPr>
          </a:p>
        </p:txBody>
      </p:sp>
      <p:sp>
        <p:nvSpPr>
          <p:cNvPr id="81959" name="フリーフォーム 67">
            <a:extLst>
              <a:ext uri="{FF2B5EF4-FFF2-40B4-BE49-F238E27FC236}">
                <a16:creationId xmlns:a16="http://schemas.microsoft.com/office/drawing/2014/main" id="{9DCF3A6F-8CF2-62AF-30BF-FA7555D10CF4}"/>
              </a:ext>
            </a:extLst>
          </p:cNvPr>
          <p:cNvSpPr>
            <a:spLocks noChangeArrowheads="1"/>
          </p:cNvSpPr>
          <p:nvPr/>
        </p:nvSpPr>
        <p:spPr bwMode="auto">
          <a:xfrm>
            <a:off x="6262688" y="4371975"/>
            <a:ext cx="846137" cy="354013"/>
          </a:xfrm>
          <a:custGeom>
            <a:avLst/>
            <a:gdLst>
              <a:gd name="T0" fmla="*/ 0 w 845389"/>
              <a:gd name="T1" fmla="*/ 265638 h 353683"/>
              <a:gd name="T2" fmla="*/ 176855 w 845389"/>
              <a:gd name="T3" fmla="*/ 354186 h 353683"/>
              <a:gd name="T4" fmla="*/ 362552 w 845389"/>
              <a:gd name="T5" fmla="*/ 318767 h 353683"/>
              <a:gd name="T6" fmla="*/ 415607 w 845389"/>
              <a:gd name="T7" fmla="*/ 363040 h 353683"/>
              <a:gd name="T8" fmla="*/ 512876 w 845389"/>
              <a:gd name="T9" fmla="*/ 177092 h 353683"/>
              <a:gd name="T10" fmla="*/ 680889 w 845389"/>
              <a:gd name="T11" fmla="*/ 53126 h 353683"/>
              <a:gd name="T12" fmla="*/ 866585 w 845389"/>
              <a:gd name="T13" fmla="*/ 0 h 353683"/>
              <a:gd name="T14" fmla="*/ 0 60000 65536"/>
              <a:gd name="T15" fmla="*/ 0 60000 65536"/>
              <a:gd name="T16" fmla="*/ 0 60000 65536"/>
              <a:gd name="T17" fmla="*/ 0 60000 65536"/>
              <a:gd name="T18" fmla="*/ 0 60000 65536"/>
              <a:gd name="T19" fmla="*/ 0 60000 65536"/>
              <a:gd name="T20" fmla="*/ 0 60000 65536"/>
              <a:gd name="T21" fmla="*/ 0 w 845389"/>
              <a:gd name="T22" fmla="*/ 0 h 353683"/>
              <a:gd name="T23" fmla="*/ 845389 w 845389"/>
              <a:gd name="T24" fmla="*/ 353683 h 35368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45389" h="353683">
                <a:moveTo>
                  <a:pt x="0" y="258792"/>
                </a:moveTo>
                <a:lnTo>
                  <a:pt x="172529" y="345057"/>
                </a:lnTo>
                <a:lnTo>
                  <a:pt x="353683" y="310551"/>
                </a:lnTo>
                <a:lnTo>
                  <a:pt x="405442" y="353683"/>
                </a:lnTo>
                <a:lnTo>
                  <a:pt x="500332" y="172528"/>
                </a:lnTo>
                <a:lnTo>
                  <a:pt x="664234" y="51758"/>
                </a:lnTo>
                <a:lnTo>
                  <a:pt x="845389" y="0"/>
                </a:lnTo>
              </a:path>
            </a:pathLst>
          </a:custGeom>
          <a:noFill/>
          <a:ln w="19050" algn="ctr">
            <a:solidFill>
              <a:srgbClr val="002060"/>
            </a:solidFill>
            <a:round/>
            <a:headEnd/>
            <a:tailEnd/>
          </a:ln>
          <a:extLst>
            <a:ext uri="{909E8E84-426E-40DD-AFC4-6F175D3DCCD1}">
              <a14:hiddenFill xmlns:a14="http://schemas.microsoft.com/office/drawing/2010/main">
                <a:solidFill>
                  <a:srgbClr val="FFFFFF"/>
                </a:solidFill>
              </a14:hiddenFill>
            </a:ext>
          </a:extLst>
        </p:spPr>
        <p:txBody>
          <a:bodyPr lIns="36000" tIns="36000" rIns="36000" bIns="36000"/>
          <a:lstStyle/>
          <a:p>
            <a:endParaRPr lang="ja-JP" altLang="en-US">
              <a:latin typeface="Meiryo UI" panose="020B0604030504040204" pitchFamily="50" charset="-128"/>
              <a:ea typeface="Meiryo UI" panose="020B0604030504040204" pitchFamily="50" charset="-128"/>
            </a:endParaRPr>
          </a:p>
        </p:txBody>
      </p:sp>
      <p:sp>
        <p:nvSpPr>
          <p:cNvPr id="81960" name="正方形/長方形 68">
            <a:extLst>
              <a:ext uri="{FF2B5EF4-FFF2-40B4-BE49-F238E27FC236}">
                <a16:creationId xmlns:a16="http://schemas.microsoft.com/office/drawing/2014/main" id="{A47F3FC5-CF42-3F46-57E7-FB006E864DDE}"/>
              </a:ext>
            </a:extLst>
          </p:cNvPr>
          <p:cNvSpPr>
            <a:spLocks noChangeArrowheads="1"/>
          </p:cNvSpPr>
          <p:nvPr/>
        </p:nvSpPr>
        <p:spPr bwMode="auto">
          <a:xfrm>
            <a:off x="7678738" y="4357688"/>
            <a:ext cx="13541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r>
              <a:rPr lang="ja-JP" altLang="en-US" sz="1800"/>
              <a:t>トレンド比較</a:t>
            </a:r>
          </a:p>
        </p:txBody>
      </p:sp>
      <p:cxnSp>
        <p:nvCxnSpPr>
          <p:cNvPr id="81961" name="直線コネクタ 69">
            <a:extLst>
              <a:ext uri="{FF2B5EF4-FFF2-40B4-BE49-F238E27FC236}">
                <a16:creationId xmlns:a16="http://schemas.microsoft.com/office/drawing/2014/main" id="{C8141DC8-5FF3-262F-9A48-B1B093FBD57F}"/>
              </a:ext>
            </a:extLst>
          </p:cNvPr>
          <p:cNvCxnSpPr>
            <a:cxnSpLocks noChangeShapeType="1"/>
          </p:cNvCxnSpPr>
          <p:nvPr/>
        </p:nvCxnSpPr>
        <p:spPr bwMode="auto">
          <a:xfrm>
            <a:off x="6238875" y="5572125"/>
            <a:ext cx="928688" cy="1588"/>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cxnSp>
      <p:cxnSp>
        <p:nvCxnSpPr>
          <p:cNvPr id="81962" name="直線コネクタ 70">
            <a:extLst>
              <a:ext uri="{FF2B5EF4-FFF2-40B4-BE49-F238E27FC236}">
                <a16:creationId xmlns:a16="http://schemas.microsoft.com/office/drawing/2014/main" id="{AE303DB3-EDA0-06EF-2A36-BE0C002C296F}"/>
              </a:ext>
            </a:extLst>
          </p:cNvPr>
          <p:cNvCxnSpPr>
            <a:cxnSpLocks noChangeShapeType="1"/>
          </p:cNvCxnSpPr>
          <p:nvPr/>
        </p:nvCxnSpPr>
        <p:spPr bwMode="auto">
          <a:xfrm rot="16200000" flipV="1">
            <a:off x="5957888" y="5281612"/>
            <a:ext cx="571500" cy="9525"/>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cxnSp>
      <p:sp>
        <p:nvSpPr>
          <p:cNvPr id="81963" name="テキスト ボックス 71">
            <a:extLst>
              <a:ext uri="{FF2B5EF4-FFF2-40B4-BE49-F238E27FC236}">
                <a16:creationId xmlns:a16="http://schemas.microsoft.com/office/drawing/2014/main" id="{63EB7B63-C0D9-1789-CF0C-7EF0FB9E03CC}"/>
              </a:ext>
            </a:extLst>
          </p:cNvPr>
          <p:cNvSpPr txBox="1">
            <a:spLocks noChangeArrowheads="1"/>
          </p:cNvSpPr>
          <p:nvPr/>
        </p:nvSpPr>
        <p:spPr bwMode="auto">
          <a:xfrm>
            <a:off x="6238875" y="5310188"/>
            <a:ext cx="255588"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r>
              <a:rPr lang="ja-JP" altLang="en-US" sz="1100"/>
              <a:t>・</a:t>
            </a:r>
          </a:p>
        </p:txBody>
      </p:sp>
      <p:sp>
        <p:nvSpPr>
          <p:cNvPr id="81964" name="テキスト ボックス 72">
            <a:extLst>
              <a:ext uri="{FF2B5EF4-FFF2-40B4-BE49-F238E27FC236}">
                <a16:creationId xmlns:a16="http://schemas.microsoft.com/office/drawing/2014/main" id="{F448F39F-6DB7-26EB-D2CA-7B006B13977E}"/>
              </a:ext>
            </a:extLst>
          </p:cNvPr>
          <p:cNvSpPr txBox="1">
            <a:spLocks noChangeArrowheads="1"/>
          </p:cNvSpPr>
          <p:nvPr/>
        </p:nvSpPr>
        <p:spPr bwMode="auto">
          <a:xfrm>
            <a:off x="6310313" y="5357813"/>
            <a:ext cx="255587"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r>
              <a:rPr lang="ja-JP" altLang="en-US" sz="1100"/>
              <a:t>・</a:t>
            </a:r>
          </a:p>
        </p:txBody>
      </p:sp>
      <p:sp>
        <p:nvSpPr>
          <p:cNvPr id="81965" name="テキスト ボックス 73">
            <a:extLst>
              <a:ext uri="{FF2B5EF4-FFF2-40B4-BE49-F238E27FC236}">
                <a16:creationId xmlns:a16="http://schemas.microsoft.com/office/drawing/2014/main" id="{8B1B65F7-0FF9-BEC4-AD90-0974079789C8}"/>
              </a:ext>
            </a:extLst>
          </p:cNvPr>
          <p:cNvSpPr txBox="1">
            <a:spLocks noChangeArrowheads="1"/>
          </p:cNvSpPr>
          <p:nvPr/>
        </p:nvSpPr>
        <p:spPr bwMode="auto">
          <a:xfrm>
            <a:off x="6238875" y="5381625"/>
            <a:ext cx="255588"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r>
              <a:rPr lang="ja-JP" altLang="en-US" sz="1100"/>
              <a:t>・</a:t>
            </a:r>
          </a:p>
        </p:txBody>
      </p:sp>
      <p:sp>
        <p:nvSpPr>
          <p:cNvPr id="81966" name="テキスト ボックス 74">
            <a:extLst>
              <a:ext uri="{FF2B5EF4-FFF2-40B4-BE49-F238E27FC236}">
                <a16:creationId xmlns:a16="http://schemas.microsoft.com/office/drawing/2014/main" id="{7069CF8B-C2CC-030B-82E9-2F79B0DC64B4}"/>
              </a:ext>
            </a:extLst>
          </p:cNvPr>
          <p:cNvSpPr txBox="1">
            <a:spLocks noChangeArrowheads="1"/>
          </p:cNvSpPr>
          <p:nvPr/>
        </p:nvSpPr>
        <p:spPr bwMode="auto">
          <a:xfrm>
            <a:off x="6381750" y="5072063"/>
            <a:ext cx="255588"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r>
              <a:rPr lang="ja-JP" altLang="en-US" sz="1100"/>
              <a:t>・</a:t>
            </a:r>
          </a:p>
        </p:txBody>
      </p:sp>
      <p:sp>
        <p:nvSpPr>
          <p:cNvPr id="81967" name="テキスト ボックス 75">
            <a:extLst>
              <a:ext uri="{FF2B5EF4-FFF2-40B4-BE49-F238E27FC236}">
                <a16:creationId xmlns:a16="http://schemas.microsoft.com/office/drawing/2014/main" id="{806CD8D0-74E8-C1F0-AF44-C84576F2B14E}"/>
              </a:ext>
            </a:extLst>
          </p:cNvPr>
          <p:cNvSpPr txBox="1">
            <a:spLocks noChangeArrowheads="1"/>
          </p:cNvSpPr>
          <p:nvPr/>
        </p:nvSpPr>
        <p:spPr bwMode="auto">
          <a:xfrm>
            <a:off x="6524625" y="5000625"/>
            <a:ext cx="255588"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r>
              <a:rPr lang="ja-JP" altLang="en-US" sz="1100"/>
              <a:t>・</a:t>
            </a:r>
          </a:p>
        </p:txBody>
      </p:sp>
      <p:sp>
        <p:nvSpPr>
          <p:cNvPr id="81968" name="テキスト ボックス 76">
            <a:extLst>
              <a:ext uri="{FF2B5EF4-FFF2-40B4-BE49-F238E27FC236}">
                <a16:creationId xmlns:a16="http://schemas.microsoft.com/office/drawing/2014/main" id="{F05DE6BE-426B-BC08-B429-38690B1A5894}"/>
              </a:ext>
            </a:extLst>
          </p:cNvPr>
          <p:cNvSpPr txBox="1">
            <a:spLocks noChangeArrowheads="1"/>
          </p:cNvSpPr>
          <p:nvPr/>
        </p:nvSpPr>
        <p:spPr bwMode="auto">
          <a:xfrm>
            <a:off x="6543675" y="5214938"/>
            <a:ext cx="255588"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r>
              <a:rPr lang="ja-JP" altLang="en-US" sz="1100"/>
              <a:t>・</a:t>
            </a:r>
          </a:p>
        </p:txBody>
      </p:sp>
      <p:sp>
        <p:nvSpPr>
          <p:cNvPr id="81969" name="テキスト ボックス 77">
            <a:extLst>
              <a:ext uri="{FF2B5EF4-FFF2-40B4-BE49-F238E27FC236}">
                <a16:creationId xmlns:a16="http://schemas.microsoft.com/office/drawing/2014/main" id="{E0C46186-478D-5116-710E-1D57386D4B14}"/>
              </a:ext>
            </a:extLst>
          </p:cNvPr>
          <p:cNvSpPr txBox="1">
            <a:spLocks noChangeArrowheads="1"/>
          </p:cNvSpPr>
          <p:nvPr/>
        </p:nvSpPr>
        <p:spPr bwMode="auto">
          <a:xfrm>
            <a:off x="6696075" y="5024438"/>
            <a:ext cx="255588"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r>
              <a:rPr lang="ja-JP" altLang="en-US" sz="1100"/>
              <a:t>・</a:t>
            </a:r>
          </a:p>
        </p:txBody>
      </p:sp>
      <p:sp>
        <p:nvSpPr>
          <p:cNvPr id="81970" name="テキスト ボックス 78">
            <a:extLst>
              <a:ext uri="{FF2B5EF4-FFF2-40B4-BE49-F238E27FC236}">
                <a16:creationId xmlns:a16="http://schemas.microsoft.com/office/drawing/2014/main" id="{2CAADD55-E668-7FA0-CC5E-E3B47A691FAF}"/>
              </a:ext>
            </a:extLst>
          </p:cNvPr>
          <p:cNvSpPr txBox="1">
            <a:spLocks noChangeArrowheads="1"/>
          </p:cNvSpPr>
          <p:nvPr/>
        </p:nvSpPr>
        <p:spPr bwMode="auto">
          <a:xfrm>
            <a:off x="6392863" y="5143500"/>
            <a:ext cx="255587"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r>
              <a:rPr lang="ja-JP" altLang="en-US" sz="1100"/>
              <a:t>・</a:t>
            </a:r>
          </a:p>
        </p:txBody>
      </p:sp>
      <p:sp>
        <p:nvSpPr>
          <p:cNvPr id="81971" name="テキスト ボックス 79">
            <a:extLst>
              <a:ext uri="{FF2B5EF4-FFF2-40B4-BE49-F238E27FC236}">
                <a16:creationId xmlns:a16="http://schemas.microsoft.com/office/drawing/2014/main" id="{651E9CC6-ABF7-DD0B-04C1-6E5A4389F333}"/>
              </a:ext>
            </a:extLst>
          </p:cNvPr>
          <p:cNvSpPr txBox="1">
            <a:spLocks noChangeArrowheads="1"/>
          </p:cNvSpPr>
          <p:nvPr/>
        </p:nvSpPr>
        <p:spPr bwMode="auto">
          <a:xfrm>
            <a:off x="6545263" y="5295900"/>
            <a:ext cx="255587"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r>
              <a:rPr lang="ja-JP" altLang="en-US" sz="1100"/>
              <a:t>・</a:t>
            </a:r>
          </a:p>
        </p:txBody>
      </p:sp>
      <p:sp>
        <p:nvSpPr>
          <p:cNvPr id="81972" name="テキスト ボックス 80">
            <a:extLst>
              <a:ext uri="{FF2B5EF4-FFF2-40B4-BE49-F238E27FC236}">
                <a16:creationId xmlns:a16="http://schemas.microsoft.com/office/drawing/2014/main" id="{CEBEF647-DAD6-4C79-B454-A7AD3E6949DB}"/>
              </a:ext>
            </a:extLst>
          </p:cNvPr>
          <p:cNvSpPr txBox="1">
            <a:spLocks noChangeArrowheads="1"/>
          </p:cNvSpPr>
          <p:nvPr/>
        </p:nvSpPr>
        <p:spPr bwMode="auto">
          <a:xfrm>
            <a:off x="6697663" y="5262563"/>
            <a:ext cx="255587"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r>
              <a:rPr lang="ja-JP" altLang="en-US" sz="1100"/>
              <a:t>・</a:t>
            </a:r>
          </a:p>
        </p:txBody>
      </p:sp>
      <p:sp>
        <p:nvSpPr>
          <p:cNvPr id="81973" name="テキスト ボックス 81">
            <a:extLst>
              <a:ext uri="{FF2B5EF4-FFF2-40B4-BE49-F238E27FC236}">
                <a16:creationId xmlns:a16="http://schemas.microsoft.com/office/drawing/2014/main" id="{AEA9E137-99B0-BEBB-8D08-CFF3CAEC4244}"/>
              </a:ext>
            </a:extLst>
          </p:cNvPr>
          <p:cNvSpPr txBox="1">
            <a:spLocks noChangeArrowheads="1"/>
          </p:cNvSpPr>
          <p:nvPr/>
        </p:nvSpPr>
        <p:spPr bwMode="auto">
          <a:xfrm>
            <a:off x="6472238" y="5157788"/>
            <a:ext cx="255587"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r>
              <a:rPr lang="ja-JP" altLang="en-US" sz="1100"/>
              <a:t>・</a:t>
            </a:r>
          </a:p>
        </p:txBody>
      </p:sp>
      <p:sp>
        <p:nvSpPr>
          <p:cNvPr id="81974" name="テキスト ボックス 82">
            <a:extLst>
              <a:ext uri="{FF2B5EF4-FFF2-40B4-BE49-F238E27FC236}">
                <a16:creationId xmlns:a16="http://schemas.microsoft.com/office/drawing/2014/main" id="{1EC216BB-D4D9-A3A4-B3F8-5DCEBFEF2DEF}"/>
              </a:ext>
            </a:extLst>
          </p:cNvPr>
          <p:cNvSpPr txBox="1">
            <a:spLocks noChangeArrowheads="1"/>
          </p:cNvSpPr>
          <p:nvPr/>
        </p:nvSpPr>
        <p:spPr bwMode="auto">
          <a:xfrm>
            <a:off x="6473825" y="5238750"/>
            <a:ext cx="255588"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r>
              <a:rPr lang="ja-JP" altLang="en-US" sz="1100"/>
              <a:t>・</a:t>
            </a:r>
          </a:p>
        </p:txBody>
      </p:sp>
      <p:sp>
        <p:nvSpPr>
          <p:cNvPr id="81975" name="テキスト ボックス 83">
            <a:extLst>
              <a:ext uri="{FF2B5EF4-FFF2-40B4-BE49-F238E27FC236}">
                <a16:creationId xmlns:a16="http://schemas.microsoft.com/office/drawing/2014/main" id="{F706CFBD-96EA-03C4-6E49-31118EFCFA39}"/>
              </a:ext>
            </a:extLst>
          </p:cNvPr>
          <p:cNvSpPr txBox="1">
            <a:spLocks noChangeArrowheads="1"/>
          </p:cNvSpPr>
          <p:nvPr/>
        </p:nvSpPr>
        <p:spPr bwMode="auto">
          <a:xfrm>
            <a:off x="6626225" y="5205413"/>
            <a:ext cx="255588"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r>
              <a:rPr lang="ja-JP" altLang="en-US" sz="1100"/>
              <a:t>・</a:t>
            </a:r>
          </a:p>
        </p:txBody>
      </p:sp>
      <p:sp>
        <p:nvSpPr>
          <p:cNvPr id="81976" name="テキスト ボックス 84">
            <a:extLst>
              <a:ext uri="{FF2B5EF4-FFF2-40B4-BE49-F238E27FC236}">
                <a16:creationId xmlns:a16="http://schemas.microsoft.com/office/drawing/2014/main" id="{5299157B-9AA9-7757-0DB6-53DC514E64F9}"/>
              </a:ext>
            </a:extLst>
          </p:cNvPr>
          <p:cNvSpPr txBox="1">
            <a:spLocks noChangeArrowheads="1"/>
          </p:cNvSpPr>
          <p:nvPr/>
        </p:nvSpPr>
        <p:spPr bwMode="auto">
          <a:xfrm>
            <a:off x="6340475" y="5214938"/>
            <a:ext cx="255588"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r>
              <a:rPr lang="ja-JP" altLang="en-US" sz="1100"/>
              <a:t>・</a:t>
            </a:r>
          </a:p>
        </p:txBody>
      </p:sp>
      <p:sp>
        <p:nvSpPr>
          <p:cNvPr id="81977" name="テキスト ボックス 85">
            <a:extLst>
              <a:ext uri="{FF2B5EF4-FFF2-40B4-BE49-F238E27FC236}">
                <a16:creationId xmlns:a16="http://schemas.microsoft.com/office/drawing/2014/main" id="{E5DB6D94-4A62-5270-9453-3873CD38E939}"/>
              </a:ext>
            </a:extLst>
          </p:cNvPr>
          <p:cNvSpPr txBox="1">
            <a:spLocks noChangeArrowheads="1"/>
          </p:cNvSpPr>
          <p:nvPr/>
        </p:nvSpPr>
        <p:spPr bwMode="auto">
          <a:xfrm>
            <a:off x="6411913" y="5286375"/>
            <a:ext cx="255587"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r>
              <a:rPr lang="ja-JP" altLang="en-US" sz="1100"/>
              <a:t>・</a:t>
            </a:r>
          </a:p>
        </p:txBody>
      </p:sp>
      <p:sp>
        <p:nvSpPr>
          <p:cNvPr id="81978" name="テキスト ボックス 86">
            <a:extLst>
              <a:ext uri="{FF2B5EF4-FFF2-40B4-BE49-F238E27FC236}">
                <a16:creationId xmlns:a16="http://schemas.microsoft.com/office/drawing/2014/main" id="{F18639F0-A433-FB39-90DE-C89DBD451BE6}"/>
              </a:ext>
            </a:extLst>
          </p:cNvPr>
          <p:cNvSpPr txBox="1">
            <a:spLocks noChangeArrowheads="1"/>
          </p:cNvSpPr>
          <p:nvPr/>
        </p:nvSpPr>
        <p:spPr bwMode="auto">
          <a:xfrm>
            <a:off x="6596063" y="5072063"/>
            <a:ext cx="255587"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r>
              <a:rPr lang="ja-JP" altLang="en-US" sz="1100"/>
              <a:t>・</a:t>
            </a:r>
          </a:p>
        </p:txBody>
      </p:sp>
      <p:sp>
        <p:nvSpPr>
          <p:cNvPr id="81979" name="テキスト ボックス 87">
            <a:extLst>
              <a:ext uri="{FF2B5EF4-FFF2-40B4-BE49-F238E27FC236}">
                <a16:creationId xmlns:a16="http://schemas.microsoft.com/office/drawing/2014/main" id="{3E8F746A-ABF1-D1FA-CF0B-88194A2DEC64}"/>
              </a:ext>
            </a:extLst>
          </p:cNvPr>
          <p:cNvSpPr txBox="1">
            <a:spLocks noChangeArrowheads="1"/>
          </p:cNvSpPr>
          <p:nvPr/>
        </p:nvSpPr>
        <p:spPr bwMode="auto">
          <a:xfrm>
            <a:off x="6738938" y="5095875"/>
            <a:ext cx="255587"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r>
              <a:rPr lang="ja-JP" altLang="en-US" sz="1100"/>
              <a:t>・</a:t>
            </a:r>
          </a:p>
        </p:txBody>
      </p:sp>
      <p:sp>
        <p:nvSpPr>
          <p:cNvPr id="81980" name="テキスト ボックス 88">
            <a:extLst>
              <a:ext uri="{FF2B5EF4-FFF2-40B4-BE49-F238E27FC236}">
                <a16:creationId xmlns:a16="http://schemas.microsoft.com/office/drawing/2014/main" id="{B5CD4ADB-2223-F464-4C4A-C1559F63167C}"/>
              </a:ext>
            </a:extLst>
          </p:cNvPr>
          <p:cNvSpPr txBox="1">
            <a:spLocks noChangeArrowheads="1"/>
          </p:cNvSpPr>
          <p:nvPr/>
        </p:nvSpPr>
        <p:spPr bwMode="auto">
          <a:xfrm>
            <a:off x="6453188" y="5072063"/>
            <a:ext cx="255587"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r>
              <a:rPr lang="ja-JP" altLang="en-US" sz="1100"/>
              <a:t>・</a:t>
            </a:r>
          </a:p>
        </p:txBody>
      </p:sp>
      <p:sp>
        <p:nvSpPr>
          <p:cNvPr id="81981" name="テキスト ボックス 89">
            <a:extLst>
              <a:ext uri="{FF2B5EF4-FFF2-40B4-BE49-F238E27FC236}">
                <a16:creationId xmlns:a16="http://schemas.microsoft.com/office/drawing/2014/main" id="{17B5389A-392F-BE05-987B-F27A91965280}"/>
              </a:ext>
            </a:extLst>
          </p:cNvPr>
          <p:cNvSpPr txBox="1">
            <a:spLocks noChangeArrowheads="1"/>
          </p:cNvSpPr>
          <p:nvPr/>
        </p:nvSpPr>
        <p:spPr bwMode="auto">
          <a:xfrm>
            <a:off x="6810375" y="5000625"/>
            <a:ext cx="255588"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r>
              <a:rPr lang="ja-JP" altLang="en-US" sz="1100"/>
              <a:t>・</a:t>
            </a:r>
          </a:p>
        </p:txBody>
      </p:sp>
      <p:sp>
        <p:nvSpPr>
          <p:cNvPr id="81982" name="テキスト ボックス 90">
            <a:extLst>
              <a:ext uri="{FF2B5EF4-FFF2-40B4-BE49-F238E27FC236}">
                <a16:creationId xmlns:a16="http://schemas.microsoft.com/office/drawing/2014/main" id="{7C60526B-998C-C13E-1221-9DC2E71AD978}"/>
              </a:ext>
            </a:extLst>
          </p:cNvPr>
          <p:cNvSpPr txBox="1">
            <a:spLocks noChangeArrowheads="1"/>
          </p:cNvSpPr>
          <p:nvPr/>
        </p:nvSpPr>
        <p:spPr bwMode="auto">
          <a:xfrm>
            <a:off x="6738938" y="5214938"/>
            <a:ext cx="255587"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r>
              <a:rPr lang="ja-JP" altLang="en-US" sz="1100"/>
              <a:t>・</a:t>
            </a:r>
          </a:p>
        </p:txBody>
      </p:sp>
      <p:sp>
        <p:nvSpPr>
          <p:cNvPr id="81983" name="テキスト ボックス 91">
            <a:extLst>
              <a:ext uri="{FF2B5EF4-FFF2-40B4-BE49-F238E27FC236}">
                <a16:creationId xmlns:a16="http://schemas.microsoft.com/office/drawing/2014/main" id="{6C352515-04C1-AB9A-B1D2-9B50B7D00412}"/>
              </a:ext>
            </a:extLst>
          </p:cNvPr>
          <p:cNvSpPr txBox="1">
            <a:spLocks noChangeArrowheads="1"/>
          </p:cNvSpPr>
          <p:nvPr/>
        </p:nvSpPr>
        <p:spPr bwMode="auto">
          <a:xfrm>
            <a:off x="6881813" y="5238750"/>
            <a:ext cx="255587"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r>
              <a:rPr lang="ja-JP" altLang="en-US" sz="1100"/>
              <a:t>・</a:t>
            </a:r>
          </a:p>
        </p:txBody>
      </p:sp>
      <p:sp>
        <p:nvSpPr>
          <p:cNvPr id="81984" name="正方形/長方形 92">
            <a:extLst>
              <a:ext uri="{FF2B5EF4-FFF2-40B4-BE49-F238E27FC236}">
                <a16:creationId xmlns:a16="http://schemas.microsoft.com/office/drawing/2014/main" id="{277F177E-34B2-C01B-6434-7B66B7CA5D24}"/>
              </a:ext>
            </a:extLst>
          </p:cNvPr>
          <p:cNvSpPr>
            <a:spLocks noChangeArrowheads="1"/>
          </p:cNvSpPr>
          <p:nvPr/>
        </p:nvSpPr>
        <p:spPr bwMode="auto">
          <a:xfrm>
            <a:off x="7678738" y="5059363"/>
            <a:ext cx="11080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r>
              <a:rPr lang="ja-JP" altLang="en-US" sz="1800"/>
              <a:t>相関分析</a:t>
            </a:r>
          </a:p>
        </p:txBody>
      </p:sp>
      <p:cxnSp>
        <p:nvCxnSpPr>
          <p:cNvPr id="81985" name="直線コネクタ 116">
            <a:extLst>
              <a:ext uri="{FF2B5EF4-FFF2-40B4-BE49-F238E27FC236}">
                <a16:creationId xmlns:a16="http://schemas.microsoft.com/office/drawing/2014/main" id="{C15025F2-2B8A-0AFB-6E94-748E81F409BF}"/>
              </a:ext>
            </a:extLst>
          </p:cNvPr>
          <p:cNvCxnSpPr>
            <a:cxnSpLocks noChangeShapeType="1"/>
          </p:cNvCxnSpPr>
          <p:nvPr/>
        </p:nvCxnSpPr>
        <p:spPr bwMode="auto">
          <a:xfrm>
            <a:off x="6238875" y="6429375"/>
            <a:ext cx="928688" cy="1588"/>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cxnSp>
      <p:cxnSp>
        <p:nvCxnSpPr>
          <p:cNvPr id="81986" name="直線コネクタ 117">
            <a:extLst>
              <a:ext uri="{FF2B5EF4-FFF2-40B4-BE49-F238E27FC236}">
                <a16:creationId xmlns:a16="http://schemas.microsoft.com/office/drawing/2014/main" id="{761F294F-FEA3-C5AD-A16A-3D3B2FC7994C}"/>
              </a:ext>
            </a:extLst>
          </p:cNvPr>
          <p:cNvCxnSpPr>
            <a:cxnSpLocks noChangeShapeType="1"/>
          </p:cNvCxnSpPr>
          <p:nvPr/>
        </p:nvCxnSpPr>
        <p:spPr bwMode="auto">
          <a:xfrm rot="16200000" flipV="1">
            <a:off x="5957888" y="6138862"/>
            <a:ext cx="571500" cy="9525"/>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cxnSp>
      <p:sp>
        <p:nvSpPr>
          <p:cNvPr id="81987" name="円/楕円 118">
            <a:extLst>
              <a:ext uri="{FF2B5EF4-FFF2-40B4-BE49-F238E27FC236}">
                <a16:creationId xmlns:a16="http://schemas.microsoft.com/office/drawing/2014/main" id="{D901A690-966A-17D2-588D-3B46E8455119}"/>
              </a:ext>
            </a:extLst>
          </p:cNvPr>
          <p:cNvSpPr>
            <a:spLocks noChangeArrowheads="1"/>
          </p:cNvSpPr>
          <p:nvPr/>
        </p:nvSpPr>
        <p:spPr bwMode="auto">
          <a:xfrm>
            <a:off x="6378575" y="5975350"/>
            <a:ext cx="207963" cy="207963"/>
          </a:xfrm>
          <a:prstGeom prst="ellipse">
            <a:avLst/>
          </a:prstGeom>
          <a:solidFill>
            <a:srgbClr val="CCCCFF"/>
          </a:solidFill>
          <a:ln w="12700" algn="ctr">
            <a:solidFill>
              <a:schemeClr val="tx1"/>
            </a:solidFill>
            <a:round/>
            <a:headEnd/>
            <a:tailEnd/>
          </a:ln>
        </p:spPr>
        <p:txBody>
          <a:bodyPr lIns="36000" tIns="36000" rIns="36000" bIns="36000"/>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endParaRPr lang="ja-JP" altLang="en-US" sz="1600"/>
          </a:p>
        </p:txBody>
      </p:sp>
      <p:sp>
        <p:nvSpPr>
          <p:cNvPr id="81988" name="円/楕円 119">
            <a:extLst>
              <a:ext uri="{FF2B5EF4-FFF2-40B4-BE49-F238E27FC236}">
                <a16:creationId xmlns:a16="http://schemas.microsoft.com/office/drawing/2014/main" id="{6243E5F5-F06C-F5FB-3AF8-D5EF1C3508C7}"/>
              </a:ext>
            </a:extLst>
          </p:cNvPr>
          <p:cNvSpPr>
            <a:spLocks noChangeArrowheads="1"/>
          </p:cNvSpPr>
          <p:nvPr/>
        </p:nvSpPr>
        <p:spPr bwMode="auto">
          <a:xfrm flipH="1">
            <a:off x="6596063" y="6215063"/>
            <a:ext cx="101600" cy="101600"/>
          </a:xfrm>
          <a:prstGeom prst="ellipse">
            <a:avLst/>
          </a:prstGeom>
          <a:solidFill>
            <a:srgbClr val="CCCCFF"/>
          </a:solidFill>
          <a:ln w="12700" algn="ctr">
            <a:solidFill>
              <a:schemeClr val="tx1"/>
            </a:solidFill>
            <a:round/>
            <a:headEnd/>
            <a:tailEnd/>
          </a:ln>
        </p:spPr>
        <p:txBody>
          <a:bodyPr lIns="36000" tIns="36000" rIns="36000" bIns="36000"/>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endParaRPr lang="ja-JP" altLang="en-US" sz="1600"/>
          </a:p>
        </p:txBody>
      </p:sp>
      <p:sp>
        <p:nvSpPr>
          <p:cNvPr id="81989" name="円/楕円 120">
            <a:extLst>
              <a:ext uri="{FF2B5EF4-FFF2-40B4-BE49-F238E27FC236}">
                <a16:creationId xmlns:a16="http://schemas.microsoft.com/office/drawing/2014/main" id="{FF96CED7-28D2-12DD-1A6F-71D17A54B60A}"/>
              </a:ext>
            </a:extLst>
          </p:cNvPr>
          <p:cNvSpPr>
            <a:spLocks noChangeArrowheads="1"/>
          </p:cNvSpPr>
          <p:nvPr/>
        </p:nvSpPr>
        <p:spPr bwMode="auto">
          <a:xfrm flipH="1">
            <a:off x="6761163" y="5880100"/>
            <a:ext cx="263525" cy="263525"/>
          </a:xfrm>
          <a:prstGeom prst="ellipse">
            <a:avLst/>
          </a:prstGeom>
          <a:solidFill>
            <a:srgbClr val="CCCCFF"/>
          </a:solidFill>
          <a:ln w="12700" algn="ctr">
            <a:solidFill>
              <a:schemeClr val="tx1"/>
            </a:solidFill>
            <a:round/>
            <a:headEnd/>
            <a:tailEnd/>
          </a:ln>
        </p:spPr>
        <p:txBody>
          <a:bodyPr lIns="36000" tIns="36000" rIns="36000" bIns="36000"/>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endParaRPr lang="ja-JP" altLang="en-US" sz="1600"/>
          </a:p>
        </p:txBody>
      </p:sp>
      <p:sp>
        <p:nvSpPr>
          <p:cNvPr id="81990" name="正方形/長方形 121">
            <a:extLst>
              <a:ext uri="{FF2B5EF4-FFF2-40B4-BE49-F238E27FC236}">
                <a16:creationId xmlns:a16="http://schemas.microsoft.com/office/drawing/2014/main" id="{11ED5B6D-9E2F-7C14-E5ED-2F5BF78F8EBF}"/>
              </a:ext>
            </a:extLst>
          </p:cNvPr>
          <p:cNvSpPr>
            <a:spLocks noChangeArrowheads="1"/>
          </p:cNvSpPr>
          <p:nvPr/>
        </p:nvSpPr>
        <p:spPr bwMode="auto">
          <a:xfrm>
            <a:off x="7681913" y="3540125"/>
            <a:ext cx="196373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r>
              <a:rPr lang="ja-JP" altLang="en-US" sz="1800"/>
              <a:t>高さ</a:t>
            </a:r>
            <a:r>
              <a:rPr lang="en-US" altLang="ja-JP" sz="1800"/>
              <a:t>×</a:t>
            </a:r>
            <a:r>
              <a:rPr lang="ja-JP" altLang="en-US" sz="1800"/>
              <a:t>幅＝面積</a:t>
            </a:r>
            <a:endParaRPr lang="en-US" altLang="ja-JP" sz="1800"/>
          </a:p>
          <a:p>
            <a:pPr eaLnBrk="1" hangingPunct="1">
              <a:spcBef>
                <a:spcPct val="0"/>
              </a:spcBef>
            </a:pPr>
            <a:r>
              <a:rPr lang="ja-JP" altLang="en-US" sz="1800"/>
              <a:t>（複数の比率）</a:t>
            </a:r>
          </a:p>
        </p:txBody>
      </p:sp>
      <p:sp>
        <p:nvSpPr>
          <p:cNvPr id="81991" name="正方形/長方形 122">
            <a:extLst>
              <a:ext uri="{FF2B5EF4-FFF2-40B4-BE49-F238E27FC236}">
                <a16:creationId xmlns:a16="http://schemas.microsoft.com/office/drawing/2014/main" id="{156CB5DA-EA90-E0E0-DD71-72C51CC9C569}"/>
              </a:ext>
            </a:extLst>
          </p:cNvPr>
          <p:cNvSpPr>
            <a:spLocks noChangeArrowheads="1"/>
          </p:cNvSpPr>
          <p:nvPr/>
        </p:nvSpPr>
        <p:spPr bwMode="auto">
          <a:xfrm>
            <a:off x="7673975" y="5849938"/>
            <a:ext cx="187743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r>
              <a:rPr lang="ja-JP" altLang="en-US" sz="1800"/>
              <a:t>Ｘ軸、Ｙ軸、面積</a:t>
            </a:r>
            <a:endParaRPr lang="en-US" altLang="ja-JP" sz="1800"/>
          </a:p>
          <a:p>
            <a:pPr eaLnBrk="1" hangingPunct="1">
              <a:spcBef>
                <a:spcPct val="0"/>
              </a:spcBef>
            </a:pPr>
            <a:r>
              <a:rPr lang="ja-JP" altLang="en-US" sz="1800"/>
              <a:t>（独立関係）</a:t>
            </a:r>
          </a:p>
        </p:txBody>
      </p:sp>
      <p:sp>
        <p:nvSpPr>
          <p:cNvPr id="81992" name="正方形/長方形 123">
            <a:extLst>
              <a:ext uri="{FF2B5EF4-FFF2-40B4-BE49-F238E27FC236}">
                <a16:creationId xmlns:a16="http://schemas.microsoft.com/office/drawing/2014/main" id="{606F1FF3-4F7D-4C19-08E1-C6D4F36DF6E7}"/>
              </a:ext>
            </a:extLst>
          </p:cNvPr>
          <p:cNvSpPr>
            <a:spLocks noChangeArrowheads="1"/>
          </p:cNvSpPr>
          <p:nvPr/>
        </p:nvSpPr>
        <p:spPr bwMode="auto">
          <a:xfrm>
            <a:off x="6249988" y="3571875"/>
            <a:ext cx="336550" cy="577850"/>
          </a:xfrm>
          <a:prstGeom prst="rect">
            <a:avLst/>
          </a:prstGeom>
          <a:solidFill>
            <a:srgbClr val="CCCCFF"/>
          </a:solidFill>
          <a:ln w="12700" algn="ctr">
            <a:solidFill>
              <a:schemeClr val="tx1"/>
            </a:solidFill>
            <a:round/>
            <a:headEnd/>
            <a:tailEnd/>
          </a:ln>
        </p:spPr>
        <p:txBody>
          <a:bodyPr lIns="36000" tIns="36000" rIns="36000" bIns="36000"/>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endParaRPr lang="ja-JP" altLang="en-US" sz="1600"/>
          </a:p>
        </p:txBody>
      </p:sp>
      <p:sp>
        <p:nvSpPr>
          <p:cNvPr id="81993" name="正方形/長方形 124">
            <a:extLst>
              <a:ext uri="{FF2B5EF4-FFF2-40B4-BE49-F238E27FC236}">
                <a16:creationId xmlns:a16="http://schemas.microsoft.com/office/drawing/2014/main" id="{55705313-F79A-C425-0DA2-B736A3E3A668}"/>
              </a:ext>
            </a:extLst>
          </p:cNvPr>
          <p:cNvSpPr>
            <a:spLocks noChangeArrowheads="1"/>
          </p:cNvSpPr>
          <p:nvPr/>
        </p:nvSpPr>
        <p:spPr bwMode="auto">
          <a:xfrm>
            <a:off x="6586538" y="3571875"/>
            <a:ext cx="223837" cy="577850"/>
          </a:xfrm>
          <a:prstGeom prst="rect">
            <a:avLst/>
          </a:prstGeom>
          <a:solidFill>
            <a:srgbClr val="CCCCFF"/>
          </a:solidFill>
          <a:ln w="12700" algn="ctr">
            <a:solidFill>
              <a:schemeClr val="tx1"/>
            </a:solidFill>
            <a:round/>
            <a:headEnd/>
            <a:tailEnd/>
          </a:ln>
        </p:spPr>
        <p:txBody>
          <a:bodyPr lIns="36000" tIns="36000" rIns="36000" bIns="36000"/>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endParaRPr lang="ja-JP" altLang="en-US" sz="1600"/>
          </a:p>
        </p:txBody>
      </p:sp>
      <p:sp>
        <p:nvSpPr>
          <p:cNvPr id="81994" name="正方形/長方形 125">
            <a:extLst>
              <a:ext uri="{FF2B5EF4-FFF2-40B4-BE49-F238E27FC236}">
                <a16:creationId xmlns:a16="http://schemas.microsoft.com/office/drawing/2014/main" id="{1F569A67-C739-1A01-E334-7C42AD7E29F7}"/>
              </a:ext>
            </a:extLst>
          </p:cNvPr>
          <p:cNvSpPr>
            <a:spLocks noChangeArrowheads="1"/>
          </p:cNvSpPr>
          <p:nvPr/>
        </p:nvSpPr>
        <p:spPr bwMode="auto">
          <a:xfrm>
            <a:off x="6810375" y="3576638"/>
            <a:ext cx="142875" cy="569912"/>
          </a:xfrm>
          <a:prstGeom prst="rect">
            <a:avLst/>
          </a:prstGeom>
          <a:solidFill>
            <a:srgbClr val="CCCCFF"/>
          </a:solidFill>
          <a:ln w="12700" algn="ctr">
            <a:solidFill>
              <a:schemeClr val="tx1"/>
            </a:solidFill>
            <a:round/>
            <a:headEnd/>
            <a:tailEnd/>
          </a:ln>
        </p:spPr>
        <p:txBody>
          <a:bodyPr lIns="36000" tIns="36000" rIns="36000" bIns="36000"/>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endParaRPr lang="ja-JP" altLang="en-US" sz="1600"/>
          </a:p>
        </p:txBody>
      </p:sp>
      <p:sp>
        <p:nvSpPr>
          <p:cNvPr id="81995" name="正方形/長方形 126">
            <a:extLst>
              <a:ext uri="{FF2B5EF4-FFF2-40B4-BE49-F238E27FC236}">
                <a16:creationId xmlns:a16="http://schemas.microsoft.com/office/drawing/2014/main" id="{8C5E3911-31D9-FAD2-4C9D-C1CC0B19E566}"/>
              </a:ext>
            </a:extLst>
          </p:cNvPr>
          <p:cNvSpPr>
            <a:spLocks noChangeArrowheads="1"/>
          </p:cNvSpPr>
          <p:nvPr/>
        </p:nvSpPr>
        <p:spPr bwMode="auto">
          <a:xfrm>
            <a:off x="6953250" y="3576638"/>
            <a:ext cx="185738" cy="569912"/>
          </a:xfrm>
          <a:prstGeom prst="rect">
            <a:avLst/>
          </a:prstGeom>
          <a:solidFill>
            <a:srgbClr val="CCCCFF"/>
          </a:solidFill>
          <a:ln w="12700" algn="ctr">
            <a:solidFill>
              <a:schemeClr val="tx1"/>
            </a:solidFill>
            <a:round/>
            <a:headEnd/>
            <a:tailEnd/>
          </a:ln>
        </p:spPr>
        <p:txBody>
          <a:bodyPr lIns="36000" tIns="36000" rIns="36000" bIns="36000"/>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endParaRPr lang="ja-JP" altLang="en-US" sz="1600"/>
          </a:p>
        </p:txBody>
      </p:sp>
      <p:sp>
        <p:nvSpPr>
          <p:cNvPr id="81996" name="正方形/長方形 127">
            <a:extLst>
              <a:ext uri="{FF2B5EF4-FFF2-40B4-BE49-F238E27FC236}">
                <a16:creationId xmlns:a16="http://schemas.microsoft.com/office/drawing/2014/main" id="{F5603D4B-8343-6C86-BFFE-7D31AF73ADA3}"/>
              </a:ext>
            </a:extLst>
          </p:cNvPr>
          <p:cNvSpPr>
            <a:spLocks noChangeArrowheads="1"/>
          </p:cNvSpPr>
          <p:nvPr/>
        </p:nvSpPr>
        <p:spPr bwMode="auto">
          <a:xfrm>
            <a:off x="6249988" y="3738563"/>
            <a:ext cx="336550" cy="414337"/>
          </a:xfrm>
          <a:prstGeom prst="rect">
            <a:avLst/>
          </a:prstGeom>
          <a:solidFill>
            <a:srgbClr val="CCCCFF"/>
          </a:solidFill>
          <a:ln w="12700" algn="ctr">
            <a:solidFill>
              <a:schemeClr val="tx1"/>
            </a:solidFill>
            <a:round/>
            <a:headEnd/>
            <a:tailEnd/>
          </a:ln>
        </p:spPr>
        <p:txBody>
          <a:bodyPr lIns="36000" tIns="36000" rIns="36000" bIns="36000"/>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endParaRPr lang="ja-JP" altLang="en-US" sz="1600"/>
          </a:p>
        </p:txBody>
      </p:sp>
      <p:sp>
        <p:nvSpPr>
          <p:cNvPr id="81997" name="正方形/長方形 128">
            <a:extLst>
              <a:ext uri="{FF2B5EF4-FFF2-40B4-BE49-F238E27FC236}">
                <a16:creationId xmlns:a16="http://schemas.microsoft.com/office/drawing/2014/main" id="{913856AE-8395-852A-36C2-5F5FB75DE2F1}"/>
              </a:ext>
            </a:extLst>
          </p:cNvPr>
          <p:cNvSpPr>
            <a:spLocks noChangeArrowheads="1"/>
          </p:cNvSpPr>
          <p:nvPr/>
        </p:nvSpPr>
        <p:spPr bwMode="auto">
          <a:xfrm>
            <a:off x="6586538" y="4048125"/>
            <a:ext cx="223837" cy="104775"/>
          </a:xfrm>
          <a:prstGeom prst="rect">
            <a:avLst/>
          </a:prstGeom>
          <a:solidFill>
            <a:srgbClr val="CCCCFF"/>
          </a:solidFill>
          <a:ln w="12700" algn="ctr">
            <a:solidFill>
              <a:schemeClr val="tx1"/>
            </a:solidFill>
            <a:round/>
            <a:headEnd/>
            <a:tailEnd/>
          </a:ln>
        </p:spPr>
        <p:txBody>
          <a:bodyPr lIns="36000" tIns="36000" rIns="36000" bIns="36000"/>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endParaRPr lang="ja-JP" altLang="en-US" sz="1600"/>
          </a:p>
        </p:txBody>
      </p:sp>
      <p:sp>
        <p:nvSpPr>
          <p:cNvPr id="81998" name="正方形/長方形 129">
            <a:extLst>
              <a:ext uri="{FF2B5EF4-FFF2-40B4-BE49-F238E27FC236}">
                <a16:creationId xmlns:a16="http://schemas.microsoft.com/office/drawing/2014/main" id="{86E128CE-759A-5996-6CBE-242FF217F303}"/>
              </a:ext>
            </a:extLst>
          </p:cNvPr>
          <p:cNvSpPr>
            <a:spLocks noChangeArrowheads="1"/>
          </p:cNvSpPr>
          <p:nvPr/>
        </p:nvSpPr>
        <p:spPr bwMode="auto">
          <a:xfrm>
            <a:off x="6810375" y="3860800"/>
            <a:ext cx="141288" cy="292100"/>
          </a:xfrm>
          <a:prstGeom prst="rect">
            <a:avLst/>
          </a:prstGeom>
          <a:solidFill>
            <a:srgbClr val="CCCCFF"/>
          </a:solidFill>
          <a:ln w="12700" algn="ctr">
            <a:solidFill>
              <a:schemeClr val="tx1"/>
            </a:solidFill>
            <a:round/>
            <a:headEnd/>
            <a:tailEnd/>
          </a:ln>
        </p:spPr>
        <p:txBody>
          <a:bodyPr lIns="36000" tIns="36000" rIns="36000" bIns="36000"/>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endParaRPr lang="ja-JP" altLang="en-US" sz="1600"/>
          </a:p>
        </p:txBody>
      </p:sp>
      <p:sp>
        <p:nvSpPr>
          <p:cNvPr id="81999" name="正方形/長方形 130">
            <a:extLst>
              <a:ext uri="{FF2B5EF4-FFF2-40B4-BE49-F238E27FC236}">
                <a16:creationId xmlns:a16="http://schemas.microsoft.com/office/drawing/2014/main" id="{70779419-420E-39DF-2C8B-E94430CA2BE5}"/>
              </a:ext>
            </a:extLst>
          </p:cNvPr>
          <p:cNvSpPr>
            <a:spLocks noChangeArrowheads="1"/>
          </p:cNvSpPr>
          <p:nvPr/>
        </p:nvSpPr>
        <p:spPr bwMode="auto">
          <a:xfrm>
            <a:off x="6953250" y="3925888"/>
            <a:ext cx="185738" cy="227012"/>
          </a:xfrm>
          <a:prstGeom prst="rect">
            <a:avLst/>
          </a:prstGeom>
          <a:solidFill>
            <a:srgbClr val="CCCCFF"/>
          </a:solidFill>
          <a:ln w="12700" algn="ctr">
            <a:solidFill>
              <a:schemeClr val="tx1"/>
            </a:solidFill>
            <a:round/>
            <a:headEnd/>
            <a:tailEnd/>
          </a:ln>
        </p:spPr>
        <p:txBody>
          <a:bodyPr lIns="36000" tIns="36000" rIns="36000" bIns="36000"/>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endParaRPr lang="ja-JP" altLang="en-US" sz="16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タイトル 1">
            <a:extLst>
              <a:ext uri="{FF2B5EF4-FFF2-40B4-BE49-F238E27FC236}">
                <a16:creationId xmlns:a16="http://schemas.microsoft.com/office/drawing/2014/main" id="{6A77D358-ECDE-9566-840A-BEB51C4743AA}"/>
              </a:ext>
            </a:extLst>
          </p:cNvPr>
          <p:cNvSpPr>
            <a:spLocks noGrp="1"/>
          </p:cNvSpPr>
          <p:nvPr>
            <p:ph type="title"/>
          </p:nvPr>
        </p:nvSpPr>
        <p:spPr>
          <a:xfrm>
            <a:off x="914400" y="2844800"/>
            <a:ext cx="8420100" cy="762000"/>
          </a:xfrm>
        </p:spPr>
        <p:txBody>
          <a:bodyPr/>
          <a:lstStyle/>
          <a:p>
            <a:pPr algn="ctr"/>
            <a:r>
              <a:rPr lang="ja-JP" altLang="en-US" sz="2800" b="1" i="1" dirty="0"/>
              <a:t>② 事業計画書作成の留意点</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r>
              <a:rPr lang="ja-JP" altLang="en-US" sz="2800" b="1" dirty="0">
                <a:solidFill>
                  <a:schemeClr val="tx1"/>
                </a:solidFill>
                <a:latin typeface="Meiryo UI" panose="020B0604030504040204" pitchFamily="50" charset="-128"/>
                <a:ea typeface="Meiryo UI" panose="020B0604030504040204" pitchFamily="50" charset="-128"/>
              </a:rPr>
              <a:t>資料作成の重要キーワード</a:t>
            </a:r>
          </a:p>
        </p:txBody>
      </p:sp>
      <p:grpSp>
        <p:nvGrpSpPr>
          <p:cNvPr id="2" name="グループ化 1">
            <a:extLst>
              <a:ext uri="{FF2B5EF4-FFF2-40B4-BE49-F238E27FC236}">
                <a16:creationId xmlns:a16="http://schemas.microsoft.com/office/drawing/2014/main" id="{EC02A429-3B06-C8EF-A717-DE43A1B49311}"/>
              </a:ext>
            </a:extLst>
          </p:cNvPr>
          <p:cNvGrpSpPr/>
          <p:nvPr/>
        </p:nvGrpSpPr>
        <p:grpSpPr>
          <a:xfrm>
            <a:off x="318227" y="1611004"/>
            <a:ext cx="9280923" cy="497854"/>
            <a:chOff x="3522784" y="1611004"/>
            <a:chExt cx="6076366" cy="497854"/>
          </a:xfrm>
        </p:grpSpPr>
        <p:sp>
          <p:nvSpPr>
            <p:cNvPr id="37" name="テキスト ボックス 36">
              <a:extLst>
                <a:ext uri="{FF2B5EF4-FFF2-40B4-BE49-F238E27FC236}">
                  <a16:creationId xmlns:a16="http://schemas.microsoft.com/office/drawing/2014/main" id="{F5957984-EA2D-59CF-C383-3B696AB1DF82}"/>
                </a:ext>
              </a:extLst>
            </p:cNvPr>
            <p:cNvSpPr txBox="1"/>
            <p:nvPr/>
          </p:nvSpPr>
          <p:spPr>
            <a:xfrm>
              <a:off x="3522784" y="1611004"/>
              <a:ext cx="2859303" cy="497854"/>
            </a:xfrm>
            <a:prstGeom prst="rect">
              <a:avLst/>
            </a:prstGeom>
            <a:solidFill>
              <a:srgbClr val="DAE0EF"/>
            </a:solidFill>
          </p:spPr>
          <p:txBody>
            <a:bodyPr wrap="none" rtlCol="0" anchor="ctr">
              <a:noAutofit/>
            </a:bodyPr>
            <a:lstStyle/>
            <a:p>
              <a:pPr algn="ctr"/>
              <a:r>
                <a:rPr kumimoji="1" lang="ja-JP" altLang="en-US" sz="2400" b="1" dirty="0">
                  <a:solidFill>
                    <a:schemeClr val="bg2">
                      <a:lumMod val="25000"/>
                    </a:schemeClr>
                  </a:solidFill>
                  <a:latin typeface="Meiryo UI" panose="020B0604030504040204" pitchFamily="50" charset="-128"/>
                  <a:ea typeface="Meiryo UI" panose="020B0604030504040204" pitchFamily="50" charset="-128"/>
                </a:rPr>
                <a:t>説得力の４原則</a:t>
              </a:r>
            </a:p>
          </p:txBody>
        </p:sp>
        <p:sp>
          <p:nvSpPr>
            <p:cNvPr id="38" name="テキスト ボックス 37">
              <a:extLst>
                <a:ext uri="{FF2B5EF4-FFF2-40B4-BE49-F238E27FC236}">
                  <a16:creationId xmlns:a16="http://schemas.microsoft.com/office/drawing/2014/main" id="{226333F1-1235-5043-6F43-8F0F68BD7077}"/>
                </a:ext>
              </a:extLst>
            </p:cNvPr>
            <p:cNvSpPr txBox="1"/>
            <p:nvPr/>
          </p:nvSpPr>
          <p:spPr>
            <a:xfrm>
              <a:off x="6739847" y="1611004"/>
              <a:ext cx="2859303" cy="497854"/>
            </a:xfrm>
            <a:prstGeom prst="rect">
              <a:avLst/>
            </a:prstGeom>
            <a:solidFill>
              <a:srgbClr val="DAE0EF"/>
            </a:solidFill>
          </p:spPr>
          <p:txBody>
            <a:bodyPr wrap="none" rtlCol="0" anchor="ctr">
              <a:noAutofit/>
            </a:bodyPr>
            <a:lstStyle/>
            <a:p>
              <a:pPr algn="ctr"/>
              <a:r>
                <a:rPr kumimoji="1" lang="ja-JP" altLang="en-US" sz="2400" b="1" dirty="0">
                  <a:solidFill>
                    <a:schemeClr val="bg2">
                      <a:lumMod val="25000"/>
                    </a:schemeClr>
                  </a:solidFill>
                  <a:latin typeface="Meiryo UI" panose="020B0604030504040204" pitchFamily="50" charset="-128"/>
                  <a:ea typeface="Meiryo UI" panose="020B0604030504040204" pitchFamily="50" charset="-128"/>
                </a:rPr>
                <a:t>わかりやすさの４原則</a:t>
              </a:r>
            </a:p>
          </p:txBody>
        </p:sp>
      </p:grpSp>
      <p:sp>
        <p:nvSpPr>
          <p:cNvPr id="40" name="テキスト ボックス 39">
            <a:extLst>
              <a:ext uri="{FF2B5EF4-FFF2-40B4-BE49-F238E27FC236}">
                <a16:creationId xmlns:a16="http://schemas.microsoft.com/office/drawing/2014/main" id="{A675BA56-BF41-AD0F-FA4A-12A3AA99ACB5}"/>
              </a:ext>
            </a:extLst>
          </p:cNvPr>
          <p:cNvSpPr txBox="1"/>
          <p:nvPr/>
        </p:nvSpPr>
        <p:spPr>
          <a:xfrm>
            <a:off x="314907" y="2344122"/>
            <a:ext cx="4367244" cy="2451569"/>
          </a:xfrm>
          <a:prstGeom prst="rect">
            <a:avLst/>
          </a:prstGeom>
          <a:noFill/>
        </p:spPr>
        <p:txBody>
          <a:bodyPr wrap="square" rtlCol="0">
            <a:spAutoFit/>
          </a:bodyPr>
          <a:lstStyle/>
          <a:p>
            <a:pPr>
              <a:lnSpc>
                <a:spcPct val="200000"/>
              </a:lnSpc>
            </a:pPr>
            <a:r>
              <a:rPr lang="ja-JP" altLang="en-US" sz="2000" dirty="0">
                <a:latin typeface="Meiryo UI" panose="020B0604030504040204" pitchFamily="50" charset="-128"/>
                <a:ea typeface="Meiryo UI" panose="020B0604030504040204" pitchFamily="50" charset="-128"/>
              </a:rPr>
              <a:t>①</a:t>
            </a:r>
            <a:r>
              <a:rPr lang="en-US" altLang="ja-JP" sz="2000" dirty="0">
                <a:latin typeface="Meiryo UI" panose="020B0604030504040204" pitchFamily="50" charset="-128"/>
                <a:ea typeface="Meiryo UI" panose="020B0604030504040204" pitchFamily="50" charset="-128"/>
              </a:rPr>
              <a:t>What</a:t>
            </a:r>
            <a:r>
              <a:rPr lang="ja-JP" altLang="en-US" sz="2000" dirty="0">
                <a:latin typeface="Meiryo UI" panose="020B0604030504040204" pitchFamily="50" charset="-128"/>
                <a:ea typeface="Meiryo UI" panose="020B0604030504040204" pitchFamily="50" charset="-128"/>
              </a:rPr>
              <a:t>、</a:t>
            </a:r>
            <a:r>
              <a:rPr lang="en-US" altLang="ja-JP" sz="2000" dirty="0">
                <a:latin typeface="Meiryo UI" panose="020B0604030504040204" pitchFamily="50" charset="-128"/>
                <a:ea typeface="Meiryo UI" panose="020B0604030504040204" pitchFamily="50" charset="-128"/>
              </a:rPr>
              <a:t>Why</a:t>
            </a:r>
            <a:r>
              <a:rPr lang="ja-JP" altLang="en-US" sz="2000" dirty="0">
                <a:latin typeface="Meiryo UI" panose="020B0604030504040204" pitchFamily="50" charset="-128"/>
                <a:ea typeface="Meiryo UI" panose="020B0604030504040204" pitchFamily="50" charset="-128"/>
              </a:rPr>
              <a:t>、</a:t>
            </a:r>
            <a:r>
              <a:rPr lang="en-US" altLang="ja-JP" sz="2000" dirty="0">
                <a:latin typeface="Meiryo UI" panose="020B0604030504040204" pitchFamily="50" charset="-128"/>
                <a:ea typeface="Meiryo UI" panose="020B0604030504040204" pitchFamily="50" charset="-128"/>
              </a:rPr>
              <a:t>How</a:t>
            </a:r>
          </a:p>
          <a:p>
            <a:pPr>
              <a:lnSpc>
                <a:spcPct val="200000"/>
              </a:lnSpc>
            </a:pPr>
            <a:r>
              <a:rPr lang="ja-JP" altLang="en-US" sz="2000" dirty="0">
                <a:latin typeface="Meiryo UI" panose="020B0604030504040204" pitchFamily="50" charset="-128"/>
                <a:ea typeface="Meiryo UI" panose="020B0604030504040204" pitchFamily="50" charset="-128"/>
              </a:rPr>
              <a:t>②取り組む意義を具体的に</a:t>
            </a:r>
          </a:p>
          <a:p>
            <a:pPr>
              <a:lnSpc>
                <a:spcPct val="200000"/>
              </a:lnSpc>
            </a:pPr>
            <a:r>
              <a:rPr lang="ja-JP" altLang="en-US" sz="2000" dirty="0">
                <a:latin typeface="Meiryo UI" panose="020B0604030504040204" pitchFamily="50" charset="-128"/>
                <a:ea typeface="Meiryo UI" panose="020B0604030504040204" pitchFamily="50" charset="-128"/>
              </a:rPr>
              <a:t>③何をどうやるかを具体的に</a:t>
            </a:r>
          </a:p>
          <a:p>
            <a:pPr>
              <a:lnSpc>
                <a:spcPct val="200000"/>
              </a:lnSpc>
            </a:pPr>
            <a:r>
              <a:rPr lang="ja-JP" altLang="en-US" sz="2000" dirty="0">
                <a:latin typeface="Meiryo UI" panose="020B0604030504040204" pitchFamily="50" charset="-128"/>
                <a:ea typeface="Meiryo UI" panose="020B0604030504040204" pitchFamily="50" charset="-128"/>
              </a:rPr>
              <a:t>④根拠・証明をしっかり示す</a:t>
            </a:r>
          </a:p>
        </p:txBody>
      </p:sp>
      <p:sp>
        <p:nvSpPr>
          <p:cNvPr id="41" name="テキスト ボックス 40">
            <a:extLst>
              <a:ext uri="{FF2B5EF4-FFF2-40B4-BE49-F238E27FC236}">
                <a16:creationId xmlns:a16="http://schemas.microsoft.com/office/drawing/2014/main" id="{3C0F2F7B-E102-AE12-5C5C-A004917D3CE3}"/>
              </a:ext>
            </a:extLst>
          </p:cNvPr>
          <p:cNvSpPr txBox="1"/>
          <p:nvPr/>
        </p:nvSpPr>
        <p:spPr>
          <a:xfrm>
            <a:off x="5231906" y="2344122"/>
            <a:ext cx="4367244" cy="2451569"/>
          </a:xfrm>
          <a:prstGeom prst="rect">
            <a:avLst/>
          </a:prstGeom>
          <a:noFill/>
        </p:spPr>
        <p:txBody>
          <a:bodyPr wrap="square" rtlCol="0">
            <a:spAutoFit/>
          </a:bodyPr>
          <a:lstStyle/>
          <a:p>
            <a:pPr>
              <a:lnSpc>
                <a:spcPct val="200000"/>
              </a:lnSpc>
            </a:pPr>
            <a:r>
              <a:rPr lang="ja-JP" altLang="en-US" sz="2000" dirty="0">
                <a:latin typeface="Meiryo UI" panose="020B0604030504040204" pitchFamily="50" charset="-128"/>
                <a:ea typeface="Meiryo UI" panose="020B0604030504040204" pitchFamily="50" charset="-128"/>
              </a:rPr>
              <a:t>①全体像を先に示す</a:t>
            </a:r>
          </a:p>
          <a:p>
            <a:pPr>
              <a:lnSpc>
                <a:spcPct val="200000"/>
              </a:lnSpc>
            </a:pPr>
            <a:r>
              <a:rPr lang="ja-JP" altLang="en-US" sz="2000" dirty="0">
                <a:latin typeface="Meiryo UI" panose="020B0604030504040204" pitchFamily="50" charset="-128"/>
                <a:ea typeface="Meiryo UI" panose="020B0604030504040204" pitchFamily="50" charset="-128"/>
              </a:rPr>
              <a:t>②各項目がつながっている</a:t>
            </a:r>
          </a:p>
          <a:p>
            <a:pPr>
              <a:lnSpc>
                <a:spcPct val="200000"/>
              </a:lnSpc>
            </a:pPr>
            <a:r>
              <a:rPr lang="ja-JP" altLang="en-US" sz="2000" dirty="0">
                <a:latin typeface="Meiryo UI" panose="020B0604030504040204" pitchFamily="50" charset="-128"/>
                <a:ea typeface="Meiryo UI" panose="020B0604030504040204" pitchFamily="50" charset="-128"/>
              </a:rPr>
              <a:t>③「結論最初、なぜならば」</a:t>
            </a:r>
          </a:p>
          <a:p>
            <a:pPr>
              <a:lnSpc>
                <a:spcPct val="200000"/>
              </a:lnSpc>
            </a:pPr>
            <a:r>
              <a:rPr lang="ja-JP" altLang="en-US" sz="2000" dirty="0">
                <a:latin typeface="Meiryo UI" panose="020B0604030504040204" pitchFamily="50" charset="-128"/>
                <a:ea typeface="Meiryo UI" panose="020B0604030504040204" pitchFamily="50" charset="-128"/>
              </a:rPr>
              <a:t>④削ぎ落としてシンプルにする</a:t>
            </a:r>
          </a:p>
        </p:txBody>
      </p:sp>
    </p:spTree>
    <p:extLst>
      <p:ext uri="{BB962C8B-B14F-4D97-AF65-F5344CB8AC3E}">
        <p14:creationId xmlns:p14="http://schemas.microsoft.com/office/powerpoint/2010/main" val="689122460"/>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D8896397-FDD0-4534-ADA9-260AB0CEF832}"/>
              </a:ext>
            </a:extLst>
          </p:cNvPr>
          <p:cNvSpPr>
            <a:spLocks noGrp="1"/>
          </p:cNvSpPr>
          <p:nvPr>
            <p:ph type="title"/>
          </p:nvPr>
        </p:nvSpPr>
        <p:spPr>
          <a:xfrm>
            <a:off x="215900" y="228599"/>
            <a:ext cx="8420100" cy="727529"/>
          </a:xfrm>
        </p:spPr>
        <p:txBody>
          <a:bodyPr>
            <a:normAutofit/>
          </a:bodyPr>
          <a:lstStyle/>
          <a:p>
            <a:r>
              <a:rPr lang="ja-JP" altLang="en-US" b="1" dirty="0"/>
              <a:t>ヒト</a:t>
            </a:r>
            <a:r>
              <a:rPr kumimoji="1" lang="ja-JP" altLang="en-US" b="1" dirty="0"/>
              <a:t>を動かす「</a:t>
            </a:r>
            <a:r>
              <a:rPr lang="en-US" altLang="ja-JP" b="1" dirty="0"/>
              <a:t>What</a:t>
            </a:r>
            <a:r>
              <a:rPr lang="ja-JP" altLang="en-US" b="1" dirty="0"/>
              <a:t>、</a:t>
            </a:r>
            <a:r>
              <a:rPr kumimoji="1" lang="en-US" altLang="ja-JP" b="1" dirty="0"/>
              <a:t>Why</a:t>
            </a:r>
            <a:r>
              <a:rPr kumimoji="1" lang="ja-JP" altLang="en-US" b="1" dirty="0"/>
              <a:t>、</a:t>
            </a:r>
            <a:r>
              <a:rPr kumimoji="1" lang="en-US" altLang="ja-JP" b="1" dirty="0"/>
              <a:t>How</a:t>
            </a:r>
            <a:r>
              <a:rPr kumimoji="1" lang="ja-JP" altLang="en-US" b="1" dirty="0"/>
              <a:t>」</a:t>
            </a:r>
          </a:p>
        </p:txBody>
      </p:sp>
      <p:sp>
        <p:nvSpPr>
          <p:cNvPr id="3" name="二等辺三角形 2">
            <a:extLst>
              <a:ext uri="{FF2B5EF4-FFF2-40B4-BE49-F238E27FC236}">
                <a16:creationId xmlns:a16="http://schemas.microsoft.com/office/drawing/2014/main" id="{10C15472-42CB-D0CC-68AC-D10EC6099124}"/>
              </a:ext>
            </a:extLst>
          </p:cNvPr>
          <p:cNvSpPr/>
          <p:nvPr/>
        </p:nvSpPr>
        <p:spPr bwMode="auto">
          <a:xfrm rot="10800000">
            <a:off x="1272901" y="2210462"/>
            <a:ext cx="2567590" cy="2213440"/>
          </a:xfrm>
          <a:prstGeom prst="triangle">
            <a:avLst/>
          </a:prstGeom>
          <a:solidFill>
            <a:srgbClr val="D4EEFB"/>
          </a:solidFill>
          <a:ln w="12700" cap="flat" cmpd="sng" algn="ctr">
            <a:solidFill>
              <a:srgbClr val="303639"/>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chemeClr val="tx1"/>
              </a:solidFill>
              <a:effectLst/>
              <a:latin typeface="ＭＳ Ｐゴシック" pitchFamily="50" charset="-128"/>
              <a:ea typeface="ＭＳ Ｐゴシック" pitchFamily="50" charset="-128"/>
            </a:endParaRPr>
          </a:p>
        </p:txBody>
      </p:sp>
      <p:sp>
        <p:nvSpPr>
          <p:cNvPr id="6" name="テキスト ボックス 5">
            <a:extLst>
              <a:ext uri="{FF2B5EF4-FFF2-40B4-BE49-F238E27FC236}">
                <a16:creationId xmlns:a16="http://schemas.microsoft.com/office/drawing/2014/main" id="{28FE2DB6-5CBD-6244-6A77-48668BF30173}"/>
              </a:ext>
            </a:extLst>
          </p:cNvPr>
          <p:cNvSpPr txBox="1"/>
          <p:nvPr/>
        </p:nvSpPr>
        <p:spPr>
          <a:xfrm>
            <a:off x="4960478" y="1895550"/>
            <a:ext cx="2239716" cy="1692771"/>
          </a:xfrm>
          <a:prstGeom prst="rect">
            <a:avLst/>
          </a:prstGeom>
          <a:noFill/>
          <a:ln>
            <a:noFill/>
          </a:ln>
        </p:spPr>
        <p:txBody>
          <a:bodyPr wrap="none" rtlCol="0">
            <a:spAutoFit/>
          </a:bodyPr>
          <a:lstStyle/>
          <a:p>
            <a:pPr algn="ctr"/>
            <a:r>
              <a:rPr lang="ja-JP" altLang="en-US" sz="2000" b="1" dirty="0">
                <a:latin typeface="Meiryo UI" panose="020B0604030504040204" pitchFamily="50" charset="-128"/>
                <a:ea typeface="Meiryo UI" panose="020B0604030504040204" pitchFamily="50" charset="-128"/>
              </a:rPr>
              <a:t>何をやるのか</a:t>
            </a:r>
            <a:endParaRPr lang="en-US" altLang="ja-JP" sz="2000" b="1" dirty="0">
              <a:latin typeface="Meiryo UI" panose="020B0604030504040204" pitchFamily="50" charset="-128"/>
              <a:ea typeface="Meiryo UI" panose="020B0604030504040204" pitchFamily="50" charset="-128"/>
            </a:endParaRPr>
          </a:p>
          <a:p>
            <a:pPr algn="ctr"/>
            <a:r>
              <a:rPr kumimoji="1" lang="ja-JP" altLang="en-US" b="1" dirty="0">
                <a:latin typeface="Meiryo UI" panose="020B0604030504040204" pitchFamily="50" charset="-128"/>
                <a:ea typeface="Meiryo UI" panose="020B0604030504040204" pitchFamily="50" charset="-128"/>
              </a:rPr>
              <a:t>（事業内容）</a:t>
            </a:r>
            <a:endParaRPr kumimoji="1" lang="en-US" altLang="ja-JP" b="1" dirty="0">
              <a:latin typeface="Meiryo UI" panose="020B0604030504040204" pitchFamily="50" charset="-128"/>
              <a:ea typeface="Meiryo UI" panose="020B0604030504040204" pitchFamily="50" charset="-128"/>
            </a:endParaRPr>
          </a:p>
          <a:p>
            <a:pPr marL="285750" marR="0" lvl="0" indent="-285750" defTabSz="914400" rtl="0" eaLnBrk="1" fontAlgn="base" latinLnBrk="0" hangingPunct="1">
              <a:lnSpc>
                <a:spcPct val="100000"/>
              </a:lnSpc>
              <a:spcBef>
                <a:spcPct val="0"/>
              </a:spcBef>
              <a:spcAft>
                <a:spcPct val="0"/>
              </a:spcAft>
              <a:buClrTx/>
              <a:buSzTx/>
              <a:buFont typeface="Wingdings" panose="05000000000000000000" pitchFamily="2" charset="2"/>
              <a:buChar char="l"/>
              <a:tabLst/>
              <a:defRPr/>
            </a:pPr>
            <a:r>
              <a:rPr kumimoji="1" lang="ja-JP" altLang="en-US"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この事業をやりたい</a:t>
            </a:r>
            <a:endParaRPr kumimoji="1" lang="en-US" altLang="ja-JP"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285750" marR="0" lvl="0" indent="-285750" defTabSz="914400" rtl="0" eaLnBrk="1" fontAlgn="base" latinLnBrk="0" hangingPunct="1">
              <a:lnSpc>
                <a:spcPct val="100000"/>
              </a:lnSpc>
              <a:spcBef>
                <a:spcPct val="0"/>
              </a:spcBef>
              <a:spcAft>
                <a:spcPct val="0"/>
              </a:spcAft>
              <a:buClrTx/>
              <a:buSzTx/>
              <a:buFont typeface="Wingdings" panose="05000000000000000000" pitchFamily="2" charset="2"/>
              <a:buChar char="l"/>
              <a:tabLst/>
              <a:defRPr/>
            </a:pPr>
            <a:r>
              <a:rPr lang="ja-JP" altLang="en-US" noProof="0" dirty="0">
                <a:solidFill>
                  <a:srgbClr val="000000"/>
                </a:solidFill>
                <a:latin typeface="Meiryo UI" panose="020B0604030504040204" pitchFamily="50" charset="-128"/>
                <a:ea typeface="Meiryo UI" panose="020B0604030504040204" pitchFamily="50" charset="-128"/>
              </a:rPr>
              <a:t>この課題を解決したい</a:t>
            </a:r>
            <a:endParaRPr lang="en-US" altLang="ja-JP" noProof="0" dirty="0">
              <a:solidFill>
                <a:srgbClr val="000000"/>
              </a:solidFill>
              <a:latin typeface="Meiryo UI" panose="020B0604030504040204" pitchFamily="50" charset="-128"/>
              <a:ea typeface="Meiryo UI" panose="020B0604030504040204" pitchFamily="50" charset="-128"/>
            </a:endParaRPr>
          </a:p>
          <a:p>
            <a:pPr marR="0" lvl="0" defTabSz="914400" rtl="0" eaLnBrk="1" fontAlgn="base" latinLnBrk="0" hangingPunct="1">
              <a:lnSpc>
                <a:spcPct val="100000"/>
              </a:lnSpc>
              <a:spcBef>
                <a:spcPct val="0"/>
              </a:spcBef>
              <a:spcAft>
                <a:spcPct val="0"/>
              </a:spcAft>
              <a:buClrTx/>
              <a:buSzTx/>
              <a:tabLst/>
              <a:defRPr/>
            </a:pPr>
            <a:endParaRPr kumimoji="1" lang="en-US" altLang="ja-JP" b="0" i="0" u="none" strike="noStrike" kern="1200" cap="none" spc="0" normalizeH="0" baseline="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R="0" lvl="0" algn="ctr" defTabSz="914400" rtl="0" eaLnBrk="1" fontAlgn="base" latinLnBrk="0" hangingPunct="1">
              <a:lnSpc>
                <a:spcPct val="100000"/>
              </a:lnSpc>
              <a:spcBef>
                <a:spcPct val="0"/>
              </a:spcBef>
              <a:spcAft>
                <a:spcPct val="0"/>
              </a:spcAft>
              <a:buClrTx/>
              <a:buSzTx/>
              <a:tabLst/>
              <a:defRPr/>
            </a:pPr>
            <a:r>
              <a:rPr kumimoji="1" lang="ja-JP" altLang="en-US" b="1" i="0" u="none" strike="noStrike" kern="1200" cap="none" spc="0" normalizeH="0" baseline="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革新性</a:t>
            </a:r>
            <a:endParaRPr kumimoji="1" lang="en-GB" altLang="ja-JP" b="1"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p:txBody>
      </p:sp>
      <p:sp>
        <p:nvSpPr>
          <p:cNvPr id="7" name="テキスト ボックス 6">
            <a:extLst>
              <a:ext uri="{FF2B5EF4-FFF2-40B4-BE49-F238E27FC236}">
                <a16:creationId xmlns:a16="http://schemas.microsoft.com/office/drawing/2014/main" id="{D33D2C95-B9B7-7AE5-5BF5-6AD2FE572B5F}"/>
              </a:ext>
            </a:extLst>
          </p:cNvPr>
          <p:cNvSpPr txBox="1"/>
          <p:nvPr/>
        </p:nvSpPr>
        <p:spPr>
          <a:xfrm>
            <a:off x="2028031" y="4437552"/>
            <a:ext cx="1040028" cy="707886"/>
          </a:xfrm>
          <a:prstGeom prst="rect">
            <a:avLst/>
          </a:prstGeom>
          <a:noFill/>
        </p:spPr>
        <p:txBody>
          <a:bodyPr wrap="none" rtlCol="0">
            <a:spAutoFit/>
          </a:bodyPr>
          <a:lstStyle/>
          <a:p>
            <a:pPr algn="ctr"/>
            <a:r>
              <a:rPr kumimoji="1" lang="ja-JP" altLang="en-US" sz="2000" b="1" dirty="0">
                <a:latin typeface="Meiryo UI" panose="020B0604030504040204" pitchFamily="50" charset="-128"/>
                <a:ea typeface="Meiryo UI" panose="020B0604030504040204" pitchFamily="50" charset="-128"/>
              </a:rPr>
              <a:t>②</a:t>
            </a:r>
            <a:r>
              <a:rPr kumimoji="1" lang="en-US" altLang="ja-JP" sz="2000" b="1" dirty="0">
                <a:latin typeface="Meiryo UI" panose="020B0604030504040204" pitchFamily="50" charset="-128"/>
                <a:ea typeface="Meiryo UI" panose="020B0604030504040204" pitchFamily="50" charset="-128"/>
              </a:rPr>
              <a:t>Why</a:t>
            </a:r>
          </a:p>
          <a:p>
            <a:pPr algn="ctr"/>
            <a:r>
              <a:rPr lang="ja-JP" altLang="en-US" sz="2000" b="1" dirty="0">
                <a:solidFill>
                  <a:srgbClr val="FF0000"/>
                </a:solidFill>
                <a:latin typeface="Meiryo UI" panose="020B0604030504040204" pitchFamily="50" charset="-128"/>
                <a:ea typeface="Meiryo UI" panose="020B0604030504040204" pitchFamily="50" charset="-128"/>
              </a:rPr>
              <a:t>なぜ</a:t>
            </a:r>
            <a:endParaRPr kumimoji="1" lang="ja-JP" altLang="en-US" sz="2000" b="1" dirty="0">
              <a:solidFill>
                <a:srgbClr val="FF0000"/>
              </a:solidFill>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23CE55D8-9452-C728-1B13-294434C1C56B}"/>
              </a:ext>
            </a:extLst>
          </p:cNvPr>
          <p:cNvSpPr txBox="1"/>
          <p:nvPr/>
        </p:nvSpPr>
        <p:spPr>
          <a:xfrm>
            <a:off x="7379316" y="1895550"/>
            <a:ext cx="2154757" cy="1692771"/>
          </a:xfrm>
          <a:prstGeom prst="rect">
            <a:avLst/>
          </a:prstGeom>
          <a:noFill/>
        </p:spPr>
        <p:txBody>
          <a:bodyPr wrap="none" rtlCol="0">
            <a:spAutoFit/>
          </a:bodyPr>
          <a:lstStyle/>
          <a:p>
            <a:pPr algn="ctr"/>
            <a:r>
              <a:rPr lang="ja-JP" altLang="en-US" sz="2000" b="1" dirty="0">
                <a:latin typeface="Meiryo UI" panose="020B0604030504040204" pitchFamily="50" charset="-128"/>
                <a:ea typeface="Meiryo UI" panose="020B0604030504040204" pitchFamily="50" charset="-128"/>
              </a:rPr>
              <a:t>どうやるのか</a:t>
            </a:r>
            <a:endParaRPr lang="en-US" altLang="ja-JP" sz="2000" b="1" dirty="0">
              <a:latin typeface="Meiryo UI" panose="020B0604030504040204" pitchFamily="50" charset="-128"/>
              <a:ea typeface="Meiryo UI" panose="020B0604030504040204" pitchFamily="50" charset="-128"/>
            </a:endParaRPr>
          </a:p>
          <a:p>
            <a:pPr algn="ctr"/>
            <a:r>
              <a:rPr kumimoji="1" lang="ja-JP" altLang="en-US" b="1" dirty="0">
                <a:latin typeface="Meiryo UI" panose="020B0604030504040204" pitchFamily="50" charset="-128"/>
                <a:ea typeface="Meiryo UI" panose="020B0604030504040204" pitchFamily="50" charset="-128"/>
              </a:rPr>
              <a:t>（実現方法）</a:t>
            </a:r>
            <a:endParaRPr kumimoji="1" lang="en-US" altLang="ja-JP" b="1" dirty="0">
              <a:latin typeface="Meiryo UI" panose="020B0604030504040204" pitchFamily="50" charset="-128"/>
              <a:ea typeface="Meiryo UI" panose="020B0604030504040204" pitchFamily="50" charset="-128"/>
            </a:endParaRPr>
          </a:p>
          <a:p>
            <a:pPr marL="285750" marR="0" lvl="0" indent="-285750" defTabSz="914400" rtl="0" eaLnBrk="1" fontAlgn="base" latinLnBrk="0" hangingPunct="1">
              <a:lnSpc>
                <a:spcPct val="100000"/>
              </a:lnSpc>
              <a:spcBef>
                <a:spcPct val="0"/>
              </a:spcBef>
              <a:spcAft>
                <a:spcPct val="0"/>
              </a:spcAft>
              <a:buClrTx/>
              <a:buSzTx/>
              <a:buFont typeface="Wingdings" panose="05000000000000000000" pitchFamily="2" charset="2"/>
              <a:buChar char="l"/>
              <a:tabLst/>
              <a:defRPr/>
            </a:pPr>
            <a:r>
              <a:rPr kumimoji="1" lang="ja-JP" altLang="en-US"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こういう方法でやる</a:t>
            </a:r>
            <a:endParaRPr kumimoji="1" lang="en-US" altLang="ja-JP"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285750" marR="0" lvl="0" indent="-285750" defTabSz="914400" rtl="0" eaLnBrk="1" fontAlgn="base" latinLnBrk="0" hangingPunct="1">
              <a:lnSpc>
                <a:spcPct val="100000"/>
              </a:lnSpc>
              <a:spcBef>
                <a:spcPct val="0"/>
              </a:spcBef>
              <a:spcAft>
                <a:spcPct val="0"/>
              </a:spcAft>
              <a:buClrTx/>
              <a:buSzTx/>
              <a:buFont typeface="Wingdings" panose="05000000000000000000" pitchFamily="2" charset="2"/>
              <a:buChar char="l"/>
              <a:tabLst/>
              <a:defRPr/>
            </a:pPr>
            <a:r>
              <a:rPr lang="ja-JP" altLang="en-US" dirty="0">
                <a:solidFill>
                  <a:srgbClr val="000000"/>
                </a:solidFill>
                <a:latin typeface="Meiryo UI" panose="020B0604030504040204" pitchFamily="50" charset="-128"/>
                <a:ea typeface="Meiryo UI" panose="020B0604030504040204" pitchFamily="50" charset="-128"/>
              </a:rPr>
              <a:t>この協力をしてほしい</a:t>
            </a:r>
            <a:endParaRPr lang="en-US" altLang="ja-JP" dirty="0">
              <a:solidFill>
                <a:srgbClr val="000000"/>
              </a:solidFill>
              <a:latin typeface="Meiryo UI" panose="020B0604030504040204" pitchFamily="50" charset="-128"/>
              <a:ea typeface="Meiryo UI" panose="020B0604030504040204" pitchFamily="50" charset="-128"/>
            </a:endParaRPr>
          </a:p>
          <a:p>
            <a:pPr marR="0" lvl="0" defTabSz="914400" rtl="0" eaLnBrk="1" fontAlgn="base" latinLnBrk="0" hangingPunct="1">
              <a:lnSpc>
                <a:spcPct val="100000"/>
              </a:lnSpc>
              <a:spcBef>
                <a:spcPct val="0"/>
              </a:spcBef>
              <a:spcAft>
                <a:spcPct val="0"/>
              </a:spcAft>
              <a:buClrTx/>
              <a:buSzTx/>
              <a:tabLst/>
              <a:defRPr/>
            </a:pPr>
            <a:endParaRPr lang="en-US" altLang="ja-JP" dirty="0">
              <a:solidFill>
                <a:srgbClr val="000000"/>
              </a:solidFill>
              <a:latin typeface="Meiryo UI" panose="020B0604030504040204" pitchFamily="50" charset="-128"/>
              <a:ea typeface="Meiryo UI" panose="020B060403050404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b="1"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具体性、現実性</a:t>
            </a:r>
            <a:endParaRPr kumimoji="1" lang="en-GB" altLang="ja-JP" b="1"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p:txBody>
      </p:sp>
      <p:sp>
        <p:nvSpPr>
          <p:cNvPr id="9" name="テキスト ボックス 8">
            <a:extLst>
              <a:ext uri="{FF2B5EF4-FFF2-40B4-BE49-F238E27FC236}">
                <a16:creationId xmlns:a16="http://schemas.microsoft.com/office/drawing/2014/main" id="{7723D14F-F8D4-631B-BC27-90FF2FFB4B01}"/>
              </a:ext>
            </a:extLst>
          </p:cNvPr>
          <p:cNvSpPr txBox="1"/>
          <p:nvPr/>
        </p:nvSpPr>
        <p:spPr>
          <a:xfrm>
            <a:off x="5052649" y="3987744"/>
            <a:ext cx="2055371" cy="1384995"/>
          </a:xfrm>
          <a:prstGeom prst="rect">
            <a:avLst/>
          </a:prstGeom>
          <a:noFill/>
        </p:spPr>
        <p:txBody>
          <a:bodyPr wrap="none" rtlCol="0">
            <a:spAutoFit/>
          </a:bodyPr>
          <a:lstStyle/>
          <a:p>
            <a:pPr algn="ctr"/>
            <a:r>
              <a:rPr lang="ja-JP" altLang="en-US" sz="2000" b="1" dirty="0">
                <a:latin typeface="Meiryo UI" panose="020B0604030504040204" pitchFamily="50" charset="-128"/>
                <a:ea typeface="Meiryo UI" panose="020B0604030504040204" pitchFamily="50" charset="-128"/>
              </a:rPr>
              <a:t>取り組む意義</a:t>
            </a:r>
            <a:endParaRPr lang="en-US" altLang="ja-JP" sz="2000" b="1"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l"/>
              <a:defRPr/>
            </a:pPr>
            <a:r>
              <a:rPr lang="ja-JP" altLang="en-US" dirty="0">
                <a:solidFill>
                  <a:srgbClr val="000000"/>
                </a:solidFill>
                <a:latin typeface="Meiryo UI" panose="020B0604030504040204" pitchFamily="50" charset="-128"/>
                <a:ea typeface="Meiryo UI" panose="020B0604030504040204" pitchFamily="50" charset="-128"/>
              </a:rPr>
              <a:t>このままでは大問題</a:t>
            </a:r>
            <a:endParaRPr lang="ja-JP" altLang="en-GB" dirty="0">
              <a:solidFill>
                <a:srgbClr val="000000"/>
              </a:solidFill>
              <a:latin typeface="Meiryo UI" panose="020B0604030504040204" pitchFamily="50" charset="-128"/>
              <a:ea typeface="Meiryo UI" panose="020B0604030504040204" pitchFamily="50" charset="-128"/>
            </a:endParaRPr>
          </a:p>
          <a:p>
            <a:pPr marL="285750" marR="0" lvl="0" indent="-285750" defTabSz="914400" rtl="0" eaLnBrk="1" fontAlgn="base" latinLnBrk="0" hangingPunct="1">
              <a:lnSpc>
                <a:spcPct val="100000"/>
              </a:lnSpc>
              <a:spcBef>
                <a:spcPct val="0"/>
              </a:spcBef>
              <a:spcAft>
                <a:spcPct val="0"/>
              </a:spcAft>
              <a:buClrTx/>
              <a:buSzTx/>
              <a:buFont typeface="Wingdings" panose="05000000000000000000" pitchFamily="2" charset="2"/>
              <a:buChar char="l"/>
              <a:tabLst/>
              <a:defRPr/>
            </a:pPr>
            <a:r>
              <a:rPr lang="ja-JP" altLang="en-US" dirty="0">
                <a:solidFill>
                  <a:srgbClr val="000000"/>
                </a:solidFill>
                <a:latin typeface="Meiryo UI" panose="020B0604030504040204" pitchFamily="50" charset="-128"/>
                <a:ea typeface="Meiryo UI" panose="020B0604030504040204" pitchFamily="50" charset="-128"/>
              </a:rPr>
              <a:t>こんなメリットがある</a:t>
            </a:r>
            <a:endParaRPr lang="en-US" altLang="ja-JP" dirty="0">
              <a:solidFill>
                <a:srgbClr val="000000"/>
              </a:solidFill>
              <a:latin typeface="Meiryo UI" panose="020B0604030504040204" pitchFamily="50" charset="-128"/>
              <a:ea typeface="Meiryo UI" panose="020B0604030504040204" pitchFamily="50" charset="-128"/>
            </a:endParaRPr>
          </a:p>
          <a:p>
            <a:pPr marR="0" lvl="0" defTabSz="914400" rtl="0" eaLnBrk="1" fontAlgn="base" latinLnBrk="0" hangingPunct="1">
              <a:lnSpc>
                <a:spcPct val="100000"/>
              </a:lnSpc>
              <a:spcBef>
                <a:spcPct val="0"/>
              </a:spcBef>
              <a:spcAft>
                <a:spcPct val="0"/>
              </a:spcAft>
              <a:buClrTx/>
              <a:buSzTx/>
              <a:tabLst/>
              <a:defRPr/>
            </a:pPr>
            <a:endParaRPr lang="en-US" altLang="ja-JP" dirty="0">
              <a:solidFill>
                <a:srgbClr val="000000"/>
              </a:solidFill>
              <a:latin typeface="Meiryo UI" panose="020B0604030504040204" pitchFamily="50" charset="-128"/>
              <a:ea typeface="Meiryo UI" panose="020B060403050404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b="1" dirty="0">
                <a:solidFill>
                  <a:schemeClr val="bg2">
                    <a:lumMod val="50000"/>
                  </a:schemeClr>
                </a:solidFill>
                <a:latin typeface="Meiryo UI" panose="020B0604030504040204" pitchFamily="50" charset="-128"/>
                <a:ea typeface="Meiryo UI" panose="020B0604030504040204" pitchFamily="50" charset="-128"/>
              </a:rPr>
              <a:t>有用性</a:t>
            </a:r>
            <a:endParaRPr lang="en-US" altLang="ja-JP" b="1" dirty="0">
              <a:solidFill>
                <a:schemeClr val="bg2">
                  <a:lumMod val="50000"/>
                </a:schemeClr>
              </a:solidFill>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9AB4B9C9-E3E8-5992-5290-55C5823977D0}"/>
              </a:ext>
            </a:extLst>
          </p:cNvPr>
          <p:cNvSpPr txBox="1"/>
          <p:nvPr/>
        </p:nvSpPr>
        <p:spPr>
          <a:xfrm>
            <a:off x="7349659" y="3960724"/>
            <a:ext cx="2214068" cy="1384995"/>
          </a:xfrm>
          <a:prstGeom prst="rect">
            <a:avLst/>
          </a:prstGeom>
          <a:noFill/>
        </p:spPr>
        <p:txBody>
          <a:bodyPr wrap="none" rtlCol="0">
            <a:spAutoFit/>
          </a:bodyPr>
          <a:lstStyle/>
          <a:p>
            <a:pPr algn="ctr"/>
            <a:r>
              <a:rPr kumimoji="1" lang="ja-JP" altLang="en-US" sz="2000" b="1" dirty="0">
                <a:latin typeface="Meiryo UI" panose="020B0604030504040204" pitchFamily="50" charset="-128"/>
                <a:ea typeface="Meiryo UI" panose="020B0604030504040204" pitchFamily="50" charset="-128"/>
              </a:rPr>
              <a:t>根拠・進捗</a:t>
            </a:r>
            <a:endParaRPr kumimoji="1" lang="en-US" altLang="ja-JP" sz="2000" b="1" dirty="0">
              <a:latin typeface="Meiryo UI" panose="020B0604030504040204" pitchFamily="50" charset="-128"/>
              <a:ea typeface="Meiryo UI" panose="020B0604030504040204" pitchFamily="50" charset="-128"/>
            </a:endParaRPr>
          </a:p>
          <a:p>
            <a:pPr marL="285750" lvl="0" indent="-285750">
              <a:buFont typeface="Wingdings" panose="05000000000000000000" pitchFamily="2" charset="2"/>
              <a:buChar char="l"/>
              <a:defRPr/>
            </a:pPr>
            <a:r>
              <a:rPr lang="ja-JP" altLang="en-US" dirty="0">
                <a:solidFill>
                  <a:srgbClr val="000000"/>
                </a:solidFill>
                <a:latin typeface="Meiryo UI" panose="020B0604030504040204" pitchFamily="50" charset="-128"/>
                <a:ea typeface="Meiryo UI" panose="020B0604030504040204" pitchFamily="50" charset="-128"/>
              </a:rPr>
              <a:t>環境変化、顧客の声</a:t>
            </a:r>
            <a:endParaRPr lang="en-US" altLang="ja-JP" dirty="0">
              <a:solidFill>
                <a:srgbClr val="000000"/>
              </a:solidFill>
              <a:latin typeface="Meiryo UI" panose="020B0604030504040204" pitchFamily="50" charset="-128"/>
              <a:ea typeface="Meiryo UI" panose="020B0604030504040204" pitchFamily="50" charset="-128"/>
            </a:endParaRPr>
          </a:p>
          <a:p>
            <a:pPr marL="285750" lvl="0" indent="-285750">
              <a:buFont typeface="Wingdings" panose="05000000000000000000" pitchFamily="2" charset="2"/>
              <a:buChar char="l"/>
              <a:defRPr/>
            </a:pPr>
            <a:r>
              <a:rPr lang="ja-JP" altLang="en-US" dirty="0">
                <a:solidFill>
                  <a:srgbClr val="000000"/>
                </a:solidFill>
                <a:latin typeface="Meiryo UI" panose="020B0604030504040204" pitchFamily="50" charset="-128"/>
                <a:ea typeface="Meiryo UI" panose="020B0604030504040204" pitchFamily="50" charset="-128"/>
              </a:rPr>
              <a:t>ここまでできている</a:t>
            </a:r>
            <a:endParaRPr lang="en-US" altLang="ja-JP" dirty="0">
              <a:solidFill>
                <a:srgbClr val="000000"/>
              </a:solidFill>
              <a:latin typeface="Meiryo UI" panose="020B0604030504040204" pitchFamily="50" charset="-128"/>
              <a:ea typeface="Meiryo UI" panose="020B0604030504040204" pitchFamily="50" charset="-128"/>
            </a:endParaRPr>
          </a:p>
          <a:p>
            <a:pPr lvl="0" algn="ctr">
              <a:defRPr/>
            </a:pPr>
            <a:endParaRPr kumimoji="1" lang="en-US" altLang="ja-JP"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lvl="0" algn="ctr">
              <a:defRPr/>
            </a:pPr>
            <a:r>
              <a:rPr kumimoji="1" lang="ja-JP" altLang="en-US" b="1"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実現性、確実性</a:t>
            </a:r>
            <a:endParaRPr kumimoji="1" lang="en-GB" altLang="ja-JP" b="1"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p:txBody>
      </p:sp>
      <p:pic>
        <p:nvPicPr>
          <p:cNvPr id="25" name="図 24">
            <a:extLst>
              <a:ext uri="{FF2B5EF4-FFF2-40B4-BE49-F238E27FC236}">
                <a16:creationId xmlns:a16="http://schemas.microsoft.com/office/drawing/2014/main" id="{23C58102-6591-B56A-129B-F1579A072E2D}"/>
              </a:ext>
            </a:extLst>
          </p:cNvPr>
          <p:cNvPicPr>
            <a:picLocks noChangeAspect="1"/>
          </p:cNvPicPr>
          <p:nvPr/>
        </p:nvPicPr>
        <p:blipFill>
          <a:blip r:embed="rId3">
            <a:duotone>
              <a:prstClr val="black"/>
              <a:srgbClr val="D4E5F7">
                <a:tint val="45000"/>
                <a:satMod val="400000"/>
              </a:srgbClr>
            </a:duotone>
            <a:extLst>
              <a:ext uri="{BEBA8EAE-BF5A-486C-A8C5-ECC9F3942E4B}">
                <a14:imgProps xmlns:a14="http://schemas.microsoft.com/office/drawing/2010/main">
                  <a14:imgLayer r:embed="rId4">
                    <a14:imgEffect>
                      <a14:colorTemperature colorTemp="11200"/>
                    </a14:imgEffect>
                  </a14:imgLayer>
                </a14:imgProps>
              </a:ext>
            </a:extLst>
          </a:blip>
          <a:stretch>
            <a:fillRect/>
          </a:stretch>
        </p:blipFill>
        <p:spPr>
          <a:xfrm rot="4753293" flipH="1">
            <a:off x="2232708" y="2689958"/>
            <a:ext cx="751568" cy="817590"/>
          </a:xfrm>
          <a:prstGeom prst="rect">
            <a:avLst/>
          </a:prstGeom>
          <a:noFill/>
        </p:spPr>
      </p:pic>
      <p:sp>
        <p:nvSpPr>
          <p:cNvPr id="30" name="テキスト ボックス 29">
            <a:extLst>
              <a:ext uri="{FF2B5EF4-FFF2-40B4-BE49-F238E27FC236}">
                <a16:creationId xmlns:a16="http://schemas.microsoft.com/office/drawing/2014/main" id="{317DE34D-845B-B54B-5C43-F5E80CD0F3A5}"/>
              </a:ext>
            </a:extLst>
          </p:cNvPr>
          <p:cNvSpPr txBox="1"/>
          <p:nvPr/>
        </p:nvSpPr>
        <p:spPr>
          <a:xfrm>
            <a:off x="484622" y="1504044"/>
            <a:ext cx="1156086" cy="707886"/>
          </a:xfrm>
          <a:prstGeom prst="rect">
            <a:avLst/>
          </a:prstGeom>
          <a:noFill/>
        </p:spPr>
        <p:txBody>
          <a:bodyPr wrap="none" rtlCol="0">
            <a:spAutoFit/>
          </a:bodyPr>
          <a:lstStyle/>
          <a:p>
            <a:pPr algn="ctr"/>
            <a:r>
              <a:rPr kumimoji="1" lang="ja-JP" altLang="en-US" sz="2000" b="1" dirty="0">
                <a:latin typeface="Meiryo UI" panose="020B0604030504040204" pitchFamily="50" charset="-128"/>
                <a:ea typeface="Meiryo UI" panose="020B0604030504040204" pitchFamily="50" charset="-128"/>
              </a:rPr>
              <a:t>①</a:t>
            </a:r>
            <a:r>
              <a:rPr kumimoji="1" lang="en-US" altLang="ja-JP" sz="2000" b="1" dirty="0">
                <a:latin typeface="Meiryo UI" panose="020B0604030504040204" pitchFamily="50" charset="-128"/>
                <a:ea typeface="Meiryo UI" panose="020B0604030504040204" pitchFamily="50" charset="-128"/>
              </a:rPr>
              <a:t>What</a:t>
            </a:r>
          </a:p>
          <a:p>
            <a:pPr algn="ctr"/>
            <a:r>
              <a:rPr kumimoji="1" lang="ja-JP" altLang="en-US" sz="2000" b="1" dirty="0">
                <a:solidFill>
                  <a:srgbClr val="FF0000"/>
                </a:solidFill>
                <a:latin typeface="Meiryo UI" panose="020B0604030504040204" pitchFamily="50" charset="-128"/>
                <a:ea typeface="Meiryo UI" panose="020B0604030504040204" pitchFamily="50" charset="-128"/>
              </a:rPr>
              <a:t>何を</a:t>
            </a:r>
          </a:p>
        </p:txBody>
      </p:sp>
      <p:sp>
        <p:nvSpPr>
          <p:cNvPr id="31" name="テキスト ボックス 30">
            <a:extLst>
              <a:ext uri="{FF2B5EF4-FFF2-40B4-BE49-F238E27FC236}">
                <a16:creationId xmlns:a16="http://schemas.microsoft.com/office/drawing/2014/main" id="{9D1D916D-3561-9AE3-4AAD-671693910652}"/>
              </a:ext>
            </a:extLst>
          </p:cNvPr>
          <p:cNvSpPr txBox="1"/>
          <p:nvPr/>
        </p:nvSpPr>
        <p:spPr>
          <a:xfrm>
            <a:off x="3406953" y="1509911"/>
            <a:ext cx="1143262" cy="707886"/>
          </a:xfrm>
          <a:prstGeom prst="rect">
            <a:avLst/>
          </a:prstGeom>
          <a:noFill/>
        </p:spPr>
        <p:txBody>
          <a:bodyPr wrap="none" rtlCol="0">
            <a:spAutoFit/>
          </a:bodyPr>
          <a:lstStyle/>
          <a:p>
            <a:pPr algn="ctr"/>
            <a:r>
              <a:rPr lang="ja-JP" altLang="en-US" sz="2000" b="1" dirty="0">
                <a:latin typeface="Meiryo UI" panose="020B0604030504040204" pitchFamily="50" charset="-128"/>
                <a:ea typeface="Meiryo UI" panose="020B0604030504040204" pitchFamily="50" charset="-128"/>
              </a:rPr>
              <a:t>③</a:t>
            </a:r>
            <a:r>
              <a:rPr kumimoji="1" lang="en-US" altLang="ja-JP" sz="2000" b="1" dirty="0">
                <a:latin typeface="Meiryo UI" panose="020B0604030504040204" pitchFamily="50" charset="-128"/>
                <a:ea typeface="Meiryo UI" panose="020B0604030504040204" pitchFamily="50" charset="-128"/>
              </a:rPr>
              <a:t>How</a:t>
            </a:r>
          </a:p>
          <a:p>
            <a:pPr algn="ctr"/>
            <a:r>
              <a:rPr lang="ja-JP" altLang="en-US" sz="2000" b="1" dirty="0">
                <a:solidFill>
                  <a:srgbClr val="FF0000"/>
                </a:solidFill>
                <a:latin typeface="Meiryo UI" panose="020B0604030504040204" pitchFamily="50" charset="-128"/>
                <a:ea typeface="Meiryo UI" panose="020B0604030504040204" pitchFamily="50" charset="-128"/>
              </a:rPr>
              <a:t>どうやって</a:t>
            </a:r>
            <a:endParaRPr kumimoji="1" lang="ja-JP" altLang="en-US" sz="2000" b="1" dirty="0">
              <a:solidFill>
                <a:srgbClr val="FF0000"/>
              </a:solidFill>
              <a:latin typeface="Meiryo UI" panose="020B0604030504040204" pitchFamily="50" charset="-128"/>
              <a:ea typeface="Meiryo UI" panose="020B0604030504040204" pitchFamily="50" charset="-128"/>
            </a:endParaRPr>
          </a:p>
        </p:txBody>
      </p:sp>
      <p:sp>
        <p:nvSpPr>
          <p:cNvPr id="10" name="右中かっこ 9">
            <a:extLst>
              <a:ext uri="{FF2B5EF4-FFF2-40B4-BE49-F238E27FC236}">
                <a16:creationId xmlns:a16="http://schemas.microsoft.com/office/drawing/2014/main" id="{BD80ABA2-887F-CDD8-FB64-685DF0677C83}"/>
              </a:ext>
            </a:extLst>
          </p:cNvPr>
          <p:cNvSpPr/>
          <p:nvPr/>
        </p:nvSpPr>
        <p:spPr bwMode="auto">
          <a:xfrm>
            <a:off x="4711146" y="1868557"/>
            <a:ext cx="125886" cy="1200329"/>
          </a:xfrm>
          <a:prstGeom prst="rightBrace">
            <a:avLst/>
          </a:prstGeom>
          <a:noFill/>
          <a:ln w="12700" cap="flat" cmpd="sng" algn="ctr">
            <a:solidFill>
              <a:schemeClr val="tx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chemeClr val="tx1"/>
              </a:solidFill>
              <a:effectLst/>
              <a:latin typeface="ＭＳ Ｐゴシック" pitchFamily="50" charset="-128"/>
              <a:ea typeface="ＭＳ Ｐゴシック" pitchFamily="50" charset="-128"/>
            </a:endParaRPr>
          </a:p>
        </p:txBody>
      </p:sp>
      <p:sp>
        <p:nvSpPr>
          <p:cNvPr id="12" name="右中かっこ 11">
            <a:extLst>
              <a:ext uri="{FF2B5EF4-FFF2-40B4-BE49-F238E27FC236}">
                <a16:creationId xmlns:a16="http://schemas.microsoft.com/office/drawing/2014/main" id="{190A676D-5A65-9CC7-AB83-B40BF34E59DE}"/>
              </a:ext>
            </a:extLst>
          </p:cNvPr>
          <p:cNvSpPr/>
          <p:nvPr/>
        </p:nvSpPr>
        <p:spPr bwMode="auto">
          <a:xfrm>
            <a:off x="4704452" y="3829436"/>
            <a:ext cx="125886" cy="1200329"/>
          </a:xfrm>
          <a:prstGeom prst="rightBrace">
            <a:avLst/>
          </a:prstGeom>
          <a:noFill/>
          <a:ln w="12700" cap="flat" cmpd="sng" algn="ctr">
            <a:solidFill>
              <a:schemeClr val="tx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chemeClr val="tx1"/>
              </a:solidFill>
              <a:effectLst/>
              <a:latin typeface="ＭＳ Ｐゴシック" pitchFamily="50" charset="-128"/>
              <a:ea typeface="ＭＳ Ｐゴシック" pitchFamily="50" charset="-128"/>
            </a:endParaRPr>
          </a:p>
        </p:txBody>
      </p:sp>
      <p:sp>
        <p:nvSpPr>
          <p:cNvPr id="13" name="テキスト ボックス 12">
            <a:extLst>
              <a:ext uri="{FF2B5EF4-FFF2-40B4-BE49-F238E27FC236}">
                <a16:creationId xmlns:a16="http://schemas.microsoft.com/office/drawing/2014/main" id="{A4CF2657-CF98-D491-2CEE-A4B2F7E04281}"/>
              </a:ext>
            </a:extLst>
          </p:cNvPr>
          <p:cNvSpPr txBox="1"/>
          <p:nvPr/>
        </p:nvSpPr>
        <p:spPr>
          <a:xfrm>
            <a:off x="494511" y="6367791"/>
            <a:ext cx="7340471" cy="261610"/>
          </a:xfrm>
          <a:prstGeom prst="rect">
            <a:avLst/>
          </a:prstGeom>
          <a:noFill/>
        </p:spPr>
        <p:txBody>
          <a:bodyPr wrap="none" rtlCol="0">
            <a:spAutoFit/>
          </a:bodyPr>
          <a:lstStyle/>
          <a:p>
            <a:pPr>
              <a:defRPr/>
            </a:pPr>
            <a:r>
              <a:rPr lang="ja-JP" altLang="en-US" sz="1100" dirty="0">
                <a:solidFill>
                  <a:srgbClr val="000000"/>
                </a:solidFill>
                <a:latin typeface="Meiryo UI" panose="020B0604030504040204" pitchFamily="50" charset="-128"/>
                <a:ea typeface="Meiryo UI" panose="020B0604030504040204" pitchFamily="50" charset="-128"/>
              </a:rPr>
              <a:t>注：</a:t>
            </a:r>
            <a:r>
              <a:rPr lang="en-US" altLang="ja-JP" sz="1100" dirty="0">
                <a:solidFill>
                  <a:srgbClr val="000000"/>
                </a:solidFill>
                <a:latin typeface="Meiryo UI" panose="020B0604030504040204" pitchFamily="50" charset="-128"/>
                <a:ea typeface="Meiryo UI" panose="020B0604030504040204" pitchFamily="50" charset="-128"/>
              </a:rPr>
              <a:t>What</a:t>
            </a:r>
            <a:r>
              <a:rPr lang="ja-JP" altLang="en-US" sz="1100" dirty="0">
                <a:solidFill>
                  <a:srgbClr val="000000"/>
                </a:solidFill>
                <a:latin typeface="Meiryo UI" panose="020B0604030504040204" pitchFamily="50" charset="-128"/>
                <a:ea typeface="Meiryo UI" panose="020B0604030504040204" pitchFamily="50" charset="-128"/>
              </a:rPr>
              <a:t>、</a:t>
            </a:r>
            <a:r>
              <a:rPr lang="en-US" altLang="ja-JP" sz="1100" dirty="0">
                <a:solidFill>
                  <a:srgbClr val="000000"/>
                </a:solidFill>
                <a:latin typeface="Meiryo UI" panose="020B0604030504040204" pitchFamily="50" charset="-128"/>
                <a:ea typeface="Meiryo UI" panose="020B0604030504040204" pitchFamily="50" charset="-128"/>
              </a:rPr>
              <a:t>Why</a:t>
            </a:r>
            <a:r>
              <a:rPr lang="ja-JP" altLang="en-US" sz="1100" dirty="0">
                <a:solidFill>
                  <a:srgbClr val="000000"/>
                </a:solidFill>
                <a:latin typeface="Meiryo UI" panose="020B0604030504040204" pitchFamily="50" charset="-128"/>
                <a:ea typeface="Meiryo UI" panose="020B0604030504040204" pitchFamily="50" charset="-128"/>
              </a:rPr>
              <a:t>、</a:t>
            </a:r>
            <a:r>
              <a:rPr lang="en-US" altLang="ja-JP" sz="1100" dirty="0">
                <a:solidFill>
                  <a:srgbClr val="000000"/>
                </a:solidFill>
                <a:latin typeface="Meiryo UI" panose="020B0604030504040204" pitchFamily="50" charset="-128"/>
                <a:ea typeface="Meiryo UI" panose="020B0604030504040204" pitchFamily="50" charset="-128"/>
              </a:rPr>
              <a:t>How</a:t>
            </a:r>
            <a:r>
              <a:rPr lang="ja-JP" altLang="en-US" sz="1100" dirty="0">
                <a:solidFill>
                  <a:srgbClr val="000000"/>
                </a:solidFill>
                <a:latin typeface="Meiryo UI" panose="020B0604030504040204" pitchFamily="50" charset="-128"/>
                <a:ea typeface="Meiryo UI" panose="020B0604030504040204" pitchFamily="50" charset="-128"/>
              </a:rPr>
              <a:t>の重要性は、サイモン・シネック</a:t>
            </a:r>
            <a:r>
              <a:rPr lang="en-US" altLang="ja-JP" sz="1100" dirty="0">
                <a:solidFill>
                  <a:srgbClr val="000000"/>
                </a:solidFill>
                <a:latin typeface="Meiryo UI" panose="020B0604030504040204" pitchFamily="50" charset="-128"/>
                <a:ea typeface="Meiryo UI" panose="020B0604030504040204" pitchFamily="50" charset="-128"/>
              </a:rPr>
              <a:t>『Why</a:t>
            </a:r>
            <a:r>
              <a:rPr lang="ja-JP" altLang="en-US" sz="1100" dirty="0">
                <a:solidFill>
                  <a:srgbClr val="000000"/>
                </a:solidFill>
                <a:latin typeface="Meiryo UI" panose="020B0604030504040204" pitchFamily="50" charset="-128"/>
                <a:ea typeface="Meiryo UI" panose="020B0604030504040204" pitchFamily="50" charset="-128"/>
              </a:rPr>
              <a:t>から始めよ！インスパイア型リーダーはここが違う</a:t>
            </a:r>
            <a:r>
              <a:rPr lang="en-US" altLang="ja-JP" sz="1100" dirty="0">
                <a:solidFill>
                  <a:srgbClr val="000000"/>
                </a:solidFill>
                <a:latin typeface="Meiryo UI" panose="020B0604030504040204" pitchFamily="50" charset="-128"/>
                <a:ea typeface="Meiryo UI" panose="020B0604030504040204" pitchFamily="50" charset="-128"/>
              </a:rPr>
              <a:t>』</a:t>
            </a:r>
            <a:r>
              <a:rPr lang="ja-JP" altLang="en-US" sz="1100" dirty="0">
                <a:solidFill>
                  <a:srgbClr val="000000"/>
                </a:solidFill>
                <a:latin typeface="Meiryo UI" panose="020B0604030504040204" pitchFamily="50" charset="-128"/>
                <a:ea typeface="Meiryo UI" panose="020B0604030504040204" pitchFamily="50" charset="-128"/>
              </a:rPr>
              <a:t>を参考に作成</a:t>
            </a:r>
            <a:endParaRPr lang="ja-JP" altLang="en-US" sz="1100" b="1" i="0" dirty="0">
              <a:solidFill>
                <a:srgbClr val="0F1111"/>
              </a:solidFill>
              <a:effectLst/>
              <a:latin typeface="Hiragino Kaku Gothic ProN"/>
            </a:endParaRPr>
          </a:p>
        </p:txBody>
      </p:sp>
      <p:sp>
        <p:nvSpPr>
          <p:cNvPr id="15" name="四角形: 角を丸くする 14">
            <a:extLst>
              <a:ext uri="{FF2B5EF4-FFF2-40B4-BE49-F238E27FC236}">
                <a16:creationId xmlns:a16="http://schemas.microsoft.com/office/drawing/2014/main" id="{890DA86D-512E-BA4F-A88C-D2A74EFC3316}"/>
              </a:ext>
            </a:extLst>
          </p:cNvPr>
          <p:cNvSpPr/>
          <p:nvPr/>
        </p:nvSpPr>
        <p:spPr bwMode="auto">
          <a:xfrm>
            <a:off x="7320280" y="1878717"/>
            <a:ext cx="2247194" cy="1719764"/>
          </a:xfrm>
          <a:prstGeom prst="roundRect">
            <a:avLst/>
          </a:prstGeom>
          <a:noFill/>
          <a:ln>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6" name="四角形: 角を丸くする 15">
            <a:extLst>
              <a:ext uri="{FF2B5EF4-FFF2-40B4-BE49-F238E27FC236}">
                <a16:creationId xmlns:a16="http://schemas.microsoft.com/office/drawing/2014/main" id="{0FCCDB0D-C364-3FA0-13E0-5148A436DFAA}"/>
              </a:ext>
            </a:extLst>
          </p:cNvPr>
          <p:cNvSpPr/>
          <p:nvPr/>
        </p:nvSpPr>
        <p:spPr bwMode="auto">
          <a:xfrm>
            <a:off x="4963160" y="3879443"/>
            <a:ext cx="2247194" cy="1557997"/>
          </a:xfrm>
          <a:prstGeom prst="roundRect">
            <a:avLst/>
          </a:prstGeom>
          <a:noFill/>
          <a:ln>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7" name="四角形: 角を丸くする 16">
            <a:extLst>
              <a:ext uri="{FF2B5EF4-FFF2-40B4-BE49-F238E27FC236}">
                <a16:creationId xmlns:a16="http://schemas.microsoft.com/office/drawing/2014/main" id="{8D9F9F3D-C247-C666-D782-740C446B398B}"/>
              </a:ext>
            </a:extLst>
          </p:cNvPr>
          <p:cNvSpPr/>
          <p:nvPr/>
        </p:nvSpPr>
        <p:spPr bwMode="auto">
          <a:xfrm>
            <a:off x="7330440" y="3889603"/>
            <a:ext cx="2247194" cy="1557997"/>
          </a:xfrm>
          <a:prstGeom prst="roundRect">
            <a:avLst/>
          </a:prstGeom>
          <a:noFill/>
          <a:ln>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8" name="二等辺三角形 17">
            <a:extLst>
              <a:ext uri="{FF2B5EF4-FFF2-40B4-BE49-F238E27FC236}">
                <a16:creationId xmlns:a16="http://schemas.microsoft.com/office/drawing/2014/main" id="{F7681BD4-A513-BF80-D1DF-70A671522406}"/>
              </a:ext>
            </a:extLst>
          </p:cNvPr>
          <p:cNvSpPr/>
          <p:nvPr/>
        </p:nvSpPr>
        <p:spPr bwMode="auto">
          <a:xfrm rot="10800000">
            <a:off x="5944692" y="3021440"/>
            <a:ext cx="263810" cy="173310"/>
          </a:xfrm>
          <a:prstGeom prst="triangle">
            <a:avLst/>
          </a:prstGeom>
          <a:solidFill>
            <a:schemeClr val="accent3"/>
          </a:solidFill>
          <a:ln w="12700" cap="flat" cmpd="sng" algn="ctr">
            <a:no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9" name="二等辺三角形 18">
            <a:extLst>
              <a:ext uri="{FF2B5EF4-FFF2-40B4-BE49-F238E27FC236}">
                <a16:creationId xmlns:a16="http://schemas.microsoft.com/office/drawing/2014/main" id="{027DBAB6-D55F-0D69-0489-BA1233C0D93F}"/>
              </a:ext>
            </a:extLst>
          </p:cNvPr>
          <p:cNvSpPr/>
          <p:nvPr/>
        </p:nvSpPr>
        <p:spPr bwMode="auto">
          <a:xfrm rot="10800000">
            <a:off x="5949948" y="4852927"/>
            <a:ext cx="263810" cy="173310"/>
          </a:xfrm>
          <a:prstGeom prst="triangle">
            <a:avLst/>
          </a:prstGeom>
          <a:solidFill>
            <a:schemeClr val="accent3"/>
          </a:solidFill>
          <a:ln w="12700" cap="flat" cmpd="sng" algn="ctr">
            <a:no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0" name="二等辺三角形 19">
            <a:extLst>
              <a:ext uri="{FF2B5EF4-FFF2-40B4-BE49-F238E27FC236}">
                <a16:creationId xmlns:a16="http://schemas.microsoft.com/office/drawing/2014/main" id="{18CF897C-4462-2327-5394-C5D7615CC591}"/>
              </a:ext>
            </a:extLst>
          </p:cNvPr>
          <p:cNvSpPr/>
          <p:nvPr/>
        </p:nvSpPr>
        <p:spPr bwMode="auto">
          <a:xfrm rot="10800000">
            <a:off x="8320022" y="4852927"/>
            <a:ext cx="263810" cy="173310"/>
          </a:xfrm>
          <a:prstGeom prst="triangle">
            <a:avLst/>
          </a:prstGeom>
          <a:solidFill>
            <a:schemeClr val="accent3"/>
          </a:solidFill>
          <a:ln w="12700" cap="flat" cmpd="sng" algn="ctr">
            <a:no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1" name="二等辺三角形 20">
            <a:extLst>
              <a:ext uri="{FF2B5EF4-FFF2-40B4-BE49-F238E27FC236}">
                <a16:creationId xmlns:a16="http://schemas.microsoft.com/office/drawing/2014/main" id="{9C8FB964-0ED6-D26C-62BA-28193C300E38}"/>
              </a:ext>
            </a:extLst>
          </p:cNvPr>
          <p:cNvSpPr/>
          <p:nvPr/>
        </p:nvSpPr>
        <p:spPr bwMode="auto">
          <a:xfrm rot="10800000">
            <a:off x="8325278" y="3021440"/>
            <a:ext cx="263810" cy="173310"/>
          </a:xfrm>
          <a:prstGeom prst="triangle">
            <a:avLst/>
          </a:prstGeom>
          <a:solidFill>
            <a:schemeClr val="accent3"/>
          </a:solidFill>
          <a:ln w="12700" cap="flat" cmpd="sng" algn="ctr">
            <a:no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cxnSp>
        <p:nvCxnSpPr>
          <p:cNvPr id="4" name="直線矢印コネクタ 3">
            <a:extLst>
              <a:ext uri="{FF2B5EF4-FFF2-40B4-BE49-F238E27FC236}">
                <a16:creationId xmlns:a16="http://schemas.microsoft.com/office/drawing/2014/main" id="{E0CFCA0A-EF17-9967-D1FC-32A2B3C8D659}"/>
              </a:ext>
            </a:extLst>
          </p:cNvPr>
          <p:cNvCxnSpPr>
            <a:cxnSpLocks/>
          </p:cNvCxnSpPr>
          <p:nvPr/>
        </p:nvCxnSpPr>
        <p:spPr bwMode="auto">
          <a:xfrm>
            <a:off x="1065646" y="2280504"/>
            <a:ext cx="1223465" cy="2143398"/>
          </a:xfrm>
          <a:prstGeom prst="straightConnector1">
            <a:avLst/>
          </a:prstGeom>
          <a:noFill/>
          <a:ln w="19050" cap="flat" cmpd="sng" algn="ctr">
            <a:solidFill>
              <a:srgbClr val="FF0000"/>
            </a:solidFill>
            <a:prstDash val="solid"/>
            <a:round/>
            <a:headEnd type="none" w="med" len="med"/>
            <a:tailEnd type="triangle"/>
          </a:ln>
          <a:effectLst/>
        </p:spPr>
      </p:cxnSp>
      <p:cxnSp>
        <p:nvCxnSpPr>
          <p:cNvPr id="23" name="直線矢印コネクタ 22">
            <a:extLst>
              <a:ext uri="{FF2B5EF4-FFF2-40B4-BE49-F238E27FC236}">
                <a16:creationId xmlns:a16="http://schemas.microsoft.com/office/drawing/2014/main" id="{69D67A0E-948B-2CE2-09C2-712158233D0A}"/>
              </a:ext>
            </a:extLst>
          </p:cNvPr>
          <p:cNvCxnSpPr>
            <a:cxnSpLocks/>
          </p:cNvCxnSpPr>
          <p:nvPr/>
        </p:nvCxnSpPr>
        <p:spPr bwMode="auto">
          <a:xfrm flipV="1">
            <a:off x="2832938" y="2280504"/>
            <a:ext cx="1223465" cy="2143398"/>
          </a:xfrm>
          <a:prstGeom prst="straightConnector1">
            <a:avLst/>
          </a:prstGeom>
          <a:noFill/>
          <a:ln w="19050" cap="flat" cmpd="sng" algn="ctr">
            <a:solidFill>
              <a:srgbClr val="FF0000"/>
            </a:solidFill>
            <a:prstDash val="solid"/>
            <a:round/>
            <a:headEnd type="none" w="med" len="med"/>
            <a:tailEnd type="triangle"/>
          </a:ln>
          <a:effectLst/>
        </p:spPr>
      </p:cxnSp>
    </p:spTree>
    <p:extLst>
      <p:ext uri="{BB962C8B-B14F-4D97-AF65-F5344CB8AC3E}">
        <p14:creationId xmlns:p14="http://schemas.microsoft.com/office/powerpoint/2010/main" val="39278026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6F4BE66B-459F-5E2F-2893-C3EBB8A9418C}"/>
              </a:ext>
            </a:extLst>
          </p:cNvPr>
          <p:cNvGraphicFramePr>
            <a:graphicFrameLocks noGrp="1"/>
          </p:cNvGraphicFramePr>
          <p:nvPr>
            <p:extLst>
              <p:ext uri="{D42A27DB-BD31-4B8C-83A1-F6EECF244321}">
                <p14:modId xmlns:p14="http://schemas.microsoft.com/office/powerpoint/2010/main" val="1098849516"/>
              </p:ext>
            </p:extLst>
          </p:nvPr>
        </p:nvGraphicFramePr>
        <p:xfrm>
          <a:off x="279593" y="1183709"/>
          <a:ext cx="8995625" cy="4681334"/>
        </p:xfrm>
        <a:graphic>
          <a:graphicData uri="http://schemas.openxmlformats.org/drawingml/2006/table">
            <a:tbl>
              <a:tblPr firstRow="1" bandRow="1">
                <a:tableStyleId>{5940675A-B579-460E-94D1-54222C63F5DA}</a:tableStyleId>
              </a:tblPr>
              <a:tblGrid>
                <a:gridCol w="1216698">
                  <a:extLst>
                    <a:ext uri="{9D8B030D-6E8A-4147-A177-3AD203B41FA5}">
                      <a16:colId xmlns:a16="http://schemas.microsoft.com/office/drawing/2014/main" val="3878711804"/>
                    </a:ext>
                  </a:extLst>
                </a:gridCol>
                <a:gridCol w="1921586">
                  <a:extLst>
                    <a:ext uri="{9D8B030D-6E8A-4147-A177-3AD203B41FA5}">
                      <a16:colId xmlns:a16="http://schemas.microsoft.com/office/drawing/2014/main" val="1123331594"/>
                    </a:ext>
                  </a:extLst>
                </a:gridCol>
                <a:gridCol w="5857341">
                  <a:extLst>
                    <a:ext uri="{9D8B030D-6E8A-4147-A177-3AD203B41FA5}">
                      <a16:colId xmlns:a16="http://schemas.microsoft.com/office/drawing/2014/main" val="500119332"/>
                    </a:ext>
                  </a:extLst>
                </a:gridCol>
              </a:tblGrid>
              <a:tr h="364883">
                <a:tc>
                  <a:txBody>
                    <a:bodyPr/>
                    <a:lstStyle/>
                    <a:p>
                      <a:endParaRPr kumimoji="1" lang="ja-JP" altLang="en-US" sz="1400" b="1" dirty="0">
                        <a:solidFill>
                          <a:schemeClr val="tx1">
                            <a:lumMod val="50000"/>
                            <a:lumOff val="50000"/>
                          </a:schemeClr>
                        </a:solidFill>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a:solidFill>
                            <a:schemeClr val="tx1">
                              <a:lumMod val="50000"/>
                              <a:lumOff val="50000"/>
                            </a:schemeClr>
                          </a:solidFill>
                          <a:latin typeface="Meiryo UI" panose="020B0604030504040204" pitchFamily="50" charset="-128"/>
                          <a:ea typeface="Meiryo UI" panose="020B0604030504040204" pitchFamily="50" charset="-128"/>
                        </a:rPr>
                        <a:t>ページ構成</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a:solidFill>
                            <a:schemeClr val="tx1">
                              <a:lumMod val="50000"/>
                              <a:lumOff val="50000"/>
                            </a:schemeClr>
                          </a:solidFill>
                          <a:latin typeface="Meiryo UI" panose="020B0604030504040204" pitchFamily="50" charset="-128"/>
                          <a:ea typeface="Meiryo UI" panose="020B0604030504040204" pitchFamily="50" charset="-128"/>
                        </a:rPr>
                        <a:t>内容例</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49558061"/>
                  </a:ext>
                </a:extLst>
              </a:tr>
              <a:tr h="364883">
                <a:tc rowSpan="2">
                  <a:txBody>
                    <a:bodyPr/>
                    <a:lstStyle/>
                    <a:p>
                      <a:r>
                        <a:rPr kumimoji="1" lang="ja-JP" altLang="en-US" sz="1400" dirty="0">
                          <a:latin typeface="Meiryo UI" panose="020B0604030504040204" pitchFamily="50" charset="-128"/>
                          <a:ea typeface="Meiryo UI" panose="020B0604030504040204" pitchFamily="50" charset="-128"/>
                        </a:rPr>
                        <a:t>①サマリー</a:t>
                      </a:r>
                    </a:p>
                  </a:txBody>
                  <a:tcPr>
                    <a:lnT w="12700" cap="flat" cmpd="sng" algn="ctr">
                      <a:solidFill>
                        <a:schemeClr val="tx1"/>
                      </a:solidFill>
                      <a:prstDash val="solid"/>
                      <a:round/>
                      <a:headEnd type="none" w="med" len="med"/>
                      <a:tailEnd type="none" w="med" len="med"/>
                    </a:lnT>
                  </a:tcPr>
                </a:tc>
                <a:tc>
                  <a:txBody>
                    <a:bodyPr/>
                    <a:lstStyle/>
                    <a:p>
                      <a:r>
                        <a:rPr kumimoji="1" lang="ja-JP" altLang="en-US" sz="1400" dirty="0">
                          <a:latin typeface="Meiryo UI" panose="020B0604030504040204" pitchFamily="50" charset="-128"/>
                          <a:ea typeface="Meiryo UI" panose="020B0604030504040204" pitchFamily="50" charset="-128"/>
                        </a:rPr>
                        <a:t>まとめ</a:t>
                      </a:r>
                    </a:p>
                  </a:txBody>
                  <a:tcPr>
                    <a:lnT w="12700" cap="flat" cmpd="sng" algn="ctr">
                      <a:solidFill>
                        <a:schemeClr val="tx1"/>
                      </a:solidFill>
                      <a:prstDash val="solid"/>
                      <a:round/>
                      <a:headEnd type="none" w="med" len="med"/>
                      <a:tailEnd type="none" w="med" len="med"/>
                    </a:lnT>
                    <a:solidFill>
                      <a:schemeClr val="accent3">
                        <a:lumMod val="20000"/>
                        <a:lumOff val="80000"/>
                      </a:schemeClr>
                    </a:solidFill>
                  </a:tcPr>
                </a:tc>
                <a:tc>
                  <a:txBody>
                    <a:bodyPr/>
                    <a:lstStyle/>
                    <a:p>
                      <a:r>
                        <a:rPr kumimoji="1" lang="ja-JP" altLang="en-US" sz="1400" dirty="0">
                          <a:latin typeface="Meiryo UI" panose="020B0604030504040204" pitchFamily="50" charset="-128"/>
                          <a:ea typeface="Meiryo UI" panose="020B0604030504040204" pitchFamily="50" charset="-128"/>
                        </a:rPr>
                        <a:t>何をするのか、どうするのか。取り組む価値、社会インパクト、これまでの進捗</a:t>
                      </a:r>
                    </a:p>
                  </a:txBody>
                  <a:tcPr>
                    <a:lnT w="12700" cap="flat" cmpd="sng" algn="ctr">
                      <a:solidFill>
                        <a:schemeClr val="tx1"/>
                      </a:solidFill>
                      <a:prstDash val="solid"/>
                      <a:round/>
                      <a:headEnd type="none" w="med" len="med"/>
                      <a:tailEnd type="none" w="med" len="med"/>
                    </a:lnT>
                    <a:solidFill>
                      <a:schemeClr val="accent3">
                        <a:lumMod val="20000"/>
                        <a:lumOff val="80000"/>
                      </a:schemeClr>
                    </a:solidFill>
                  </a:tcPr>
                </a:tc>
                <a:extLst>
                  <a:ext uri="{0D108BD9-81ED-4DB2-BD59-A6C34878D82A}">
                    <a16:rowId xmlns:a16="http://schemas.microsoft.com/office/drawing/2014/main" val="2120661869"/>
                  </a:ext>
                </a:extLst>
              </a:tr>
              <a:tr h="364883">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400" dirty="0">
                          <a:latin typeface="Meiryo UI" panose="020B0604030504040204" pitchFamily="50" charset="-128"/>
                          <a:ea typeface="Meiryo UI" panose="020B0604030504040204" pitchFamily="50" charset="-128"/>
                        </a:rPr>
                        <a:t>事業概要</a:t>
                      </a:r>
                    </a:p>
                  </a:txBody>
                  <a:tcPr>
                    <a:solidFill>
                      <a:schemeClr val="accent3">
                        <a:lumMod val="20000"/>
                        <a:lumOff val="80000"/>
                      </a:schemeClr>
                    </a:solidFill>
                  </a:tcPr>
                </a:tc>
                <a:tc>
                  <a:txBody>
                    <a:bodyPr/>
                    <a:lstStyle/>
                    <a:p>
                      <a:r>
                        <a:rPr kumimoji="1" lang="ja-JP" altLang="en-US" sz="1400" dirty="0">
                          <a:latin typeface="Meiryo UI" panose="020B0604030504040204" pitchFamily="50" charset="-128"/>
                          <a:ea typeface="Meiryo UI" panose="020B0604030504040204" pitchFamily="50" charset="-128"/>
                        </a:rPr>
                        <a:t>こんな顧客のこんな困りごと（課題）をこんなやり方、製品・サービスで解決する</a:t>
                      </a:r>
                    </a:p>
                  </a:txBody>
                  <a:tcPr>
                    <a:solidFill>
                      <a:schemeClr val="accent3">
                        <a:lumMod val="20000"/>
                        <a:lumOff val="80000"/>
                      </a:schemeClr>
                    </a:solidFill>
                  </a:tcPr>
                </a:tc>
                <a:extLst>
                  <a:ext uri="{0D108BD9-81ED-4DB2-BD59-A6C34878D82A}">
                    <a16:rowId xmlns:a16="http://schemas.microsoft.com/office/drawing/2014/main" val="2362320619"/>
                  </a:ext>
                </a:extLst>
              </a:tr>
              <a:tr h="620301">
                <a:tc rowSpan="2">
                  <a:txBody>
                    <a:bodyPr/>
                    <a:lstStyle/>
                    <a:p>
                      <a:r>
                        <a:rPr kumimoji="1" lang="ja-JP" altLang="en-US" sz="1400" dirty="0">
                          <a:latin typeface="Meiryo UI" panose="020B0604030504040204" pitchFamily="50" charset="-128"/>
                          <a:ea typeface="Meiryo UI" panose="020B0604030504040204" pitchFamily="50" charset="-128"/>
                        </a:rPr>
                        <a:t>②意義</a:t>
                      </a:r>
                    </a:p>
                  </a:txBody>
                  <a:tcPr/>
                </a:tc>
                <a:tc>
                  <a:txBody>
                    <a:bodyPr/>
                    <a:lstStyle/>
                    <a:p>
                      <a:r>
                        <a:rPr kumimoji="1" lang="ja-JP" altLang="en-US" sz="1400" dirty="0">
                          <a:latin typeface="Meiryo UI" panose="020B0604030504040204" pitchFamily="50" charset="-128"/>
                          <a:ea typeface="Meiryo UI" panose="020B0604030504040204" pitchFamily="50" charset="-128"/>
                        </a:rPr>
                        <a:t>取り組む価値</a:t>
                      </a:r>
                    </a:p>
                  </a:txBody>
                  <a:tcPr>
                    <a:solidFill>
                      <a:srgbClr val="FFFFCC"/>
                    </a:solidFill>
                  </a:tcPr>
                </a:tc>
                <a:tc>
                  <a:txBody>
                    <a:bodyPr/>
                    <a:lstStyle/>
                    <a:p>
                      <a:r>
                        <a:rPr kumimoji="1" lang="ja-JP" altLang="en-US" sz="1400" dirty="0">
                          <a:latin typeface="Meiryo UI" panose="020B0604030504040204" pitchFamily="50" charset="-128"/>
                          <a:ea typeface="Meiryo UI" panose="020B0604030504040204" pitchFamily="50" charset="-128"/>
                        </a:rPr>
                        <a:t>趣旨・目的・意義、変化・将来、顧客・競合・自社、自社メリット、ビジョンとの整合性、目指す姿</a:t>
                      </a:r>
                    </a:p>
                  </a:txBody>
                  <a:tcPr>
                    <a:solidFill>
                      <a:srgbClr val="FFFFCC"/>
                    </a:solidFill>
                  </a:tcPr>
                </a:tc>
                <a:extLst>
                  <a:ext uri="{0D108BD9-81ED-4DB2-BD59-A6C34878D82A}">
                    <a16:rowId xmlns:a16="http://schemas.microsoft.com/office/drawing/2014/main" val="2864230067"/>
                  </a:ext>
                </a:extLst>
              </a:tr>
              <a:tr h="620301">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400" dirty="0">
                          <a:latin typeface="Meiryo UI" panose="020B0604030504040204" pitchFamily="50" charset="-128"/>
                          <a:ea typeface="Meiryo UI" panose="020B0604030504040204" pitchFamily="50" charset="-128"/>
                        </a:rPr>
                        <a:t>ユニークな事実洞察</a:t>
                      </a:r>
                    </a:p>
                  </a:txBody>
                  <a:tcPr/>
                </a:tc>
                <a:tc>
                  <a:txBody>
                    <a:bodyPr/>
                    <a:lstStyle/>
                    <a:p>
                      <a:r>
                        <a:rPr kumimoji="1" lang="ja-JP" altLang="en-US" sz="1400" dirty="0">
                          <a:latin typeface="Meiryo UI" panose="020B0604030504040204" pitchFamily="50" charset="-128"/>
                          <a:ea typeface="Meiryo UI" panose="020B0604030504040204" pitchFamily="50" charset="-128"/>
                        </a:rPr>
                        <a:t>可能性を示すエピソード、発掘した潜在ニーズ、顧客の声や現場感を伝える工夫、今ない理由／競合がやらない理由</a:t>
                      </a:r>
                    </a:p>
                  </a:txBody>
                  <a:tcPr/>
                </a:tc>
                <a:extLst>
                  <a:ext uri="{0D108BD9-81ED-4DB2-BD59-A6C34878D82A}">
                    <a16:rowId xmlns:a16="http://schemas.microsoft.com/office/drawing/2014/main" val="3248532704"/>
                  </a:ext>
                </a:extLst>
              </a:tr>
              <a:tr h="364883">
                <a:tc rowSpan="2">
                  <a:txBody>
                    <a:bodyPr/>
                    <a:lstStyle/>
                    <a:p>
                      <a:r>
                        <a:rPr kumimoji="1" lang="ja-JP" altLang="en-US" sz="1400" dirty="0">
                          <a:latin typeface="Meiryo UI" panose="020B0604030504040204" pitchFamily="50" charset="-128"/>
                          <a:ea typeface="Meiryo UI" panose="020B0604030504040204" pitchFamily="50" charset="-128"/>
                        </a:rPr>
                        <a:t>③進捗状況</a:t>
                      </a:r>
                    </a:p>
                  </a:txBody>
                  <a:tcPr/>
                </a:tc>
                <a:tc>
                  <a:txBody>
                    <a:bodyPr/>
                    <a:lstStyle/>
                    <a:p>
                      <a:r>
                        <a:rPr kumimoji="1" lang="ja-JP" altLang="en-US" sz="1400" dirty="0">
                          <a:latin typeface="Meiryo UI" panose="020B0604030504040204" pitchFamily="50" charset="-128"/>
                          <a:ea typeface="Meiryo UI" panose="020B0604030504040204" pitchFamily="50" charset="-128"/>
                        </a:rPr>
                        <a:t>進捗状況</a:t>
                      </a:r>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今後の見通し</a:t>
                      </a:r>
                    </a:p>
                  </a:txBody>
                  <a:tcPr>
                    <a:solidFill>
                      <a:srgbClr val="FFFFCC"/>
                    </a:solidFill>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どの段階か</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アイデア、プロトタイプ、実証実験、上市済</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、実績とスピード感</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主要</a:t>
                      </a:r>
                      <a:r>
                        <a:rPr kumimoji="1" lang="en-US" altLang="ja-JP" sz="1400" dirty="0">
                          <a:solidFill>
                            <a:schemeClr val="tx1"/>
                          </a:solidFill>
                          <a:latin typeface="Meiryo UI" panose="020B0604030504040204" pitchFamily="50" charset="-128"/>
                          <a:ea typeface="Meiryo UI" panose="020B0604030504040204" pitchFamily="50" charset="-128"/>
                        </a:rPr>
                        <a:t>KPI</a:t>
                      </a:r>
                      <a:r>
                        <a:rPr kumimoji="1" lang="ja-JP" altLang="en-US" sz="1400" dirty="0">
                          <a:solidFill>
                            <a:schemeClr val="tx1"/>
                          </a:solidFill>
                          <a:latin typeface="Meiryo UI" panose="020B0604030504040204" pitchFamily="50" charset="-128"/>
                          <a:ea typeface="Meiryo UI" panose="020B0604030504040204" pitchFamily="50" charset="-128"/>
                        </a:rPr>
                        <a:t>をグラフ・表などで簡潔に</a:t>
                      </a:r>
                      <a:r>
                        <a:rPr kumimoji="1" lang="en-US" altLang="ja-JP" sz="1400" dirty="0">
                          <a:solidFill>
                            <a:schemeClr val="tx1"/>
                          </a:solidFill>
                          <a:latin typeface="Meiryo UI" panose="020B0604030504040204" pitchFamily="50" charset="-128"/>
                          <a:ea typeface="Meiryo UI" panose="020B0604030504040204" pitchFamily="50" charset="-128"/>
                        </a:rPr>
                        <a:t>)</a:t>
                      </a:r>
                    </a:p>
                    <a:p>
                      <a:r>
                        <a:rPr kumimoji="1" lang="ja-JP" altLang="en-US" sz="1400" dirty="0">
                          <a:solidFill>
                            <a:schemeClr val="tx1"/>
                          </a:solidFill>
                          <a:latin typeface="Meiryo UI" panose="020B0604030504040204" pitchFamily="50" charset="-128"/>
                          <a:ea typeface="Meiryo UI" panose="020B0604030504040204" pitchFamily="50" charset="-128"/>
                        </a:rPr>
                        <a:t>今後の見通しも追加</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伸びる直前の原石</a:t>
                      </a:r>
                      <a:r>
                        <a:rPr kumimoji="1" lang="en-US" altLang="ja-JP" sz="1400" dirty="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solidFill>
                      <a:srgbClr val="FFFFCC"/>
                    </a:solidFill>
                  </a:tcPr>
                </a:tc>
                <a:extLst>
                  <a:ext uri="{0D108BD9-81ED-4DB2-BD59-A6C34878D82A}">
                    <a16:rowId xmlns:a16="http://schemas.microsoft.com/office/drawing/2014/main" val="455400270"/>
                  </a:ext>
                </a:extLst>
              </a:tr>
              <a:tr h="364883">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400" dirty="0">
                          <a:latin typeface="Meiryo UI" panose="020B0604030504040204" pitchFamily="50" charset="-128"/>
                          <a:ea typeface="Meiryo UI" panose="020B0604030504040204" pitchFamily="50" charset="-128"/>
                        </a:rPr>
                        <a:t>外部リファランス</a:t>
                      </a:r>
                    </a:p>
                  </a:txBody>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実際の顧客の声や事例をしっかりと紹介、アライアンス先との協業状況など</a:t>
                      </a:r>
                    </a:p>
                  </a:txBody>
                  <a:tcPr/>
                </a:tc>
                <a:extLst>
                  <a:ext uri="{0D108BD9-81ED-4DB2-BD59-A6C34878D82A}">
                    <a16:rowId xmlns:a16="http://schemas.microsoft.com/office/drawing/2014/main" val="618235502"/>
                  </a:ext>
                </a:extLst>
              </a:tr>
              <a:tr h="620301">
                <a:tc rowSpan="2">
                  <a:txBody>
                    <a:bodyPr/>
                    <a:lstStyle/>
                    <a:p>
                      <a:r>
                        <a:rPr kumimoji="1" lang="ja-JP" altLang="en-US" sz="1400" dirty="0">
                          <a:latin typeface="Meiryo UI" panose="020B0604030504040204" pitchFamily="50" charset="-128"/>
                          <a:ea typeface="Meiryo UI" panose="020B0604030504040204" pitchFamily="50" charset="-128"/>
                        </a:rPr>
                        <a:t>④顧客と課題</a:t>
                      </a:r>
                    </a:p>
                  </a:txBody>
                  <a:tcPr/>
                </a:tc>
                <a:tc>
                  <a:txBody>
                    <a:bodyPr/>
                    <a:lstStyle/>
                    <a:p>
                      <a:r>
                        <a:rPr kumimoji="1" lang="ja-JP" altLang="en-US" sz="1400" dirty="0">
                          <a:latin typeface="Meiryo UI" panose="020B0604030504040204" pitchFamily="50" charset="-128"/>
                          <a:ea typeface="Meiryo UI" panose="020B0604030504040204" pitchFamily="50" charset="-128"/>
                        </a:rPr>
                        <a:t>顧客とその課題</a:t>
                      </a:r>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市場規模</a:t>
                      </a:r>
                    </a:p>
                  </a:txBody>
                  <a:tcPr>
                    <a:solidFill>
                      <a:srgbClr val="FFFFCC"/>
                    </a:solidFill>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インパクトある成長ターゲット、次に初期ターゲットの順。顧客状況と共感する具体的な課題、ターゲットリスト</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市場規模とその推移（推計、</a:t>
                      </a:r>
                      <a:r>
                        <a:rPr kumimoji="1" lang="en-US" altLang="ja-JP" sz="1400" dirty="0">
                          <a:solidFill>
                            <a:schemeClr val="tx1"/>
                          </a:solidFill>
                          <a:latin typeface="Meiryo UI" panose="020B0604030504040204" pitchFamily="50" charset="-128"/>
                          <a:ea typeface="Meiryo UI" panose="020B0604030504040204" pitchFamily="50" charset="-128"/>
                        </a:rPr>
                        <a:t>TAM</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SAM</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SOM</a:t>
                      </a:r>
                      <a:r>
                        <a:rPr kumimoji="1" lang="ja-JP" altLang="en-US" sz="1400" dirty="0">
                          <a:solidFill>
                            <a:schemeClr val="tx1"/>
                          </a:solidFill>
                          <a:latin typeface="Meiryo UI" panose="020B0604030504040204" pitchFamily="50" charset="-128"/>
                          <a:ea typeface="Meiryo UI" panose="020B0604030504040204" pitchFamily="50" charset="-128"/>
                        </a:rPr>
                        <a:t>）</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solidFill>
                      <a:srgbClr val="FFFFCC"/>
                    </a:solidFill>
                  </a:tcPr>
                </a:tc>
                <a:extLst>
                  <a:ext uri="{0D108BD9-81ED-4DB2-BD59-A6C34878D82A}">
                    <a16:rowId xmlns:a16="http://schemas.microsoft.com/office/drawing/2014/main" val="3517903787"/>
                  </a:ext>
                </a:extLst>
              </a:tr>
              <a:tr h="364883">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400" dirty="0">
                          <a:latin typeface="Meiryo UI" panose="020B0604030504040204" pitchFamily="50" charset="-128"/>
                          <a:ea typeface="Meiryo UI" panose="020B0604030504040204" pitchFamily="50" charset="-128"/>
                        </a:rPr>
                        <a:t>顧客の声</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関連データ</a:t>
                      </a:r>
                    </a:p>
                  </a:txBody>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顧客とその課題、ユースケースを実例・データで提示する</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背景や発生要因を顧客の声で語る</a:t>
                      </a:r>
                    </a:p>
                  </a:txBody>
                  <a:tcPr/>
                </a:tc>
                <a:extLst>
                  <a:ext uri="{0D108BD9-81ED-4DB2-BD59-A6C34878D82A}">
                    <a16:rowId xmlns:a16="http://schemas.microsoft.com/office/drawing/2014/main" val="4231805163"/>
                  </a:ext>
                </a:extLst>
              </a:tr>
            </a:tbl>
          </a:graphicData>
        </a:graphic>
      </p:graphicFrame>
      <p:sp>
        <p:nvSpPr>
          <p:cNvPr id="5" name="タイトル 4">
            <a:extLst>
              <a:ext uri="{FF2B5EF4-FFF2-40B4-BE49-F238E27FC236}">
                <a16:creationId xmlns:a16="http://schemas.microsoft.com/office/drawing/2014/main" id="{D8896397-FDD0-4534-ADA9-260AB0CEF832}"/>
              </a:ext>
            </a:extLst>
          </p:cNvPr>
          <p:cNvSpPr>
            <a:spLocks noGrp="1"/>
          </p:cNvSpPr>
          <p:nvPr>
            <p:ph type="title"/>
          </p:nvPr>
        </p:nvSpPr>
        <p:spPr/>
        <p:txBody>
          <a:bodyPr>
            <a:normAutofit/>
          </a:bodyPr>
          <a:lstStyle/>
          <a:p>
            <a:r>
              <a:rPr lang="ja-JP" altLang="en-US" b="1" dirty="0"/>
              <a:t>フルバージョンの構成例</a:t>
            </a:r>
            <a:r>
              <a:rPr lang="en-US" altLang="ja-JP" b="1" dirty="0"/>
              <a:t>(1/2)</a:t>
            </a:r>
            <a:endParaRPr kumimoji="1" lang="ja-JP" altLang="en-US" dirty="0">
              <a:solidFill>
                <a:srgbClr val="FF0000"/>
              </a:solidFill>
            </a:endParaRPr>
          </a:p>
        </p:txBody>
      </p:sp>
      <p:sp>
        <p:nvSpPr>
          <p:cNvPr id="34" name="テキスト ボックス 33">
            <a:extLst>
              <a:ext uri="{FF2B5EF4-FFF2-40B4-BE49-F238E27FC236}">
                <a16:creationId xmlns:a16="http://schemas.microsoft.com/office/drawing/2014/main" id="{46A922D4-C175-1343-4DCE-FF1F05DB8B99}"/>
              </a:ext>
            </a:extLst>
          </p:cNvPr>
          <p:cNvSpPr txBox="1">
            <a:spLocks noChangeArrowheads="1"/>
          </p:cNvSpPr>
          <p:nvPr/>
        </p:nvSpPr>
        <p:spPr bwMode="auto">
          <a:xfrm>
            <a:off x="279593" y="5971804"/>
            <a:ext cx="2230098" cy="584775"/>
          </a:xfrm>
          <a:prstGeom prst="rect">
            <a:avLst/>
          </a:prstGeom>
          <a:noFill/>
          <a:ln w="9525">
            <a:noFill/>
            <a:miter lim="800000"/>
            <a:headEnd/>
            <a:tailEnd/>
          </a:ln>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b="0" i="0" u="none" strike="noStrike" kern="1200" cap="none" spc="0" normalizeH="0" baseline="0" noProof="0" dirty="0">
                <a:ln>
                  <a:noFill/>
                </a:ln>
                <a:effectLst/>
                <a:uLnTx/>
                <a:uFillTx/>
                <a:latin typeface="Meiryo UI" panose="020B0604030504040204" pitchFamily="34" charset="-128"/>
                <a:ea typeface="Meiryo UI" panose="020B0604030504040204" pitchFamily="34" charset="-128"/>
              </a:rPr>
              <a:t>①→「エレベータピッチ」</a:t>
            </a:r>
            <a:endParaRPr kumimoji="1" lang="en-US" altLang="ja-JP" b="0" i="0" u="none" strike="noStrike" kern="1200" cap="none" spc="0" normalizeH="0" baseline="0" noProof="0" dirty="0">
              <a:ln>
                <a:noFill/>
              </a:ln>
              <a:effectLst/>
              <a:uLnTx/>
              <a:uFillTx/>
              <a:latin typeface="Meiryo UI" panose="020B0604030504040204" pitchFamily="34" charset="-128"/>
              <a:ea typeface="Meiryo UI" panose="020B0604030504040204" pitchFamily="34"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lang="ja-JP" altLang="en-US" dirty="0">
                <a:latin typeface="Meiryo UI" panose="020B0604030504040204" pitchFamily="34" charset="-128"/>
                <a:ea typeface="Meiryo UI" panose="020B0604030504040204" pitchFamily="34" charset="-128"/>
              </a:rPr>
              <a:t>①②③→「ショートピッチ」</a:t>
            </a:r>
            <a:endParaRPr kumimoji="1" lang="ja-JP" altLang="en-US" b="0" i="0" u="none" strike="noStrike" kern="1200" cap="none" spc="0" normalizeH="0" baseline="0" noProof="0" dirty="0">
              <a:ln>
                <a:noFill/>
              </a:ln>
              <a:effectLst/>
              <a:uLnTx/>
              <a:uFillTx/>
              <a:latin typeface="Meiryo UI" panose="020B0604030504040204" pitchFamily="34" charset="-128"/>
              <a:ea typeface="Meiryo UI" panose="020B0604030504040204" pitchFamily="34" charset="-128"/>
            </a:endParaRPr>
          </a:p>
        </p:txBody>
      </p:sp>
      <p:sp>
        <p:nvSpPr>
          <p:cNvPr id="3" name="矢印: 左カーブ 2">
            <a:extLst>
              <a:ext uri="{FF2B5EF4-FFF2-40B4-BE49-F238E27FC236}">
                <a16:creationId xmlns:a16="http://schemas.microsoft.com/office/drawing/2014/main" id="{4B723216-47AE-A18B-C68B-5EB60E834894}"/>
              </a:ext>
            </a:extLst>
          </p:cNvPr>
          <p:cNvSpPr/>
          <p:nvPr/>
        </p:nvSpPr>
        <p:spPr bwMode="auto">
          <a:xfrm>
            <a:off x="9311185" y="2708690"/>
            <a:ext cx="134454" cy="371303"/>
          </a:xfrm>
          <a:prstGeom prst="curvedLeftArrow">
            <a:avLst/>
          </a:prstGeom>
          <a:solidFill>
            <a:schemeClr val="bg2">
              <a:lumMod val="50000"/>
            </a:schemeClr>
          </a:solidFill>
          <a:ln w="12700" cap="flat" cmpd="sng" algn="ctr">
            <a:solidFill>
              <a:schemeClr val="bg2">
                <a:lumMod val="50000"/>
              </a:schemeClr>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chemeClr val="tx1"/>
              </a:solidFill>
              <a:effectLst/>
              <a:latin typeface="ＭＳ Ｐゴシック" pitchFamily="50" charset="-128"/>
              <a:ea typeface="ＭＳ Ｐゴシック" pitchFamily="50" charset="-128"/>
            </a:endParaRPr>
          </a:p>
        </p:txBody>
      </p:sp>
      <p:sp>
        <p:nvSpPr>
          <p:cNvPr id="7" name="矢印: 左カーブ 6">
            <a:extLst>
              <a:ext uri="{FF2B5EF4-FFF2-40B4-BE49-F238E27FC236}">
                <a16:creationId xmlns:a16="http://schemas.microsoft.com/office/drawing/2014/main" id="{9B4B2A57-701A-80CB-A781-4D606F06D389}"/>
              </a:ext>
            </a:extLst>
          </p:cNvPr>
          <p:cNvSpPr/>
          <p:nvPr/>
        </p:nvSpPr>
        <p:spPr bwMode="auto">
          <a:xfrm>
            <a:off x="9305929" y="4048754"/>
            <a:ext cx="134454" cy="371303"/>
          </a:xfrm>
          <a:prstGeom prst="curvedLeftArrow">
            <a:avLst/>
          </a:prstGeom>
          <a:solidFill>
            <a:schemeClr val="bg2">
              <a:lumMod val="50000"/>
            </a:schemeClr>
          </a:solidFill>
          <a:ln w="12700" cap="flat" cmpd="sng" algn="ctr">
            <a:solidFill>
              <a:schemeClr val="bg2">
                <a:lumMod val="50000"/>
              </a:schemeClr>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chemeClr val="tx1"/>
              </a:solidFill>
              <a:effectLst/>
              <a:latin typeface="ＭＳ Ｐゴシック" pitchFamily="50" charset="-128"/>
              <a:ea typeface="ＭＳ Ｐゴシック" pitchFamily="50" charset="-128"/>
            </a:endParaRPr>
          </a:p>
        </p:txBody>
      </p:sp>
      <p:sp>
        <p:nvSpPr>
          <p:cNvPr id="8" name="矢印: 左カーブ 7">
            <a:extLst>
              <a:ext uri="{FF2B5EF4-FFF2-40B4-BE49-F238E27FC236}">
                <a16:creationId xmlns:a16="http://schemas.microsoft.com/office/drawing/2014/main" id="{F39D9E0E-260A-BC8C-DFB9-1391A12BCB26}"/>
              </a:ext>
            </a:extLst>
          </p:cNvPr>
          <p:cNvSpPr/>
          <p:nvPr/>
        </p:nvSpPr>
        <p:spPr bwMode="auto">
          <a:xfrm>
            <a:off x="9311535" y="5126061"/>
            <a:ext cx="134454" cy="371303"/>
          </a:xfrm>
          <a:prstGeom prst="curvedLeftArrow">
            <a:avLst/>
          </a:prstGeom>
          <a:solidFill>
            <a:schemeClr val="bg2">
              <a:lumMod val="50000"/>
            </a:schemeClr>
          </a:solidFill>
          <a:ln w="12700" cap="flat" cmpd="sng" algn="ctr">
            <a:solidFill>
              <a:schemeClr val="bg2">
                <a:lumMod val="50000"/>
              </a:schemeClr>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chemeClr val="tx1"/>
              </a:solidFill>
              <a:effectLst/>
              <a:latin typeface="ＭＳ Ｐゴシック" pitchFamily="50" charset="-128"/>
              <a:ea typeface="ＭＳ Ｐゴシック" pitchFamily="50" charset="-128"/>
            </a:endParaRPr>
          </a:p>
        </p:txBody>
      </p:sp>
      <p:sp>
        <p:nvSpPr>
          <p:cNvPr id="9" name="テキスト ボックス 8">
            <a:extLst>
              <a:ext uri="{FF2B5EF4-FFF2-40B4-BE49-F238E27FC236}">
                <a16:creationId xmlns:a16="http://schemas.microsoft.com/office/drawing/2014/main" id="{E973CFC2-A9EB-369A-83CE-183BC58C1566}"/>
              </a:ext>
            </a:extLst>
          </p:cNvPr>
          <p:cNvSpPr txBox="1">
            <a:spLocks noChangeArrowheads="1"/>
          </p:cNvSpPr>
          <p:nvPr/>
        </p:nvSpPr>
        <p:spPr bwMode="auto">
          <a:xfrm>
            <a:off x="3571233" y="6078539"/>
            <a:ext cx="3897221" cy="338554"/>
          </a:xfrm>
          <a:prstGeom prst="rect">
            <a:avLst/>
          </a:prstGeom>
          <a:noFill/>
          <a:ln w="9525">
            <a:noFill/>
            <a:miter lim="800000"/>
            <a:headEnd/>
            <a:tailEnd/>
          </a:ln>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b="0" i="0" u="none" strike="noStrike" kern="1200" cap="none" spc="0" normalizeH="0" baseline="0" noProof="0" dirty="0">
                <a:ln>
                  <a:noFill/>
                </a:ln>
                <a:effectLst/>
                <a:uLnTx/>
                <a:uFillTx/>
                <a:latin typeface="Meiryo UI" panose="020B0604030504040204" pitchFamily="34" charset="-128"/>
                <a:ea typeface="Meiryo UI" panose="020B0604030504040204" pitchFamily="34" charset="-128"/>
              </a:rPr>
              <a:t>「</a:t>
            </a:r>
            <a:r>
              <a:rPr lang="ja-JP" altLang="en-US" dirty="0">
                <a:solidFill>
                  <a:srgbClr val="3333CC"/>
                </a:solidFill>
                <a:latin typeface="Meiryo UI" panose="020B0604030504040204" pitchFamily="34" charset="-128"/>
                <a:ea typeface="Meiryo UI" panose="020B0604030504040204" pitchFamily="34" charset="-128"/>
              </a:rPr>
              <a:t>メッセージ</a:t>
            </a:r>
            <a:r>
              <a:rPr kumimoji="1" lang="ja-JP" altLang="en-US" b="0" i="0" u="none" strike="noStrike" kern="1200" cap="none" spc="0" normalizeH="0" baseline="0" noProof="0" dirty="0">
                <a:ln>
                  <a:noFill/>
                </a:ln>
                <a:effectLst/>
                <a:uLnTx/>
                <a:uFillTx/>
                <a:latin typeface="Meiryo UI" panose="020B0604030504040204" pitchFamily="34" charset="-128"/>
                <a:ea typeface="Meiryo UI" panose="020B0604030504040204" pitchFamily="34" charset="-128"/>
              </a:rPr>
              <a:t>」と「</a:t>
            </a:r>
            <a:r>
              <a:rPr kumimoji="1" lang="ja-JP" altLang="en-US" b="0" i="0" u="none" strike="noStrike" kern="1200" cap="none" spc="0" normalizeH="0" baseline="0" noProof="0" dirty="0">
                <a:ln>
                  <a:noFill/>
                </a:ln>
                <a:solidFill>
                  <a:srgbClr val="3333CC"/>
                </a:solidFill>
                <a:effectLst/>
                <a:uLnTx/>
                <a:uFillTx/>
                <a:latin typeface="Meiryo UI" panose="020B0604030504040204" pitchFamily="34" charset="-128"/>
                <a:ea typeface="Meiryo UI" panose="020B0604030504040204" pitchFamily="34" charset="-128"/>
              </a:rPr>
              <a:t>なぜならば</a:t>
            </a:r>
            <a:r>
              <a:rPr lang="ja-JP" altLang="en-US" dirty="0">
                <a:latin typeface="Meiryo UI" panose="020B0604030504040204" pitchFamily="34" charset="-128"/>
                <a:ea typeface="Meiryo UI" panose="020B0604030504040204" pitchFamily="34" charset="-128"/>
              </a:rPr>
              <a:t>」</a:t>
            </a:r>
            <a:r>
              <a:rPr kumimoji="1" lang="ja-JP" altLang="en-US" b="0" i="0" u="none" strike="noStrike" kern="1200" cap="none" spc="0" normalizeH="0" baseline="0" noProof="0" dirty="0">
                <a:ln>
                  <a:noFill/>
                </a:ln>
                <a:effectLst/>
                <a:uLnTx/>
                <a:uFillTx/>
                <a:latin typeface="Meiryo UI" panose="020B0604030504040204" pitchFamily="34" charset="-128"/>
                <a:ea typeface="Meiryo UI" panose="020B0604030504040204" pitchFamily="34" charset="-128"/>
              </a:rPr>
              <a:t>のセットになっている</a:t>
            </a:r>
          </a:p>
        </p:txBody>
      </p:sp>
      <p:sp>
        <p:nvSpPr>
          <p:cNvPr id="10" name="矢印: 左カーブ 9">
            <a:extLst>
              <a:ext uri="{FF2B5EF4-FFF2-40B4-BE49-F238E27FC236}">
                <a16:creationId xmlns:a16="http://schemas.microsoft.com/office/drawing/2014/main" id="{D1B1AE77-0AF2-A330-8D42-C16EE4FAF30A}"/>
              </a:ext>
            </a:extLst>
          </p:cNvPr>
          <p:cNvSpPr/>
          <p:nvPr/>
        </p:nvSpPr>
        <p:spPr bwMode="auto">
          <a:xfrm>
            <a:off x="3388441" y="6078539"/>
            <a:ext cx="134454" cy="371303"/>
          </a:xfrm>
          <a:prstGeom prst="curvedLeftArrow">
            <a:avLst/>
          </a:prstGeom>
          <a:solidFill>
            <a:schemeClr val="bg2">
              <a:lumMod val="50000"/>
            </a:schemeClr>
          </a:solidFill>
          <a:ln w="12700" cap="flat" cmpd="sng" algn="ctr">
            <a:solidFill>
              <a:schemeClr val="bg2">
                <a:lumMod val="50000"/>
              </a:schemeClr>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chemeClr val="tx1"/>
              </a:solidFill>
              <a:effectLst/>
              <a:latin typeface="ＭＳ Ｐゴシック" pitchFamily="50" charset="-128"/>
              <a:ea typeface="ＭＳ Ｐゴシック" pitchFamily="50" charset="-128"/>
            </a:endParaRPr>
          </a:p>
        </p:txBody>
      </p:sp>
    </p:spTree>
    <p:extLst>
      <p:ext uri="{BB962C8B-B14F-4D97-AF65-F5344CB8AC3E}">
        <p14:creationId xmlns:p14="http://schemas.microsoft.com/office/powerpoint/2010/main" val="1278961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6F4BE66B-459F-5E2F-2893-C3EBB8A9418C}"/>
              </a:ext>
            </a:extLst>
          </p:cNvPr>
          <p:cNvGraphicFramePr>
            <a:graphicFrameLocks noGrp="1"/>
          </p:cNvGraphicFramePr>
          <p:nvPr>
            <p:extLst>
              <p:ext uri="{D42A27DB-BD31-4B8C-83A1-F6EECF244321}">
                <p14:modId xmlns:p14="http://schemas.microsoft.com/office/powerpoint/2010/main" val="1137735826"/>
              </p:ext>
            </p:extLst>
          </p:nvPr>
        </p:nvGraphicFramePr>
        <p:xfrm>
          <a:off x="279593" y="1059093"/>
          <a:ext cx="8985797" cy="5525681"/>
        </p:xfrm>
        <a:graphic>
          <a:graphicData uri="http://schemas.openxmlformats.org/drawingml/2006/table">
            <a:tbl>
              <a:tblPr firstRow="1" bandRow="1">
                <a:tableStyleId>{5940675A-B579-460E-94D1-54222C63F5DA}</a:tableStyleId>
              </a:tblPr>
              <a:tblGrid>
                <a:gridCol w="1227089">
                  <a:extLst>
                    <a:ext uri="{9D8B030D-6E8A-4147-A177-3AD203B41FA5}">
                      <a16:colId xmlns:a16="http://schemas.microsoft.com/office/drawing/2014/main" val="3878711804"/>
                    </a:ext>
                  </a:extLst>
                </a:gridCol>
                <a:gridCol w="1907766">
                  <a:extLst>
                    <a:ext uri="{9D8B030D-6E8A-4147-A177-3AD203B41FA5}">
                      <a16:colId xmlns:a16="http://schemas.microsoft.com/office/drawing/2014/main" val="1123331594"/>
                    </a:ext>
                  </a:extLst>
                </a:gridCol>
                <a:gridCol w="5850942">
                  <a:extLst>
                    <a:ext uri="{9D8B030D-6E8A-4147-A177-3AD203B41FA5}">
                      <a16:colId xmlns:a16="http://schemas.microsoft.com/office/drawing/2014/main" val="500119332"/>
                    </a:ext>
                  </a:extLst>
                </a:gridCol>
              </a:tblGrid>
              <a:tr h="334509">
                <a:tc>
                  <a:txBody>
                    <a:bodyPr/>
                    <a:lstStyle/>
                    <a:p>
                      <a:endParaRPr kumimoji="1" lang="ja-JP" altLang="en-US" sz="1400" b="1" dirty="0">
                        <a:solidFill>
                          <a:schemeClr val="tx1">
                            <a:lumMod val="50000"/>
                            <a:lumOff val="50000"/>
                          </a:schemeClr>
                        </a:solidFill>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a:solidFill>
                            <a:schemeClr val="tx1">
                              <a:lumMod val="50000"/>
                              <a:lumOff val="50000"/>
                            </a:schemeClr>
                          </a:solidFill>
                          <a:latin typeface="Meiryo UI" panose="020B0604030504040204" pitchFamily="50" charset="-128"/>
                          <a:ea typeface="Meiryo UI" panose="020B0604030504040204" pitchFamily="50" charset="-128"/>
                        </a:rPr>
                        <a:t>ページ構成</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a:solidFill>
                            <a:schemeClr val="tx1">
                              <a:lumMod val="50000"/>
                              <a:lumOff val="50000"/>
                            </a:schemeClr>
                          </a:solidFill>
                          <a:latin typeface="Meiryo UI" panose="020B0604030504040204" pitchFamily="50" charset="-128"/>
                          <a:ea typeface="Meiryo UI" panose="020B0604030504040204" pitchFamily="50" charset="-128"/>
                        </a:rPr>
                        <a:t>内容例</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49558061"/>
                  </a:ext>
                </a:extLst>
              </a:tr>
              <a:tr h="418762">
                <a:tc rowSpan="2">
                  <a:txBody>
                    <a:bodyPr/>
                    <a:lstStyle/>
                    <a:p>
                      <a:r>
                        <a:rPr kumimoji="1" lang="ja-JP" altLang="en-US" sz="1400" dirty="0">
                          <a:latin typeface="Meiryo UI" panose="020B0604030504040204" pitchFamily="50" charset="-128"/>
                          <a:ea typeface="Meiryo UI" panose="020B0604030504040204" pitchFamily="50" charset="-128"/>
                        </a:rPr>
                        <a:t>⑤解決策、　</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事業内容</a:t>
                      </a:r>
                    </a:p>
                  </a:txBody>
                  <a:tcPr>
                    <a:lnT w="12700" cap="flat" cmpd="sng" algn="ctr">
                      <a:solidFill>
                        <a:schemeClr val="tx1"/>
                      </a:solidFill>
                      <a:prstDash val="solid"/>
                      <a:round/>
                      <a:headEnd type="none" w="med" len="med"/>
                      <a:tailEnd type="none" w="med" len="med"/>
                    </a:lnT>
                  </a:tcPr>
                </a:tc>
                <a:tc>
                  <a:txBody>
                    <a:bodyPr/>
                    <a:lstStyle/>
                    <a:p>
                      <a:r>
                        <a:rPr kumimoji="1" lang="ja-JP" altLang="en-US" sz="1400" dirty="0">
                          <a:latin typeface="Meiryo UI" panose="020B0604030504040204" pitchFamily="50" charset="-128"/>
                          <a:ea typeface="Meiryo UI" panose="020B0604030504040204" pitchFamily="50" charset="-128"/>
                        </a:rPr>
                        <a:t>提供製品、</a:t>
                      </a:r>
                      <a:br>
                        <a:rPr kumimoji="1" lang="en-US" altLang="ja-JP" sz="1400" dirty="0">
                          <a:latin typeface="Meiryo UI" panose="020B0604030504040204" pitchFamily="50" charset="-128"/>
                          <a:ea typeface="Meiryo UI" panose="020B0604030504040204" pitchFamily="50" charset="-128"/>
                        </a:rPr>
                      </a:br>
                      <a:r>
                        <a:rPr kumimoji="1" lang="ja-JP" altLang="en-US" sz="1400" dirty="0">
                          <a:latin typeface="Meiryo UI" panose="020B0604030504040204" pitchFamily="50" charset="-128"/>
                          <a:ea typeface="Meiryo UI" panose="020B0604030504040204" pitchFamily="50" charset="-128"/>
                        </a:rPr>
                        <a:t>提供サービス</a:t>
                      </a:r>
                    </a:p>
                  </a:txBody>
                  <a:tcPr>
                    <a:lnT w="12700" cap="flat" cmpd="sng" algn="ctr">
                      <a:solidFill>
                        <a:schemeClr val="tx1"/>
                      </a:solidFill>
                      <a:prstDash val="solid"/>
                      <a:round/>
                      <a:headEnd type="none" w="med" len="med"/>
                      <a:tailEnd type="none" w="med" len="med"/>
                    </a:lnT>
                    <a:solidFill>
                      <a:srgbClr val="FFFFCC"/>
                    </a:solidFill>
                  </a:tcPr>
                </a:tc>
                <a:tc>
                  <a:txBody>
                    <a:bodyPr/>
                    <a:lstStyle/>
                    <a:p>
                      <a:r>
                        <a:rPr kumimoji="1" lang="ja-JP" altLang="en-US" sz="1400" dirty="0">
                          <a:latin typeface="Meiryo UI" panose="020B0604030504040204" pitchFamily="50" charset="-128"/>
                          <a:ea typeface="Meiryo UI" panose="020B0604030504040204" pitchFamily="50" charset="-128"/>
                        </a:rPr>
                        <a:t>具体的内容</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特徴や性能、機能</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、写真や動画のデモ、利用シーンと提供価値（経済的、心理的）、価格、競合・代替品と比べたユニークな魅力、参入障壁、参考事例</a:t>
                      </a:r>
                    </a:p>
                  </a:txBody>
                  <a:tcPr>
                    <a:lnT w="12700" cap="flat" cmpd="sng" algn="ctr">
                      <a:solidFill>
                        <a:schemeClr val="tx1"/>
                      </a:solidFill>
                      <a:prstDash val="solid"/>
                      <a:round/>
                      <a:headEnd type="none" w="med" len="med"/>
                      <a:tailEnd type="none" w="med" len="med"/>
                    </a:lnT>
                    <a:solidFill>
                      <a:srgbClr val="FFFFCC"/>
                    </a:solidFill>
                  </a:tcPr>
                </a:tc>
                <a:extLst>
                  <a:ext uri="{0D108BD9-81ED-4DB2-BD59-A6C34878D82A}">
                    <a16:rowId xmlns:a16="http://schemas.microsoft.com/office/drawing/2014/main" val="3180505069"/>
                  </a:ext>
                </a:extLst>
              </a:tr>
              <a:tr h="334509">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400" dirty="0">
                          <a:latin typeface="Meiryo UI" panose="020B0604030504040204" pitchFamily="50" charset="-128"/>
                          <a:ea typeface="Meiryo UI" panose="020B0604030504040204" pitchFamily="50" charset="-128"/>
                        </a:rPr>
                        <a:t>顧客検証の反応</a:t>
                      </a:r>
                    </a:p>
                  </a:txBody>
                  <a:tcPr/>
                </a:tc>
                <a:tc>
                  <a:txBody>
                    <a:bodyPr/>
                    <a:lstStyle/>
                    <a:p>
                      <a:r>
                        <a:rPr kumimoji="1" lang="ja-JP" altLang="en-US" sz="1400" dirty="0">
                          <a:latin typeface="Meiryo UI" panose="020B0604030504040204" pitchFamily="50" charset="-128"/>
                          <a:ea typeface="Meiryo UI" panose="020B0604030504040204" pitchFamily="50" charset="-128"/>
                        </a:rPr>
                        <a:t>トライアル、顧客検証や実証実験での顧客の声、反応、リピート率や獲得率、紹介意向、</a:t>
                      </a:r>
                      <a:r>
                        <a:rPr kumimoji="1" lang="en-US" altLang="ja-JP" sz="1400" dirty="0">
                          <a:latin typeface="Meiryo UI" panose="020B0604030504040204" pitchFamily="50" charset="-128"/>
                          <a:ea typeface="Meiryo UI" panose="020B0604030504040204" pitchFamily="50" charset="-128"/>
                        </a:rPr>
                        <a:t>NPS</a:t>
                      </a:r>
                      <a:r>
                        <a:rPr kumimoji="1" lang="ja-JP" altLang="en-US" sz="1400" dirty="0">
                          <a:latin typeface="Meiryo UI" panose="020B0604030504040204" pitchFamily="50" charset="-128"/>
                          <a:ea typeface="Meiryo UI" panose="020B0604030504040204" pitchFamily="50" charset="-128"/>
                        </a:rPr>
                        <a:t>などのデータ</a:t>
                      </a:r>
                    </a:p>
                  </a:txBody>
                  <a:tcPr/>
                </a:tc>
                <a:extLst>
                  <a:ext uri="{0D108BD9-81ED-4DB2-BD59-A6C34878D82A}">
                    <a16:rowId xmlns:a16="http://schemas.microsoft.com/office/drawing/2014/main" val="2010943609"/>
                  </a:ext>
                </a:extLst>
              </a:tr>
              <a:tr h="568666">
                <a:tc rowSpan="2">
                  <a:txBody>
                    <a:bodyPr/>
                    <a:lstStyle/>
                    <a:p>
                      <a:r>
                        <a:rPr kumimoji="1" lang="ja-JP" altLang="en-US" sz="1400" dirty="0">
                          <a:latin typeface="Meiryo UI" panose="020B0604030504040204" pitchFamily="50" charset="-128"/>
                          <a:ea typeface="Meiryo UI" panose="020B0604030504040204" pitchFamily="50" charset="-128"/>
                        </a:rPr>
                        <a:t>⑥ビジネス</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モデル</a:t>
                      </a:r>
                    </a:p>
                  </a:txBody>
                  <a:tcPr/>
                </a:tc>
                <a:tc>
                  <a:txBody>
                    <a:bodyPr/>
                    <a:lstStyle/>
                    <a:p>
                      <a:r>
                        <a:rPr kumimoji="1" lang="ja-JP" altLang="en-US" sz="1400" dirty="0">
                          <a:latin typeface="Meiryo UI" panose="020B0604030504040204" pitchFamily="50" charset="-128"/>
                          <a:ea typeface="Meiryo UI" panose="020B0604030504040204" pitchFamily="50" charset="-128"/>
                        </a:rPr>
                        <a:t>マネタイズモデル</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バリューチェーン</a:t>
                      </a:r>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マネタイズモデル、価格設定と根拠、</a:t>
                      </a:r>
                      <a:r>
                        <a:rPr kumimoji="1" lang="en-US" altLang="ja-JP" sz="1400" dirty="0">
                          <a:solidFill>
                            <a:schemeClr val="tx1"/>
                          </a:solidFill>
                          <a:latin typeface="Meiryo UI" panose="020B0604030504040204" pitchFamily="50" charset="-128"/>
                          <a:ea typeface="Meiryo UI" panose="020B0604030504040204" pitchFamily="50" charset="-128"/>
                        </a:rPr>
                        <a:t>CCC</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運営体制プロセス、顧客獲得の工夫、協業事業者</a:t>
                      </a:r>
                    </a:p>
                  </a:txBody>
                  <a:tcPr>
                    <a:solidFill>
                      <a:srgbClr val="FFFFCC"/>
                    </a:solidFill>
                  </a:tcPr>
                </a:tc>
                <a:extLst>
                  <a:ext uri="{0D108BD9-81ED-4DB2-BD59-A6C34878D82A}">
                    <a16:rowId xmlns:a16="http://schemas.microsoft.com/office/drawing/2014/main" val="511319631"/>
                  </a:ext>
                </a:extLst>
              </a:tr>
              <a:tr h="334509">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400" dirty="0">
                          <a:latin typeface="Meiryo UI" panose="020B0604030504040204" pitchFamily="50" charset="-128"/>
                          <a:ea typeface="Meiryo UI" panose="020B0604030504040204" pitchFamily="50" charset="-128"/>
                        </a:rPr>
                        <a:t>実現の目途</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開発状況の目途・実績、運営提携先の状況、顧客検証の状況、</a:t>
                      </a:r>
                      <a:r>
                        <a:rPr kumimoji="1" lang="en-US" altLang="ja-JP" sz="1400" dirty="0">
                          <a:solidFill>
                            <a:schemeClr val="tx1"/>
                          </a:solidFill>
                          <a:latin typeface="Meiryo UI" panose="020B0604030504040204" pitchFamily="50" charset="-128"/>
                          <a:ea typeface="Meiryo UI" panose="020B0604030504040204" pitchFamily="50" charset="-128"/>
                        </a:rPr>
                        <a:t>LTV</a:t>
                      </a:r>
                      <a:r>
                        <a:rPr kumimoji="1" lang="ja-JP" altLang="en-US" sz="1400" dirty="0">
                          <a:solidFill>
                            <a:schemeClr val="tx1"/>
                          </a:solidFill>
                          <a:latin typeface="Meiryo UI" panose="020B0604030504040204" pitchFamily="50" charset="-128"/>
                          <a:ea typeface="Meiryo UI" panose="020B0604030504040204" pitchFamily="50" charset="-128"/>
                        </a:rPr>
                        <a:t>、顧客転換率、テスト実績</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021822822"/>
                  </a:ext>
                </a:extLst>
              </a:tr>
              <a:tr h="334509">
                <a:tc rowSpan="2">
                  <a:txBody>
                    <a:bodyPr/>
                    <a:lstStyle/>
                    <a:p>
                      <a:r>
                        <a:rPr kumimoji="1" lang="ja-JP" altLang="en-US" sz="1400" dirty="0">
                          <a:latin typeface="Meiryo UI" panose="020B0604030504040204" pitchFamily="50" charset="-128"/>
                          <a:ea typeface="Meiryo UI" panose="020B0604030504040204" pitchFamily="50" charset="-128"/>
                        </a:rPr>
                        <a:t>⑦収支計画</a:t>
                      </a:r>
                    </a:p>
                  </a:txBody>
                  <a:tcPr/>
                </a:tc>
                <a:tc>
                  <a:txBody>
                    <a:bodyPr/>
                    <a:lstStyle/>
                    <a:p>
                      <a:r>
                        <a:rPr kumimoji="1" lang="ja-JP" altLang="en-US" sz="1400" dirty="0">
                          <a:latin typeface="Meiryo UI" panose="020B0604030504040204" pitchFamily="50" charset="-128"/>
                          <a:ea typeface="Meiryo UI" panose="020B0604030504040204" pitchFamily="50" charset="-128"/>
                        </a:rPr>
                        <a:t>収支計画、財務モデル</a:t>
                      </a:r>
                    </a:p>
                  </a:txBody>
                  <a:tcPr>
                    <a:solidFill>
                      <a:srgbClr val="FFFFCC"/>
                    </a:solidFill>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売上推移、累積</a:t>
                      </a:r>
                      <a:r>
                        <a:rPr kumimoji="1" lang="en-US" altLang="ja-JP" sz="1400" dirty="0">
                          <a:solidFill>
                            <a:schemeClr val="tx1"/>
                          </a:solidFill>
                          <a:latin typeface="Meiryo UI" panose="020B0604030504040204" pitchFamily="50" charset="-128"/>
                          <a:ea typeface="Meiryo UI" panose="020B0604030504040204" pitchFamily="50" charset="-128"/>
                        </a:rPr>
                        <a:t>CF</a:t>
                      </a:r>
                      <a:r>
                        <a:rPr kumimoji="1" lang="ja-JP" altLang="en-US" sz="1400" dirty="0">
                          <a:solidFill>
                            <a:schemeClr val="tx1"/>
                          </a:solidFill>
                          <a:latin typeface="Meiryo UI" panose="020B0604030504040204" pitchFamily="50" charset="-128"/>
                          <a:ea typeface="Meiryo UI" panose="020B0604030504040204" pitchFamily="50" charset="-128"/>
                        </a:rPr>
                        <a:t>、シナリオ、人員計画、年次で</a:t>
                      </a:r>
                      <a:r>
                        <a:rPr kumimoji="1" lang="en-US" altLang="ja-JP" sz="1400" dirty="0">
                          <a:solidFill>
                            <a:schemeClr val="tx1"/>
                          </a:solidFill>
                          <a:latin typeface="Meiryo UI" panose="020B0604030504040204" pitchFamily="50" charset="-128"/>
                          <a:ea typeface="Meiryo UI" panose="020B0604030504040204" pitchFamily="50" charset="-128"/>
                        </a:rPr>
                        <a:t>5</a:t>
                      </a:r>
                      <a:r>
                        <a:rPr kumimoji="1" lang="ja-JP" altLang="en-US" sz="1400" dirty="0">
                          <a:solidFill>
                            <a:schemeClr val="tx1"/>
                          </a:solidFill>
                          <a:latin typeface="Meiryo UI" panose="020B0604030504040204" pitchFamily="50" charset="-128"/>
                          <a:ea typeface="Meiryo UI" panose="020B0604030504040204" pitchFamily="50" charset="-128"/>
                        </a:rPr>
                        <a:t>年程度＋将来見込み</a:t>
                      </a:r>
                    </a:p>
                    <a:p>
                      <a:r>
                        <a:rPr kumimoji="1" lang="ja-JP" altLang="en-US" sz="1400" dirty="0">
                          <a:solidFill>
                            <a:schemeClr val="tx1"/>
                          </a:solidFill>
                          <a:latin typeface="Meiryo UI" panose="020B0604030504040204" pitchFamily="50" charset="-128"/>
                          <a:ea typeface="Meiryo UI" panose="020B0604030504040204" pitchFamily="50" charset="-128"/>
                        </a:rPr>
                        <a:t>進捗状況、展開ステージごとの資金需要</a:t>
                      </a:r>
                    </a:p>
                  </a:txBody>
                  <a:tcPr>
                    <a:solidFill>
                      <a:srgbClr val="FFFFCC"/>
                    </a:solidFill>
                  </a:tcPr>
                </a:tc>
                <a:extLst>
                  <a:ext uri="{0D108BD9-81ED-4DB2-BD59-A6C34878D82A}">
                    <a16:rowId xmlns:a16="http://schemas.microsoft.com/office/drawing/2014/main" val="3742827778"/>
                  </a:ext>
                </a:extLst>
              </a:tr>
              <a:tr h="334509">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400" dirty="0">
                          <a:latin typeface="Meiryo UI" panose="020B0604030504040204" pitchFamily="50" charset="-128"/>
                          <a:ea typeface="Meiryo UI" panose="020B0604030504040204" pitchFamily="50" charset="-128"/>
                        </a:rPr>
                        <a:t>実現の目途、リスク管理</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課題や</a:t>
                      </a:r>
                      <a:r>
                        <a:rPr kumimoji="1" lang="en-US" altLang="ja-JP" sz="1400" dirty="0">
                          <a:solidFill>
                            <a:schemeClr val="tx1"/>
                          </a:solidFill>
                          <a:latin typeface="Meiryo UI" panose="020B0604030504040204" pitchFamily="50" charset="-128"/>
                          <a:ea typeface="Meiryo UI" panose="020B0604030504040204" pitchFamily="50" charset="-128"/>
                        </a:rPr>
                        <a:t>KPI</a:t>
                      </a:r>
                      <a:r>
                        <a:rPr kumimoji="1" lang="ja-JP" altLang="en-US" sz="1400" dirty="0">
                          <a:solidFill>
                            <a:schemeClr val="tx1"/>
                          </a:solidFill>
                          <a:latin typeface="Meiryo UI" panose="020B0604030504040204" pitchFamily="50" charset="-128"/>
                          <a:ea typeface="Meiryo UI" panose="020B0604030504040204" pitchFamily="50" charset="-128"/>
                        </a:rPr>
                        <a:t>を達成する具体策（極めて重要）、事業の成立と成長のための課題と</a:t>
                      </a:r>
                      <a:r>
                        <a:rPr kumimoji="1" lang="en-US" altLang="ja-JP" sz="1400" dirty="0">
                          <a:solidFill>
                            <a:schemeClr val="tx1"/>
                          </a:solidFill>
                          <a:latin typeface="Meiryo UI" panose="020B0604030504040204" pitchFamily="50" charset="-128"/>
                          <a:ea typeface="Meiryo UI" panose="020B0604030504040204" pitchFamily="50" charset="-128"/>
                        </a:rPr>
                        <a:t>KPI</a:t>
                      </a:r>
                      <a:r>
                        <a:rPr kumimoji="1" lang="ja-JP" altLang="en-US" sz="1400" dirty="0">
                          <a:solidFill>
                            <a:schemeClr val="tx1"/>
                          </a:solidFill>
                          <a:latin typeface="Meiryo UI" panose="020B0604030504040204" pitchFamily="50" charset="-128"/>
                          <a:ea typeface="Meiryo UI" panose="020B0604030504040204" pitchFamily="50" charset="-128"/>
                        </a:rPr>
                        <a:t>、リスク要因とそれが発生した場合の対応</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10831428"/>
                  </a:ext>
                </a:extLst>
              </a:tr>
              <a:tr h="568666">
                <a:tc rowSpan="2">
                  <a:txBody>
                    <a:bodyPr/>
                    <a:lstStyle/>
                    <a:p>
                      <a:r>
                        <a:rPr kumimoji="1" lang="ja-JP" altLang="en-US" sz="1400" dirty="0">
                          <a:latin typeface="Meiryo UI" panose="020B0604030504040204" pitchFamily="50" charset="-128"/>
                          <a:ea typeface="Meiryo UI" panose="020B0604030504040204" pitchFamily="50" charset="-128"/>
                        </a:rPr>
                        <a:t>⑧将来展開と</a:t>
                      </a:r>
                      <a:br>
                        <a:rPr kumimoji="1" lang="en-US" altLang="ja-JP" sz="1400" dirty="0">
                          <a:latin typeface="Meiryo UI" panose="020B0604030504040204" pitchFamily="50" charset="-128"/>
                          <a:ea typeface="Meiryo UI" panose="020B0604030504040204" pitchFamily="50" charset="-128"/>
                        </a:rPr>
                      </a:br>
                      <a:r>
                        <a:rPr kumimoji="1" lang="ja-JP" altLang="en-US" sz="1400" dirty="0">
                          <a:latin typeface="Meiryo UI" panose="020B0604030504040204" pitchFamily="50" charset="-128"/>
                          <a:ea typeface="Meiryo UI" panose="020B0604030504040204" pitchFamily="50" charset="-128"/>
                        </a:rPr>
                        <a:t>　 実行体制</a:t>
                      </a:r>
                    </a:p>
                  </a:txBody>
                  <a:tcPr/>
                </a:tc>
                <a:tc>
                  <a:txBody>
                    <a:bodyPr/>
                    <a:lstStyle/>
                    <a:p>
                      <a:r>
                        <a:rPr kumimoji="1" lang="ja-JP" altLang="en-US" sz="1400" dirty="0">
                          <a:latin typeface="Meiryo UI" panose="020B0604030504040204" pitchFamily="50" charset="-128"/>
                          <a:ea typeface="Meiryo UI" panose="020B0604030504040204" pitchFamily="50" charset="-128"/>
                        </a:rPr>
                        <a:t>成長ストーリー</a:t>
                      </a:r>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社会インパクト</a:t>
                      </a:r>
                    </a:p>
                  </a:txBody>
                  <a:tcPr>
                    <a:solidFill>
                      <a:srgbClr val="FFFFCC"/>
                    </a:solidFill>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ロードマップ、初期実績</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蓄積、マクロトレンドからの展開、人員・資金など制約条件の解消目途</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社会インパクト、社会貢献（金儲けだけでは動かないケースも多い）</a:t>
                      </a:r>
                    </a:p>
                  </a:txBody>
                  <a:tcPr>
                    <a:solidFill>
                      <a:srgbClr val="FFFFCC"/>
                    </a:solidFill>
                  </a:tcPr>
                </a:tc>
                <a:extLst>
                  <a:ext uri="{0D108BD9-81ED-4DB2-BD59-A6C34878D82A}">
                    <a16:rowId xmlns:a16="http://schemas.microsoft.com/office/drawing/2014/main" val="1311612495"/>
                  </a:ext>
                </a:extLst>
              </a:tr>
              <a:tr h="334509">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400" dirty="0">
                          <a:latin typeface="Meiryo UI" panose="020B0604030504040204" pitchFamily="50" charset="-128"/>
                          <a:ea typeface="Meiryo UI" panose="020B0604030504040204" pitchFamily="50" charset="-128"/>
                        </a:rPr>
                        <a:t>リーダー、実行体制</a:t>
                      </a:r>
                    </a:p>
                  </a:txBody>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リーダー、メンバー、協力会社の実績、スキル、コミット、必要なノウハウやリソースを質・量ともに担保、経歴、原体験、想いの強さ、コミットメントや相互の関係の強さ</a:t>
                      </a:r>
                    </a:p>
                  </a:txBody>
                  <a:tcPr/>
                </a:tc>
                <a:extLst>
                  <a:ext uri="{0D108BD9-81ED-4DB2-BD59-A6C34878D82A}">
                    <a16:rowId xmlns:a16="http://schemas.microsoft.com/office/drawing/2014/main" val="2241318270"/>
                  </a:ext>
                </a:extLst>
              </a:tr>
              <a:tr h="568666">
                <a:tc>
                  <a:txBody>
                    <a:bodyPr/>
                    <a:lstStyle/>
                    <a:p>
                      <a:r>
                        <a:rPr kumimoji="1" lang="ja-JP" altLang="en-US" sz="1400" dirty="0">
                          <a:latin typeface="Meiryo UI" panose="020B0604030504040204" pitchFamily="50" charset="-128"/>
                          <a:ea typeface="Meiryo UI" panose="020B0604030504040204" pitchFamily="50" charset="-128"/>
                        </a:rPr>
                        <a:t>⑨クロージング</a:t>
                      </a:r>
                    </a:p>
                  </a:txBody>
                  <a:tcPr/>
                </a:tc>
                <a:tc>
                  <a:txBody>
                    <a:bodyPr/>
                    <a:lstStyle/>
                    <a:p>
                      <a:r>
                        <a:rPr kumimoji="1" lang="ja-JP" altLang="en-US" sz="1400" dirty="0">
                          <a:latin typeface="Meiryo UI" panose="020B0604030504040204" pitchFamily="50" charset="-128"/>
                          <a:ea typeface="Meiryo UI" panose="020B0604030504040204" pitchFamily="50" charset="-128"/>
                        </a:rPr>
                        <a:t>今後の予定</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参考資料</a:t>
                      </a:r>
                    </a:p>
                  </a:txBody>
                  <a:tcPr>
                    <a:solidFill>
                      <a:schemeClr val="accent3">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今後の活動予定や依頼事項などを整理、</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参考資料に回して極力本文をすっきりと、</a:t>
                      </a:r>
                      <a:r>
                        <a:rPr kumimoji="1" lang="en-US" altLang="ja-JP" sz="1400" dirty="0">
                          <a:solidFill>
                            <a:schemeClr val="tx1"/>
                          </a:solidFill>
                          <a:latin typeface="Meiryo UI" panose="020B0604030504040204" pitchFamily="50" charset="-128"/>
                          <a:ea typeface="Meiryo UI" panose="020B0604030504040204" pitchFamily="50" charset="-128"/>
                        </a:rPr>
                        <a:t>Q&amp;A</a:t>
                      </a:r>
                      <a:r>
                        <a:rPr kumimoji="1" lang="ja-JP" altLang="en-US" sz="1400" dirty="0">
                          <a:solidFill>
                            <a:schemeClr val="tx1"/>
                          </a:solidFill>
                          <a:latin typeface="Meiryo UI" panose="020B0604030504040204" pitchFamily="50" charset="-128"/>
                          <a:ea typeface="Meiryo UI" panose="020B0604030504040204" pitchFamily="50" charset="-128"/>
                        </a:rPr>
                        <a:t>に活用</a:t>
                      </a:r>
                    </a:p>
                  </a:txBody>
                  <a:tcPr>
                    <a:solidFill>
                      <a:schemeClr val="accent3">
                        <a:lumMod val="20000"/>
                        <a:lumOff val="80000"/>
                      </a:schemeClr>
                    </a:solidFill>
                  </a:tcPr>
                </a:tc>
                <a:extLst>
                  <a:ext uri="{0D108BD9-81ED-4DB2-BD59-A6C34878D82A}">
                    <a16:rowId xmlns:a16="http://schemas.microsoft.com/office/drawing/2014/main" val="535895834"/>
                  </a:ext>
                </a:extLst>
              </a:tr>
            </a:tbl>
          </a:graphicData>
        </a:graphic>
      </p:graphicFrame>
      <p:sp>
        <p:nvSpPr>
          <p:cNvPr id="5" name="タイトル 4">
            <a:extLst>
              <a:ext uri="{FF2B5EF4-FFF2-40B4-BE49-F238E27FC236}">
                <a16:creationId xmlns:a16="http://schemas.microsoft.com/office/drawing/2014/main" id="{D8896397-FDD0-4534-ADA9-260AB0CEF832}"/>
              </a:ext>
            </a:extLst>
          </p:cNvPr>
          <p:cNvSpPr>
            <a:spLocks noGrp="1"/>
          </p:cNvSpPr>
          <p:nvPr>
            <p:ph type="title"/>
          </p:nvPr>
        </p:nvSpPr>
        <p:spPr/>
        <p:txBody>
          <a:bodyPr>
            <a:normAutofit/>
          </a:bodyPr>
          <a:lstStyle/>
          <a:p>
            <a:r>
              <a:rPr lang="ja-JP" altLang="en-US" b="1" dirty="0"/>
              <a:t>フルバージョンの構成例</a:t>
            </a:r>
            <a:r>
              <a:rPr lang="en-US" altLang="ja-JP" b="1" dirty="0"/>
              <a:t>(2/2)</a:t>
            </a:r>
            <a:endParaRPr kumimoji="1" lang="ja-JP" altLang="en-US" dirty="0">
              <a:solidFill>
                <a:srgbClr val="FF0000"/>
              </a:solidFill>
            </a:endParaRPr>
          </a:p>
        </p:txBody>
      </p:sp>
      <p:sp>
        <p:nvSpPr>
          <p:cNvPr id="32" name="矢印: 左カーブ 31">
            <a:extLst>
              <a:ext uri="{FF2B5EF4-FFF2-40B4-BE49-F238E27FC236}">
                <a16:creationId xmlns:a16="http://schemas.microsoft.com/office/drawing/2014/main" id="{21791394-6B44-4046-1717-54AEAB10F84B}"/>
              </a:ext>
            </a:extLst>
          </p:cNvPr>
          <p:cNvSpPr/>
          <p:nvPr/>
        </p:nvSpPr>
        <p:spPr bwMode="auto">
          <a:xfrm>
            <a:off x="9299356" y="3064451"/>
            <a:ext cx="134454" cy="371303"/>
          </a:xfrm>
          <a:prstGeom prst="curvedLeftArrow">
            <a:avLst/>
          </a:prstGeom>
          <a:solidFill>
            <a:schemeClr val="bg2">
              <a:lumMod val="50000"/>
            </a:schemeClr>
          </a:solidFill>
          <a:ln w="12700" cap="flat" cmpd="sng" algn="ctr">
            <a:solidFill>
              <a:schemeClr val="bg2">
                <a:lumMod val="50000"/>
              </a:schemeClr>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chemeClr val="tx1"/>
              </a:solidFill>
              <a:effectLst/>
              <a:latin typeface="ＭＳ Ｐゴシック" pitchFamily="50" charset="-128"/>
              <a:ea typeface="ＭＳ Ｐゴシック" pitchFamily="50" charset="-128"/>
            </a:endParaRPr>
          </a:p>
        </p:txBody>
      </p:sp>
      <p:sp>
        <p:nvSpPr>
          <p:cNvPr id="36" name="矢印: 左カーブ 35">
            <a:extLst>
              <a:ext uri="{FF2B5EF4-FFF2-40B4-BE49-F238E27FC236}">
                <a16:creationId xmlns:a16="http://schemas.microsoft.com/office/drawing/2014/main" id="{0EBC96C7-2CDF-59F3-E319-BF2E580FAE13}"/>
              </a:ext>
            </a:extLst>
          </p:cNvPr>
          <p:cNvSpPr/>
          <p:nvPr/>
        </p:nvSpPr>
        <p:spPr bwMode="auto">
          <a:xfrm>
            <a:off x="9287008" y="4011568"/>
            <a:ext cx="134454" cy="371303"/>
          </a:xfrm>
          <a:prstGeom prst="curvedLeftArrow">
            <a:avLst/>
          </a:prstGeom>
          <a:solidFill>
            <a:schemeClr val="bg2">
              <a:lumMod val="50000"/>
            </a:schemeClr>
          </a:solidFill>
          <a:ln w="12700" cap="flat" cmpd="sng" algn="ctr">
            <a:solidFill>
              <a:schemeClr val="bg2">
                <a:lumMod val="50000"/>
              </a:schemeClr>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chemeClr val="tx1"/>
              </a:solidFill>
              <a:effectLst/>
              <a:latin typeface="ＭＳ Ｐゴシック" pitchFamily="50" charset="-128"/>
              <a:ea typeface="ＭＳ Ｐゴシック" pitchFamily="50" charset="-128"/>
            </a:endParaRPr>
          </a:p>
        </p:txBody>
      </p:sp>
      <p:sp>
        <p:nvSpPr>
          <p:cNvPr id="38" name="矢印: 左カーブ 37">
            <a:extLst>
              <a:ext uri="{FF2B5EF4-FFF2-40B4-BE49-F238E27FC236}">
                <a16:creationId xmlns:a16="http://schemas.microsoft.com/office/drawing/2014/main" id="{770ADD1A-EE5B-899A-84E4-608E8DF18177}"/>
              </a:ext>
            </a:extLst>
          </p:cNvPr>
          <p:cNvSpPr/>
          <p:nvPr/>
        </p:nvSpPr>
        <p:spPr bwMode="auto">
          <a:xfrm>
            <a:off x="9280437" y="5264826"/>
            <a:ext cx="134454" cy="371303"/>
          </a:xfrm>
          <a:prstGeom prst="curvedLeftArrow">
            <a:avLst/>
          </a:prstGeom>
          <a:solidFill>
            <a:schemeClr val="bg2">
              <a:lumMod val="50000"/>
            </a:schemeClr>
          </a:solidFill>
          <a:ln w="12700" cap="flat" cmpd="sng" algn="ctr">
            <a:solidFill>
              <a:schemeClr val="bg2">
                <a:lumMod val="50000"/>
              </a:schemeClr>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chemeClr val="tx1"/>
              </a:solidFill>
              <a:effectLst/>
              <a:latin typeface="ＭＳ Ｐゴシック" pitchFamily="50" charset="-128"/>
              <a:ea typeface="ＭＳ Ｐゴシック" pitchFamily="50" charset="-128"/>
            </a:endParaRPr>
          </a:p>
        </p:txBody>
      </p:sp>
      <p:sp>
        <p:nvSpPr>
          <p:cNvPr id="46" name="矢印: 左カーブ 45">
            <a:extLst>
              <a:ext uri="{FF2B5EF4-FFF2-40B4-BE49-F238E27FC236}">
                <a16:creationId xmlns:a16="http://schemas.microsoft.com/office/drawing/2014/main" id="{99C96E3F-6852-61E7-4301-69FF6E33C24E}"/>
              </a:ext>
            </a:extLst>
          </p:cNvPr>
          <p:cNvSpPr/>
          <p:nvPr/>
        </p:nvSpPr>
        <p:spPr bwMode="auto">
          <a:xfrm>
            <a:off x="9288060" y="1906918"/>
            <a:ext cx="134454" cy="371303"/>
          </a:xfrm>
          <a:prstGeom prst="curvedLeftArrow">
            <a:avLst/>
          </a:prstGeom>
          <a:solidFill>
            <a:schemeClr val="bg2">
              <a:lumMod val="50000"/>
            </a:schemeClr>
          </a:solidFill>
          <a:ln w="12700" cap="flat" cmpd="sng" algn="ctr">
            <a:solidFill>
              <a:schemeClr val="bg2">
                <a:lumMod val="50000"/>
              </a:schemeClr>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chemeClr val="tx1"/>
              </a:solidFill>
              <a:effectLst/>
              <a:latin typeface="ＭＳ Ｐゴシック" pitchFamily="50" charset="-128"/>
              <a:ea typeface="ＭＳ Ｐゴシック" pitchFamily="50" charset="-128"/>
            </a:endParaRPr>
          </a:p>
        </p:txBody>
      </p:sp>
    </p:spTree>
    <p:extLst>
      <p:ext uri="{BB962C8B-B14F-4D97-AF65-F5344CB8AC3E}">
        <p14:creationId xmlns:p14="http://schemas.microsoft.com/office/powerpoint/2010/main" val="27976092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4" name="Rectangle 6"/>
          <p:cNvSpPr>
            <a:spLocks noGrp="1" noChangeArrowheads="1"/>
          </p:cNvSpPr>
          <p:nvPr>
            <p:ph type="title"/>
          </p:nvPr>
        </p:nvSpPr>
        <p:spPr>
          <a:xfrm>
            <a:off x="190115" y="263071"/>
            <a:ext cx="9302750" cy="762000"/>
          </a:xfrm>
        </p:spPr>
        <p:txBody>
          <a:bodyPr/>
          <a:lstStyle/>
          <a:p>
            <a:pPr eaLnBrk="1" hangingPunct="1">
              <a:defRPr/>
            </a:pPr>
            <a:r>
              <a:rPr lang="ja-JP" altLang="en-US" b="1" dirty="0">
                <a:solidFill>
                  <a:schemeClr val="tx1"/>
                </a:solidFill>
              </a:rPr>
              <a:t>限られた時間で事業の魅力を伝える</a:t>
            </a:r>
            <a:endParaRPr lang="ja-JP" altLang="en-US" sz="2800" b="1" dirty="0">
              <a:solidFill>
                <a:schemeClr val="tx1"/>
              </a:solidFill>
              <a:latin typeface="Meiryo UI" panose="020B0604030504040204" pitchFamily="50" charset="-128"/>
              <a:ea typeface="Meiryo UI" panose="020B0604030504040204" pitchFamily="50" charset="-128"/>
            </a:endParaRPr>
          </a:p>
        </p:txBody>
      </p:sp>
      <p:graphicFrame>
        <p:nvGraphicFramePr>
          <p:cNvPr id="3" name="表 2">
            <a:extLst>
              <a:ext uri="{FF2B5EF4-FFF2-40B4-BE49-F238E27FC236}">
                <a16:creationId xmlns:a16="http://schemas.microsoft.com/office/drawing/2014/main" id="{1D0C8728-B032-9FBD-7271-DA114D61DA5C}"/>
              </a:ext>
            </a:extLst>
          </p:cNvPr>
          <p:cNvGraphicFramePr>
            <a:graphicFrameLocks noGrp="1"/>
          </p:cNvGraphicFramePr>
          <p:nvPr>
            <p:extLst>
              <p:ext uri="{D42A27DB-BD31-4B8C-83A1-F6EECF244321}">
                <p14:modId xmlns:p14="http://schemas.microsoft.com/office/powerpoint/2010/main" val="3273023712"/>
              </p:ext>
            </p:extLst>
          </p:nvPr>
        </p:nvGraphicFramePr>
        <p:xfrm>
          <a:off x="842169" y="1051033"/>
          <a:ext cx="8221662" cy="5525864"/>
        </p:xfrm>
        <a:graphic>
          <a:graphicData uri="http://schemas.openxmlformats.org/drawingml/2006/table">
            <a:tbl>
              <a:tblPr/>
              <a:tblGrid>
                <a:gridCol w="1159236">
                  <a:extLst>
                    <a:ext uri="{9D8B030D-6E8A-4147-A177-3AD203B41FA5}">
                      <a16:colId xmlns:a16="http://schemas.microsoft.com/office/drawing/2014/main" val="2082635665"/>
                    </a:ext>
                  </a:extLst>
                </a:gridCol>
                <a:gridCol w="1694268">
                  <a:extLst>
                    <a:ext uri="{9D8B030D-6E8A-4147-A177-3AD203B41FA5}">
                      <a16:colId xmlns:a16="http://schemas.microsoft.com/office/drawing/2014/main" val="78253643"/>
                    </a:ext>
                  </a:extLst>
                </a:gridCol>
                <a:gridCol w="2407645">
                  <a:extLst>
                    <a:ext uri="{9D8B030D-6E8A-4147-A177-3AD203B41FA5}">
                      <a16:colId xmlns:a16="http://schemas.microsoft.com/office/drawing/2014/main" val="38736069"/>
                    </a:ext>
                  </a:extLst>
                </a:gridCol>
                <a:gridCol w="2960513">
                  <a:extLst>
                    <a:ext uri="{9D8B030D-6E8A-4147-A177-3AD203B41FA5}">
                      <a16:colId xmlns:a16="http://schemas.microsoft.com/office/drawing/2014/main" val="1762789717"/>
                    </a:ext>
                  </a:extLst>
                </a:gridCol>
              </a:tblGrid>
              <a:tr h="519651">
                <a:tc>
                  <a:txBody>
                    <a:bodyPr/>
                    <a:lstStyle/>
                    <a:p>
                      <a:pPr algn="l" fontAlgn="ct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　</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　</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2000" b="1" i="0" u="none" strike="noStrike" dirty="0">
                          <a:solidFill>
                            <a:schemeClr val="bg2">
                              <a:lumMod val="50000"/>
                            </a:schemeClr>
                          </a:solidFill>
                          <a:effectLst/>
                          <a:latin typeface="Meiryo UI" panose="020B0604030504040204" pitchFamily="50" charset="-128"/>
                          <a:ea typeface="Meiryo UI" panose="020B0604030504040204" pitchFamily="50" charset="-128"/>
                        </a:rPr>
                        <a:t>エレベーターピッチ例</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2000" b="1" i="0" u="none" strike="noStrike" dirty="0">
                          <a:solidFill>
                            <a:schemeClr val="bg2">
                              <a:lumMod val="50000"/>
                            </a:schemeClr>
                          </a:solidFill>
                          <a:effectLst/>
                          <a:latin typeface="Meiryo UI" panose="020B0604030504040204" pitchFamily="50" charset="-128"/>
                          <a:ea typeface="Meiryo UI" panose="020B0604030504040204" pitchFamily="50" charset="-128"/>
                        </a:rPr>
                        <a:t>ショートピッチ例</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20584530"/>
                  </a:ext>
                </a:extLst>
              </a:tr>
              <a:tr h="317931">
                <a:tc rowSpan="3">
                  <a:txBody>
                    <a:bodyPr/>
                    <a:lstStyle/>
                    <a:p>
                      <a:pPr algn="l" fontAlgn="ct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 </a:t>
                      </a:r>
                      <a:endParaRPr lang="en-US" altLang="ja-JP" sz="1600" b="1"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サマリー</a:t>
                      </a:r>
                    </a:p>
                    <a:p>
                      <a:pPr algn="l" fontAlgn="ct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　</a:t>
                      </a:r>
                    </a:p>
                    <a:p>
                      <a:pPr algn="l" fontAlgn="ct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　</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l" fontAlgn="ct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 何をするのか</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indent="0" algn="l" fontAlgn="ctr">
                        <a:buClr>
                          <a:schemeClr val="accent1"/>
                        </a:buClr>
                        <a:buSzPct val="65000"/>
                        <a:buFont typeface="Wingdings" panose="05000000000000000000" pitchFamily="2" charset="2"/>
                        <a:buNone/>
                        <a:tabLst>
                          <a:tab pos="108000" algn="l"/>
                        </a:tabLst>
                      </a:pP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 ・ どんなビジネスなのか</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indent="0" algn="l" fontAlgn="ctr">
                        <a:buClr>
                          <a:schemeClr val="bg2">
                            <a:lumMod val="75000"/>
                          </a:schemeClr>
                        </a:buClr>
                        <a:buSzPct val="65000"/>
                        <a:buFont typeface="Wingdings" panose="05000000000000000000" pitchFamily="2" charset="2"/>
                        <a:buNone/>
                        <a:tabLst>
                          <a:tab pos="108000" algn="l"/>
                        </a:tabLst>
                      </a:pP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 ・ どんなビジネスなのか</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22126255"/>
                  </a:ext>
                </a:extLst>
              </a:tr>
              <a:tr h="1557381">
                <a:tc vMerge="1">
                  <a:txBody>
                    <a:bodyPr/>
                    <a:lstStyle/>
                    <a:p>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 取り組む価値</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indent="0" algn="l" fontAlgn="ctr">
                        <a:buClr>
                          <a:schemeClr val="accent1"/>
                        </a:buClr>
                        <a:buSzPct val="65000"/>
                        <a:buFont typeface="Wingdings" panose="05000000000000000000" pitchFamily="2" charset="2"/>
                        <a:buNone/>
                        <a:tabLst>
                          <a:tab pos="108000" algn="l"/>
                        </a:tabLst>
                      </a:pP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 ・ 巨大な潜在市場の存在</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p>
                      <a:pPr marL="0" indent="0" algn="l" fontAlgn="ctr">
                        <a:buClr>
                          <a:schemeClr val="accent1"/>
                        </a:buClr>
                        <a:buSzPct val="65000"/>
                        <a:buFont typeface="Wingdings" panose="05000000000000000000" pitchFamily="2" charset="2"/>
                        <a:buNone/>
                        <a:tabLst>
                          <a:tab pos="108000" algn="l"/>
                        </a:tabLst>
                      </a:pP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 ・ 新しい変化、競合の遅れ</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p>
                      <a:pPr marL="0" indent="0" algn="l" fontAlgn="ctr">
                        <a:buClr>
                          <a:schemeClr val="accent1"/>
                        </a:buClr>
                        <a:buSzPct val="65000"/>
                        <a:buFont typeface="Wingdings" panose="05000000000000000000" pitchFamily="2" charset="2"/>
                        <a:buNone/>
                        <a:tabLst>
                          <a:tab pos="108000" algn="l"/>
                        </a:tabLst>
                      </a:pP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 ・ 技術と顧客のギャップ</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indent="0" algn="l" fontAlgn="ctr">
                        <a:buClr>
                          <a:schemeClr val="bg2">
                            <a:lumMod val="75000"/>
                          </a:schemeClr>
                        </a:buClr>
                        <a:buSzPct val="65000"/>
                        <a:buFont typeface="Wingdings" panose="05000000000000000000" pitchFamily="2" charset="2"/>
                        <a:buNone/>
                        <a:tabLst>
                          <a:tab pos="108000" algn="l"/>
                        </a:tabLst>
                      </a:pP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巨大な潜在市場の存在</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p>
                      <a:pPr marL="0" indent="0" algn="l" fontAlgn="ctr">
                        <a:buClr>
                          <a:schemeClr val="bg2">
                            <a:lumMod val="75000"/>
                          </a:schemeClr>
                        </a:buClr>
                        <a:buSzPct val="65000"/>
                        <a:buFont typeface="Wingdings" panose="05000000000000000000" pitchFamily="2" charset="2"/>
                        <a:buNone/>
                        <a:tabLst>
                          <a:tab pos="108000" algn="l"/>
                        </a:tabLst>
                      </a:pP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 ・ 新しい変化、競合の遅れ</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p>
                      <a:pPr marL="0" indent="0" algn="l" fontAlgn="ctr">
                        <a:buClr>
                          <a:schemeClr val="bg2">
                            <a:lumMod val="75000"/>
                          </a:schemeClr>
                        </a:buClr>
                        <a:buSzPct val="65000"/>
                        <a:buFont typeface="Wingdings" panose="05000000000000000000" pitchFamily="2" charset="2"/>
                        <a:buNone/>
                        <a:tabLst>
                          <a:tab pos="108000" algn="l"/>
                        </a:tabLst>
                      </a:pP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 ・ 技術と顧客のギャップ</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p>
                      <a:pPr marL="0" indent="0" algn="l" fontAlgn="ctr">
                        <a:buClr>
                          <a:schemeClr val="bg2">
                            <a:lumMod val="75000"/>
                          </a:schemeClr>
                        </a:buClr>
                        <a:buSzPct val="65000"/>
                        <a:buFont typeface="Wingdings" panose="05000000000000000000" pitchFamily="2" charset="2"/>
                        <a:buNone/>
                        <a:tabLst>
                          <a:tab pos="108000" algn="l"/>
                        </a:tabLst>
                      </a:pP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 ・ 事業の将来性</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p>
                      <a:pPr marL="0" indent="0" algn="l" fontAlgn="ctr">
                        <a:buClr>
                          <a:schemeClr val="bg2">
                            <a:lumMod val="75000"/>
                          </a:schemeClr>
                        </a:buClr>
                        <a:buSzPct val="65000"/>
                        <a:buFont typeface="Wingdings" panose="05000000000000000000" pitchFamily="2" charset="2"/>
                        <a:buNone/>
                        <a:tabLst>
                          <a:tab pos="108000" algn="l"/>
                        </a:tabLst>
                      </a:pP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 ・ このタイミングで行う理由</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98059166"/>
                  </a:ext>
                </a:extLst>
              </a:tr>
              <a:tr h="937657">
                <a:tc vMerge="1">
                  <a:txBody>
                    <a:bodyPr/>
                    <a:lstStyle/>
                    <a:p>
                      <a:endParaRPr dirty="0"/>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 これまでの進捗</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indent="0" algn="l" fontAlgn="ctr">
                        <a:buClr>
                          <a:schemeClr val="accent1"/>
                        </a:buClr>
                        <a:buSzPct val="65000"/>
                        <a:buFont typeface="Wingdings" panose="05000000000000000000" pitchFamily="2" charset="2"/>
                        <a:buNone/>
                        <a:tabLst>
                          <a:tab pos="108000" algn="l"/>
                        </a:tabLst>
                      </a:pP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 ・ 顧客数、検証結果</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p>
                      <a:pPr marL="0" indent="0" algn="l" fontAlgn="ctr">
                        <a:buClr>
                          <a:schemeClr val="accent1"/>
                        </a:buClr>
                        <a:buSzPct val="65000"/>
                        <a:buFont typeface="Wingdings" panose="05000000000000000000" pitchFamily="2" charset="2"/>
                        <a:buNone/>
                        <a:tabLst>
                          <a:tab pos="108000" algn="l"/>
                        </a:tabLst>
                      </a:pP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 ・ 売上、利益</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indent="0" algn="l" fontAlgn="ctr">
                        <a:buClr>
                          <a:schemeClr val="bg2">
                            <a:lumMod val="75000"/>
                          </a:schemeClr>
                        </a:buClr>
                        <a:buSzPct val="65000"/>
                        <a:buFont typeface="Wingdings" panose="05000000000000000000" pitchFamily="2" charset="2"/>
                        <a:buNone/>
                        <a:tabLst>
                          <a:tab pos="108000" algn="l"/>
                        </a:tabLst>
                      </a:pP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 ・ 顧客数、検証結果</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p>
                      <a:pPr marL="0" indent="0" algn="l" fontAlgn="ctr">
                        <a:buClr>
                          <a:schemeClr val="bg2">
                            <a:lumMod val="75000"/>
                          </a:schemeClr>
                        </a:buClr>
                        <a:buSzPct val="65000"/>
                        <a:buFont typeface="Wingdings" panose="05000000000000000000" pitchFamily="2" charset="2"/>
                        <a:buNone/>
                        <a:tabLst>
                          <a:tab pos="108000" algn="l"/>
                        </a:tabLst>
                      </a:pP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 ・ 売上、利益</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p>
                      <a:pPr marL="0" indent="0" algn="l" fontAlgn="ctr">
                        <a:buClr>
                          <a:schemeClr val="bg2">
                            <a:lumMod val="75000"/>
                          </a:schemeClr>
                        </a:buClr>
                        <a:buSzPct val="65000"/>
                        <a:buFont typeface="Wingdings" panose="05000000000000000000" pitchFamily="2" charset="2"/>
                        <a:buNone/>
                        <a:tabLst>
                          <a:tab pos="108000" algn="l"/>
                        </a:tabLst>
                      </a:pP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 ・ 顧客や投資家の声など</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32197607"/>
                  </a:ext>
                </a:extLst>
              </a:tr>
              <a:tr h="1247519">
                <a:tc rowSpan="2">
                  <a:txBody>
                    <a:bodyPr/>
                    <a:lstStyle/>
                    <a:p>
                      <a:pPr algn="l" fontAlgn="ct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 </a:t>
                      </a:r>
                      <a:endParaRPr lang="en-US" altLang="ja-JP" sz="1600" b="1"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　事業内容</a:t>
                      </a:r>
                    </a:p>
                    <a:p>
                      <a:pPr algn="l" fontAlgn="ct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　</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l" fontAlgn="ct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 具体的内容や</a:t>
                      </a:r>
                      <a:br>
                        <a:rPr lang="ja-JP" altLang="en-US" sz="1600" b="1" i="0" u="none" strike="noStrike" dirty="0">
                          <a:solidFill>
                            <a:srgbClr val="000000"/>
                          </a:solidFill>
                          <a:effectLst/>
                          <a:latin typeface="Meiryo UI" panose="020B0604030504040204" pitchFamily="50" charset="-128"/>
                          <a:ea typeface="Meiryo UI" panose="020B0604030504040204" pitchFamily="50" charset="-128"/>
                        </a:rPr>
                      </a:b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 対象顧客</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465750" indent="-216000" algn="l" fontAlgn="ctr">
                        <a:buSzPct val="65000"/>
                        <a:buFont typeface="Wingdings" panose="05000000000000000000" pitchFamily="2" charset="2"/>
                        <a:buChar char="l"/>
                        <a:tabLst>
                          <a:tab pos="108000" algn="l"/>
                        </a:tabLst>
                      </a:pPr>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indent="0" algn="l" fontAlgn="ctr">
                        <a:buClr>
                          <a:schemeClr val="bg2">
                            <a:lumMod val="75000"/>
                          </a:schemeClr>
                        </a:buClr>
                        <a:buSzPct val="65000"/>
                        <a:buFont typeface="Wingdings" panose="05000000000000000000" pitchFamily="2" charset="2"/>
                        <a:buNone/>
                        <a:tabLst>
                          <a:tab pos="108000" algn="l"/>
                        </a:tabLst>
                      </a:pP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 ・内容の具体的な説明</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p>
                      <a:pPr marL="0" indent="0" algn="l" fontAlgn="ctr">
                        <a:buClr>
                          <a:schemeClr val="bg2">
                            <a:lumMod val="75000"/>
                          </a:schemeClr>
                        </a:buClr>
                        <a:buSzPct val="65000"/>
                        <a:buFont typeface="Wingdings" panose="05000000000000000000" pitchFamily="2" charset="2"/>
                        <a:buNone/>
                        <a:tabLst>
                          <a:tab pos="108000" algn="l"/>
                        </a:tabLst>
                      </a:pP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 ・ユニークな発見や洞察</a:t>
                      </a:r>
                      <a:br>
                        <a:rPr lang="ja-JP" altLang="en-US" sz="16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 （例：潜在ニーズ、独自技術、</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p>
                      <a:pPr marL="0" indent="0" algn="l" fontAlgn="ctr">
                        <a:buClr>
                          <a:schemeClr val="bg2">
                            <a:lumMod val="75000"/>
                          </a:schemeClr>
                        </a:buClr>
                        <a:buSzPct val="65000"/>
                        <a:buFont typeface="Wingdings" panose="05000000000000000000" pitchFamily="2" charset="2"/>
                        <a:buNone/>
                        <a:tabLst>
                          <a:tab pos="108000" algn="l"/>
                        </a:tabLs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競合が参入できない理由）</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51445162"/>
                  </a:ext>
                </a:extLst>
              </a:tr>
              <a:tr h="317931">
                <a:tc vMerge="1">
                  <a:txBody>
                    <a:bodyPr/>
                    <a:lstStyle/>
                    <a:p>
                      <a:endParaRPr dirty="0"/>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 ビジネスモデル</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465750" indent="-216000" algn="l" fontAlgn="ctr">
                        <a:buSzPct val="65000"/>
                        <a:buFont typeface="Wingdings" panose="05000000000000000000" pitchFamily="2" charset="2"/>
                        <a:buChar char="l"/>
                        <a:tabLst>
                          <a:tab pos="108000" algn="l"/>
                        </a:tabLst>
                      </a:pPr>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indent="0" algn="l" fontAlgn="ctr">
                        <a:buClr>
                          <a:schemeClr val="bg2">
                            <a:lumMod val="75000"/>
                          </a:schemeClr>
                        </a:buClr>
                        <a:buSzPct val="65000"/>
                        <a:buFont typeface="Wingdings" panose="05000000000000000000" pitchFamily="2" charset="2"/>
                        <a:buNone/>
                        <a:tabLst>
                          <a:tab pos="108000" algn="l"/>
                        </a:tabLst>
                      </a:pP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 ・ マネタイズモデル</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95924067"/>
                  </a:ext>
                </a:extLst>
              </a:tr>
              <a:tr h="627794">
                <a:tc>
                  <a:txBody>
                    <a:bodyPr/>
                    <a:lstStyle/>
                    <a:p>
                      <a:pPr algn="l" fontAlgn="ct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 実現と運営</a:t>
                      </a:r>
                      <a:br>
                        <a:rPr lang="ja-JP" altLang="en-US" sz="1600" b="1" i="0" u="none" strike="noStrike" dirty="0">
                          <a:solidFill>
                            <a:srgbClr val="000000"/>
                          </a:solidFill>
                          <a:effectLst/>
                          <a:latin typeface="Meiryo UI" panose="020B0604030504040204" pitchFamily="50" charset="-128"/>
                          <a:ea typeface="Meiryo UI" panose="020B0604030504040204" pitchFamily="50" charset="-128"/>
                        </a:rPr>
                      </a:b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 の方法</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l" fontAlgn="ct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 チーム体制</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465750" indent="-216000" algn="l" fontAlgn="ctr">
                        <a:buSzPct val="65000"/>
                        <a:buFont typeface="Wingdings" panose="05000000000000000000" pitchFamily="2" charset="2"/>
                        <a:buChar char="l"/>
                        <a:tabLst>
                          <a:tab pos="108000" algn="l"/>
                        </a:tabLst>
                      </a:pPr>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indent="0" algn="l" fontAlgn="ctr">
                        <a:buClr>
                          <a:schemeClr val="bg2">
                            <a:lumMod val="75000"/>
                          </a:schemeClr>
                        </a:buClr>
                        <a:buSzPct val="65000"/>
                        <a:buFont typeface="Wingdings" panose="05000000000000000000" pitchFamily="2" charset="2"/>
                        <a:buNone/>
                        <a:tabLst>
                          <a:tab pos="108000" algn="l"/>
                        </a:tabLst>
                      </a:pP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 ・ 創業者、社長、気鋭チーム、</a:t>
                      </a:r>
                      <a:br>
                        <a:rPr lang="ja-JP" altLang="en-US" sz="16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　 アドバイザー、協力会社　</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68039524"/>
                  </a:ext>
                </a:extLst>
              </a:tr>
            </a:tbl>
          </a:graphicData>
        </a:graphic>
      </p:graphicFrame>
    </p:spTree>
    <p:extLst>
      <p:ext uri="{BB962C8B-B14F-4D97-AF65-F5344CB8AC3E}">
        <p14:creationId xmlns:p14="http://schemas.microsoft.com/office/powerpoint/2010/main" val="2789071513"/>
      </p:ext>
    </p:extLst>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タイトル 2">
            <a:extLst>
              <a:ext uri="{FF2B5EF4-FFF2-40B4-BE49-F238E27FC236}">
                <a16:creationId xmlns:a16="http://schemas.microsoft.com/office/drawing/2014/main" id="{AB687EE7-7EDA-A3E6-3F47-3418715FD8DC}"/>
              </a:ext>
            </a:extLst>
          </p:cNvPr>
          <p:cNvSpPr>
            <a:spLocks noGrp="1"/>
          </p:cNvSpPr>
          <p:nvPr>
            <p:ph type="title"/>
          </p:nvPr>
        </p:nvSpPr>
        <p:spPr/>
        <p:txBody>
          <a:bodyPr/>
          <a:lstStyle/>
          <a:p>
            <a:r>
              <a:rPr lang="ja-JP" altLang="en-US" sz="2800" b="1" dirty="0"/>
              <a:t>ショートピッチのフォーマット例</a:t>
            </a:r>
            <a:r>
              <a:rPr lang="ja-JP" altLang="en-US" sz="2000" dirty="0"/>
              <a:t>　　別バージョン</a:t>
            </a:r>
            <a:endParaRPr lang="ja-JP" altLang="en-US" sz="2800" dirty="0"/>
          </a:p>
        </p:txBody>
      </p:sp>
      <p:grpSp>
        <p:nvGrpSpPr>
          <p:cNvPr id="82947" name="グループ化 2">
            <a:extLst>
              <a:ext uri="{FF2B5EF4-FFF2-40B4-BE49-F238E27FC236}">
                <a16:creationId xmlns:a16="http://schemas.microsoft.com/office/drawing/2014/main" id="{93D1C67D-FB40-46E7-E123-BA911FB24380}"/>
              </a:ext>
            </a:extLst>
          </p:cNvPr>
          <p:cNvGrpSpPr>
            <a:grpSpLocks/>
          </p:cNvGrpSpPr>
          <p:nvPr/>
        </p:nvGrpSpPr>
        <p:grpSpPr bwMode="auto">
          <a:xfrm>
            <a:off x="381000" y="1858963"/>
            <a:ext cx="9223375" cy="3660775"/>
            <a:chOff x="330421" y="1703946"/>
            <a:chExt cx="9620447" cy="3818237"/>
          </a:xfrm>
        </p:grpSpPr>
        <p:sp>
          <p:nvSpPr>
            <p:cNvPr id="82948" name="正方形/長方形 4">
              <a:extLst>
                <a:ext uri="{FF2B5EF4-FFF2-40B4-BE49-F238E27FC236}">
                  <a16:creationId xmlns:a16="http://schemas.microsoft.com/office/drawing/2014/main" id="{82D64754-8726-B7A3-3A6D-14BDB1A9E5D1}"/>
                </a:ext>
              </a:extLst>
            </p:cNvPr>
            <p:cNvSpPr>
              <a:spLocks noChangeArrowheads="1"/>
            </p:cNvSpPr>
            <p:nvPr/>
          </p:nvSpPr>
          <p:spPr bwMode="auto">
            <a:xfrm>
              <a:off x="4099705" y="2011091"/>
              <a:ext cx="2294902" cy="1659988"/>
            </a:xfrm>
            <a:prstGeom prst="rect">
              <a:avLst/>
            </a:prstGeom>
            <a:solidFill>
              <a:schemeClr val="bg1"/>
            </a:solidFill>
            <a:ln w="12700" algn="ctr">
              <a:solidFill>
                <a:schemeClr val="tx1"/>
              </a:solidFill>
              <a:round/>
              <a:headEnd/>
              <a:tailEnd/>
            </a:ln>
          </p:spPr>
          <p:txBody>
            <a:bodyPr lIns="36000" tIns="36000" rIns="36000" bIns="36000"/>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solidFill>
                    <a:srgbClr val="000000"/>
                  </a:solidFill>
                  <a:latin typeface="Meiryo UI" panose="020B0604030504040204" pitchFamily="50" charset="-128"/>
                  <a:ea typeface="Meiryo UI" panose="020B0604030504040204" pitchFamily="50" charset="-128"/>
                </a:rPr>
                <a:t>事業概要（</a:t>
              </a:r>
              <a:r>
                <a:rPr lang="en-US" altLang="ja-JP" b="1">
                  <a:solidFill>
                    <a:srgbClr val="000000"/>
                  </a:solidFill>
                  <a:latin typeface="Meiryo UI" panose="020B0604030504040204" pitchFamily="50" charset="-128"/>
                  <a:ea typeface="Meiryo UI" panose="020B0604030504040204" pitchFamily="50" charset="-128"/>
                </a:rPr>
                <a:t>What</a:t>
              </a:r>
              <a:r>
                <a:rPr lang="ja-JP" altLang="en-US" b="1">
                  <a:solidFill>
                    <a:srgbClr val="000000"/>
                  </a:solidFill>
                  <a:latin typeface="Meiryo UI" panose="020B0604030504040204" pitchFamily="50" charset="-128"/>
                  <a:ea typeface="Meiryo UI" panose="020B0604030504040204" pitchFamily="50" charset="-128"/>
                </a:rPr>
                <a:t>）</a:t>
              </a:r>
            </a:p>
          </p:txBody>
        </p:sp>
        <p:sp>
          <p:nvSpPr>
            <p:cNvPr id="82949" name="正方形/長方形 5">
              <a:extLst>
                <a:ext uri="{FF2B5EF4-FFF2-40B4-BE49-F238E27FC236}">
                  <a16:creationId xmlns:a16="http://schemas.microsoft.com/office/drawing/2014/main" id="{559F2709-5114-6DD9-1F72-9DFD686F4341}"/>
                </a:ext>
              </a:extLst>
            </p:cNvPr>
            <p:cNvSpPr>
              <a:spLocks noChangeArrowheads="1"/>
            </p:cNvSpPr>
            <p:nvPr/>
          </p:nvSpPr>
          <p:spPr bwMode="auto">
            <a:xfrm>
              <a:off x="3947305" y="1858691"/>
              <a:ext cx="2294902" cy="1659988"/>
            </a:xfrm>
            <a:prstGeom prst="rect">
              <a:avLst/>
            </a:prstGeom>
            <a:solidFill>
              <a:schemeClr val="bg1"/>
            </a:solidFill>
            <a:ln w="12700" algn="ctr">
              <a:solidFill>
                <a:schemeClr val="tx1"/>
              </a:solidFill>
              <a:round/>
              <a:headEnd/>
              <a:tailEnd/>
            </a:ln>
          </p:spPr>
          <p:txBody>
            <a:bodyPr lIns="36000" tIns="36000" rIns="36000" bIns="36000"/>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solidFill>
                    <a:srgbClr val="000000"/>
                  </a:solidFill>
                  <a:latin typeface="Meiryo UI" panose="020B0604030504040204" pitchFamily="50" charset="-128"/>
                  <a:ea typeface="Meiryo UI" panose="020B0604030504040204" pitchFamily="50" charset="-128"/>
                </a:rPr>
                <a:t>事業概要（</a:t>
              </a:r>
              <a:r>
                <a:rPr lang="en-US" altLang="ja-JP" b="1">
                  <a:solidFill>
                    <a:srgbClr val="000000"/>
                  </a:solidFill>
                  <a:latin typeface="Meiryo UI" panose="020B0604030504040204" pitchFamily="50" charset="-128"/>
                  <a:ea typeface="Meiryo UI" panose="020B0604030504040204" pitchFamily="50" charset="-128"/>
                </a:rPr>
                <a:t>What</a:t>
              </a:r>
              <a:r>
                <a:rPr lang="ja-JP" altLang="en-US" b="1">
                  <a:solidFill>
                    <a:srgbClr val="000000"/>
                  </a:solidFill>
                  <a:latin typeface="Meiryo UI" panose="020B0604030504040204" pitchFamily="50" charset="-128"/>
                  <a:ea typeface="Meiryo UI" panose="020B0604030504040204" pitchFamily="50" charset="-128"/>
                </a:rPr>
                <a:t>）</a:t>
              </a:r>
            </a:p>
          </p:txBody>
        </p:sp>
        <p:sp>
          <p:nvSpPr>
            <p:cNvPr id="82950" name="正方形/長方形 6">
              <a:extLst>
                <a:ext uri="{FF2B5EF4-FFF2-40B4-BE49-F238E27FC236}">
                  <a16:creationId xmlns:a16="http://schemas.microsoft.com/office/drawing/2014/main" id="{BEC5AA31-D00B-C156-289A-2801C75B557F}"/>
                </a:ext>
              </a:extLst>
            </p:cNvPr>
            <p:cNvSpPr>
              <a:spLocks noChangeArrowheads="1"/>
            </p:cNvSpPr>
            <p:nvPr/>
          </p:nvSpPr>
          <p:spPr bwMode="auto">
            <a:xfrm>
              <a:off x="7375133" y="2011091"/>
              <a:ext cx="2294902" cy="1659988"/>
            </a:xfrm>
            <a:prstGeom prst="rect">
              <a:avLst/>
            </a:prstGeom>
            <a:solidFill>
              <a:schemeClr val="bg1"/>
            </a:solidFill>
            <a:ln w="12700" algn="ctr">
              <a:solidFill>
                <a:schemeClr val="tx1"/>
              </a:solidFill>
              <a:round/>
              <a:headEnd/>
              <a:tailEnd/>
            </a:ln>
          </p:spPr>
          <p:txBody>
            <a:bodyPr lIns="36000" tIns="36000" rIns="36000" bIns="36000"/>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solidFill>
                    <a:srgbClr val="000000"/>
                  </a:solidFill>
                  <a:latin typeface="Meiryo UI" panose="020B0604030504040204" pitchFamily="50" charset="-128"/>
                  <a:ea typeface="Meiryo UI" panose="020B0604030504040204" pitchFamily="50" charset="-128"/>
                </a:rPr>
                <a:t>事業概要（</a:t>
              </a:r>
              <a:r>
                <a:rPr lang="en-US" altLang="ja-JP" b="1">
                  <a:solidFill>
                    <a:srgbClr val="000000"/>
                  </a:solidFill>
                  <a:latin typeface="Meiryo UI" panose="020B0604030504040204" pitchFamily="50" charset="-128"/>
                  <a:ea typeface="Meiryo UI" panose="020B0604030504040204" pitchFamily="50" charset="-128"/>
                </a:rPr>
                <a:t>What</a:t>
              </a:r>
              <a:r>
                <a:rPr lang="ja-JP" altLang="en-US" b="1">
                  <a:solidFill>
                    <a:srgbClr val="000000"/>
                  </a:solidFill>
                  <a:latin typeface="Meiryo UI" panose="020B0604030504040204" pitchFamily="50" charset="-128"/>
                  <a:ea typeface="Meiryo UI" panose="020B0604030504040204" pitchFamily="50" charset="-128"/>
                </a:rPr>
                <a:t>）</a:t>
              </a:r>
            </a:p>
          </p:txBody>
        </p:sp>
        <p:sp>
          <p:nvSpPr>
            <p:cNvPr id="82951" name="正方形/長方形 7">
              <a:extLst>
                <a:ext uri="{FF2B5EF4-FFF2-40B4-BE49-F238E27FC236}">
                  <a16:creationId xmlns:a16="http://schemas.microsoft.com/office/drawing/2014/main" id="{6997840D-23C0-7E8C-D58D-71B9135B4146}"/>
                </a:ext>
              </a:extLst>
            </p:cNvPr>
            <p:cNvSpPr>
              <a:spLocks noChangeArrowheads="1"/>
            </p:cNvSpPr>
            <p:nvPr/>
          </p:nvSpPr>
          <p:spPr bwMode="auto">
            <a:xfrm>
              <a:off x="7222733" y="1858691"/>
              <a:ext cx="2294902" cy="1659988"/>
            </a:xfrm>
            <a:prstGeom prst="rect">
              <a:avLst/>
            </a:prstGeom>
            <a:solidFill>
              <a:schemeClr val="bg1"/>
            </a:solidFill>
            <a:ln w="12700" algn="ctr">
              <a:solidFill>
                <a:schemeClr val="tx1"/>
              </a:solidFill>
              <a:round/>
              <a:headEnd/>
              <a:tailEnd/>
            </a:ln>
          </p:spPr>
          <p:txBody>
            <a:bodyPr lIns="36000" tIns="36000" rIns="36000" bIns="36000"/>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solidFill>
                    <a:srgbClr val="000000"/>
                  </a:solidFill>
                  <a:latin typeface="Meiryo UI" panose="020B0604030504040204" pitchFamily="50" charset="-128"/>
                  <a:ea typeface="Meiryo UI" panose="020B0604030504040204" pitchFamily="50" charset="-128"/>
                </a:rPr>
                <a:t>事業概要（</a:t>
              </a:r>
              <a:r>
                <a:rPr lang="en-US" altLang="ja-JP" b="1">
                  <a:solidFill>
                    <a:srgbClr val="000000"/>
                  </a:solidFill>
                  <a:latin typeface="Meiryo UI" panose="020B0604030504040204" pitchFamily="50" charset="-128"/>
                  <a:ea typeface="Meiryo UI" panose="020B0604030504040204" pitchFamily="50" charset="-128"/>
                </a:rPr>
                <a:t>What</a:t>
              </a:r>
              <a:r>
                <a:rPr lang="ja-JP" altLang="en-US" b="1">
                  <a:solidFill>
                    <a:srgbClr val="000000"/>
                  </a:solidFill>
                  <a:latin typeface="Meiryo UI" panose="020B0604030504040204" pitchFamily="50" charset="-128"/>
                  <a:ea typeface="Meiryo UI" panose="020B0604030504040204" pitchFamily="50" charset="-128"/>
                </a:rPr>
                <a:t>）</a:t>
              </a:r>
            </a:p>
          </p:txBody>
        </p:sp>
        <p:sp>
          <p:nvSpPr>
            <p:cNvPr id="82952" name="正方形/長方形 8">
              <a:extLst>
                <a:ext uri="{FF2B5EF4-FFF2-40B4-BE49-F238E27FC236}">
                  <a16:creationId xmlns:a16="http://schemas.microsoft.com/office/drawing/2014/main" id="{43077CCB-3AE0-E29A-AE7D-34D37C5980DA}"/>
                </a:ext>
              </a:extLst>
            </p:cNvPr>
            <p:cNvSpPr>
              <a:spLocks noChangeArrowheads="1"/>
            </p:cNvSpPr>
            <p:nvPr/>
          </p:nvSpPr>
          <p:spPr bwMode="auto">
            <a:xfrm>
              <a:off x="824277" y="2011091"/>
              <a:ext cx="2294902" cy="1659988"/>
            </a:xfrm>
            <a:prstGeom prst="rect">
              <a:avLst/>
            </a:prstGeom>
            <a:solidFill>
              <a:schemeClr val="bg1"/>
            </a:solidFill>
            <a:ln w="12700" algn="ctr">
              <a:solidFill>
                <a:schemeClr val="tx1"/>
              </a:solidFill>
              <a:round/>
              <a:headEnd/>
              <a:tailEnd/>
            </a:ln>
          </p:spPr>
          <p:txBody>
            <a:bodyPr lIns="36000" tIns="36000" rIns="36000" bIns="36000"/>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solidFill>
                    <a:srgbClr val="000000"/>
                  </a:solidFill>
                  <a:latin typeface="Meiryo UI" panose="020B0604030504040204" pitchFamily="50" charset="-128"/>
                  <a:ea typeface="Meiryo UI" panose="020B0604030504040204" pitchFamily="50" charset="-128"/>
                </a:rPr>
                <a:t>事業概要（</a:t>
              </a:r>
              <a:r>
                <a:rPr lang="en-US" altLang="ja-JP" b="1">
                  <a:solidFill>
                    <a:srgbClr val="000000"/>
                  </a:solidFill>
                  <a:latin typeface="Meiryo UI" panose="020B0604030504040204" pitchFamily="50" charset="-128"/>
                  <a:ea typeface="Meiryo UI" panose="020B0604030504040204" pitchFamily="50" charset="-128"/>
                </a:rPr>
                <a:t>What</a:t>
              </a:r>
              <a:r>
                <a:rPr lang="ja-JP" altLang="en-US" b="1">
                  <a:solidFill>
                    <a:srgbClr val="000000"/>
                  </a:solidFill>
                  <a:latin typeface="Meiryo UI" panose="020B0604030504040204" pitchFamily="50" charset="-128"/>
                  <a:ea typeface="Meiryo UI" panose="020B0604030504040204" pitchFamily="50" charset="-128"/>
                </a:rPr>
                <a:t>）</a:t>
              </a:r>
            </a:p>
          </p:txBody>
        </p:sp>
        <p:sp>
          <p:nvSpPr>
            <p:cNvPr id="82953" name="正方形/長方形 9">
              <a:extLst>
                <a:ext uri="{FF2B5EF4-FFF2-40B4-BE49-F238E27FC236}">
                  <a16:creationId xmlns:a16="http://schemas.microsoft.com/office/drawing/2014/main" id="{676B26DD-34CF-4C58-84F9-D79941CA3F1D}"/>
                </a:ext>
              </a:extLst>
            </p:cNvPr>
            <p:cNvSpPr>
              <a:spLocks noChangeArrowheads="1"/>
            </p:cNvSpPr>
            <p:nvPr/>
          </p:nvSpPr>
          <p:spPr bwMode="auto">
            <a:xfrm>
              <a:off x="671877" y="1858691"/>
              <a:ext cx="2294902" cy="1659988"/>
            </a:xfrm>
            <a:prstGeom prst="rect">
              <a:avLst/>
            </a:prstGeom>
            <a:solidFill>
              <a:schemeClr val="bg1"/>
            </a:solidFill>
            <a:ln w="12700" algn="ctr">
              <a:solidFill>
                <a:schemeClr val="tx1"/>
              </a:solidFill>
              <a:round/>
              <a:headEnd/>
              <a:tailEnd/>
            </a:ln>
          </p:spPr>
          <p:txBody>
            <a:bodyPr lIns="36000" tIns="36000" rIns="36000" bIns="36000"/>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solidFill>
                    <a:srgbClr val="000000"/>
                  </a:solidFill>
                  <a:latin typeface="Meiryo UI" panose="020B0604030504040204" pitchFamily="50" charset="-128"/>
                  <a:ea typeface="Meiryo UI" panose="020B0604030504040204" pitchFamily="50" charset="-128"/>
                </a:rPr>
                <a:t>事業概要（</a:t>
              </a:r>
              <a:r>
                <a:rPr lang="en-US" altLang="ja-JP" b="1">
                  <a:solidFill>
                    <a:srgbClr val="000000"/>
                  </a:solidFill>
                  <a:latin typeface="Meiryo UI" panose="020B0604030504040204" pitchFamily="50" charset="-128"/>
                  <a:ea typeface="Meiryo UI" panose="020B0604030504040204" pitchFamily="50" charset="-128"/>
                </a:rPr>
                <a:t>What</a:t>
              </a:r>
              <a:r>
                <a:rPr lang="ja-JP" altLang="en-US" b="1">
                  <a:solidFill>
                    <a:srgbClr val="000000"/>
                  </a:solidFill>
                  <a:latin typeface="Meiryo UI" panose="020B0604030504040204" pitchFamily="50" charset="-128"/>
                  <a:ea typeface="Meiryo UI" panose="020B0604030504040204" pitchFamily="50" charset="-128"/>
                </a:rPr>
                <a:t>）</a:t>
              </a:r>
            </a:p>
          </p:txBody>
        </p:sp>
        <p:sp>
          <p:nvSpPr>
            <p:cNvPr id="82954" name="正方形/長方形 10">
              <a:extLst>
                <a:ext uri="{FF2B5EF4-FFF2-40B4-BE49-F238E27FC236}">
                  <a16:creationId xmlns:a16="http://schemas.microsoft.com/office/drawing/2014/main" id="{7D373EA4-CE7E-F3AE-7BE2-B10C9ABFCA7B}"/>
                </a:ext>
              </a:extLst>
            </p:cNvPr>
            <p:cNvSpPr>
              <a:spLocks noChangeArrowheads="1"/>
            </p:cNvSpPr>
            <p:nvPr/>
          </p:nvSpPr>
          <p:spPr bwMode="auto">
            <a:xfrm>
              <a:off x="519477" y="1706291"/>
              <a:ext cx="2294902" cy="1659988"/>
            </a:xfrm>
            <a:prstGeom prst="rect">
              <a:avLst/>
            </a:prstGeom>
            <a:solidFill>
              <a:schemeClr val="bg1"/>
            </a:solidFill>
            <a:ln w="12700" algn="ctr">
              <a:solidFill>
                <a:schemeClr val="tx1"/>
              </a:solidFill>
              <a:round/>
              <a:headEnd/>
              <a:tailEnd/>
            </a:ln>
          </p:spPr>
          <p:txBody>
            <a:bodyPr lIns="36000" tIns="36000" rIns="36000" bIns="36000"/>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dirty="0">
                  <a:solidFill>
                    <a:srgbClr val="000000"/>
                  </a:solidFill>
                  <a:latin typeface="Meiryo UI" panose="020B0604030504040204" pitchFamily="50" charset="-128"/>
                  <a:ea typeface="Meiryo UI" panose="020B0604030504040204" pitchFamily="50" charset="-128"/>
                </a:rPr>
                <a:t>事業概要</a:t>
              </a:r>
              <a:br>
                <a:rPr lang="en-US" altLang="ja-JP" b="1" dirty="0">
                  <a:solidFill>
                    <a:srgbClr val="000000"/>
                  </a:solidFill>
                  <a:latin typeface="Meiryo UI" panose="020B0604030504040204" pitchFamily="50" charset="-128"/>
                  <a:ea typeface="Meiryo UI" panose="020B0604030504040204" pitchFamily="50" charset="-128"/>
                </a:rPr>
              </a:br>
              <a:r>
                <a:rPr lang="ja-JP" altLang="en-US" b="1" dirty="0">
                  <a:solidFill>
                    <a:srgbClr val="000000"/>
                  </a:solidFill>
                  <a:latin typeface="Meiryo UI" panose="020B0604030504040204" pitchFamily="50" charset="-128"/>
                  <a:ea typeface="Meiryo UI" panose="020B0604030504040204" pitchFamily="50" charset="-128"/>
                </a:rPr>
                <a:t>（</a:t>
              </a:r>
              <a:r>
                <a:rPr lang="en-US" altLang="ja-JP" b="1" dirty="0">
                  <a:solidFill>
                    <a:srgbClr val="000000"/>
                  </a:solidFill>
                  <a:latin typeface="Meiryo UI" panose="020B0604030504040204" pitchFamily="50" charset="-128"/>
                  <a:ea typeface="Meiryo UI" panose="020B0604030504040204" pitchFamily="50" charset="-128"/>
                </a:rPr>
                <a:t>What</a:t>
              </a:r>
              <a:r>
                <a:rPr lang="ja-JP" altLang="en-US" b="1" dirty="0">
                  <a:solidFill>
                    <a:srgbClr val="000000"/>
                  </a:solidFill>
                  <a:latin typeface="Meiryo UI" panose="020B0604030504040204" pitchFamily="50" charset="-128"/>
                  <a:ea typeface="Meiryo UI" panose="020B0604030504040204" pitchFamily="50" charset="-128"/>
                </a:rPr>
                <a:t>）</a:t>
              </a:r>
            </a:p>
          </p:txBody>
        </p:sp>
        <p:sp>
          <p:nvSpPr>
            <p:cNvPr id="82955" name="正方形/長方形 11">
              <a:extLst>
                <a:ext uri="{FF2B5EF4-FFF2-40B4-BE49-F238E27FC236}">
                  <a16:creationId xmlns:a16="http://schemas.microsoft.com/office/drawing/2014/main" id="{3874C709-8067-3C6E-50F6-62030EEF7D5A}"/>
                </a:ext>
              </a:extLst>
            </p:cNvPr>
            <p:cNvSpPr>
              <a:spLocks noChangeArrowheads="1"/>
            </p:cNvSpPr>
            <p:nvPr/>
          </p:nvSpPr>
          <p:spPr bwMode="auto">
            <a:xfrm>
              <a:off x="3794905" y="1703946"/>
              <a:ext cx="2294902" cy="1659988"/>
            </a:xfrm>
            <a:prstGeom prst="rect">
              <a:avLst/>
            </a:prstGeom>
            <a:solidFill>
              <a:schemeClr val="bg1"/>
            </a:solidFill>
            <a:ln w="12700" algn="ctr">
              <a:solidFill>
                <a:schemeClr val="tx1"/>
              </a:solidFill>
              <a:round/>
              <a:headEnd/>
              <a:tailEnd/>
            </a:ln>
          </p:spPr>
          <p:txBody>
            <a:bodyPr lIns="36000" tIns="36000" rIns="36000" bIns="36000"/>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dirty="0">
                  <a:solidFill>
                    <a:srgbClr val="000000"/>
                  </a:solidFill>
                  <a:latin typeface="Meiryo UI" panose="020B0604030504040204" pitchFamily="50" charset="-128"/>
                  <a:ea typeface="Meiryo UI" panose="020B0604030504040204" pitchFamily="50" charset="-128"/>
                </a:rPr>
                <a:t>なぜこれが有望か（</a:t>
              </a:r>
              <a:r>
                <a:rPr lang="en-US" altLang="ja-JP" b="1" dirty="0">
                  <a:solidFill>
                    <a:srgbClr val="000000"/>
                  </a:solidFill>
                  <a:latin typeface="Meiryo UI" panose="020B0604030504040204" pitchFamily="50" charset="-128"/>
                  <a:ea typeface="Meiryo UI" panose="020B0604030504040204" pitchFamily="50" charset="-128"/>
                </a:rPr>
                <a:t>Why</a:t>
              </a:r>
              <a:r>
                <a:rPr lang="ja-JP" altLang="en-US" b="1" dirty="0">
                  <a:solidFill>
                    <a:srgbClr val="000000"/>
                  </a:solidFill>
                  <a:latin typeface="Meiryo UI" panose="020B0604030504040204" pitchFamily="50" charset="-128"/>
                  <a:ea typeface="Meiryo UI" panose="020B0604030504040204" pitchFamily="50" charset="-128"/>
                </a:rPr>
                <a:t>）</a:t>
              </a:r>
            </a:p>
          </p:txBody>
        </p:sp>
        <p:sp>
          <p:nvSpPr>
            <p:cNvPr id="82956" name="正方形/長方形 12">
              <a:extLst>
                <a:ext uri="{FF2B5EF4-FFF2-40B4-BE49-F238E27FC236}">
                  <a16:creationId xmlns:a16="http://schemas.microsoft.com/office/drawing/2014/main" id="{AFDE5E44-5DDA-7D38-CCFE-FD0CDFC765B9}"/>
                </a:ext>
              </a:extLst>
            </p:cNvPr>
            <p:cNvSpPr>
              <a:spLocks noChangeArrowheads="1"/>
            </p:cNvSpPr>
            <p:nvPr/>
          </p:nvSpPr>
          <p:spPr bwMode="auto">
            <a:xfrm>
              <a:off x="7070333" y="1706291"/>
              <a:ext cx="2294902" cy="1659988"/>
            </a:xfrm>
            <a:prstGeom prst="rect">
              <a:avLst/>
            </a:prstGeom>
            <a:solidFill>
              <a:schemeClr val="bg1"/>
            </a:solidFill>
            <a:ln w="12700" algn="ctr">
              <a:solidFill>
                <a:schemeClr val="tx1"/>
              </a:solidFill>
              <a:round/>
              <a:headEnd/>
              <a:tailEnd/>
            </a:ln>
          </p:spPr>
          <p:txBody>
            <a:bodyPr lIns="36000" tIns="36000" rIns="36000" bIns="36000"/>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dirty="0">
                  <a:solidFill>
                    <a:srgbClr val="000000"/>
                  </a:solidFill>
                  <a:latin typeface="Meiryo UI" panose="020B0604030504040204" pitchFamily="50" charset="-128"/>
                  <a:ea typeface="Meiryo UI" panose="020B0604030504040204" pitchFamily="50" charset="-128"/>
                </a:rPr>
                <a:t>どうやるか</a:t>
              </a:r>
              <a:br>
                <a:rPr lang="en-US" altLang="ja-JP" b="1" dirty="0">
                  <a:solidFill>
                    <a:srgbClr val="000000"/>
                  </a:solidFill>
                  <a:latin typeface="Meiryo UI" panose="020B0604030504040204" pitchFamily="50" charset="-128"/>
                  <a:ea typeface="Meiryo UI" panose="020B0604030504040204" pitchFamily="50" charset="-128"/>
                </a:rPr>
              </a:br>
              <a:r>
                <a:rPr lang="ja-JP" altLang="en-US" b="1" dirty="0">
                  <a:solidFill>
                    <a:srgbClr val="000000"/>
                  </a:solidFill>
                  <a:latin typeface="Meiryo UI" panose="020B0604030504040204" pitchFamily="50" charset="-128"/>
                  <a:ea typeface="Meiryo UI" panose="020B0604030504040204" pitchFamily="50" charset="-128"/>
                </a:rPr>
                <a:t>（</a:t>
              </a:r>
              <a:r>
                <a:rPr lang="en-US" altLang="ja-JP" b="1" dirty="0">
                  <a:solidFill>
                    <a:srgbClr val="000000"/>
                  </a:solidFill>
                  <a:latin typeface="Meiryo UI" panose="020B0604030504040204" pitchFamily="50" charset="-128"/>
                  <a:ea typeface="Meiryo UI" panose="020B0604030504040204" pitchFamily="50" charset="-128"/>
                </a:rPr>
                <a:t>How</a:t>
              </a:r>
              <a:r>
                <a:rPr lang="ja-JP" altLang="en-US" b="1" dirty="0">
                  <a:solidFill>
                    <a:srgbClr val="000000"/>
                  </a:solidFill>
                  <a:latin typeface="Meiryo UI" panose="020B0604030504040204" pitchFamily="50" charset="-128"/>
                  <a:ea typeface="Meiryo UI" panose="020B0604030504040204" pitchFamily="50" charset="-128"/>
                </a:rPr>
                <a:t>）</a:t>
              </a:r>
            </a:p>
          </p:txBody>
        </p:sp>
        <p:sp>
          <p:nvSpPr>
            <p:cNvPr id="82957" name="Rectangle 3">
              <a:extLst>
                <a:ext uri="{FF2B5EF4-FFF2-40B4-BE49-F238E27FC236}">
                  <a16:creationId xmlns:a16="http://schemas.microsoft.com/office/drawing/2014/main" id="{80B794D1-CF09-B4A6-5FC6-FBE4352D141B}"/>
                </a:ext>
              </a:extLst>
            </p:cNvPr>
            <p:cNvSpPr txBox="1">
              <a:spLocks noChangeArrowheads="1"/>
            </p:cNvSpPr>
            <p:nvPr/>
          </p:nvSpPr>
          <p:spPr bwMode="auto">
            <a:xfrm>
              <a:off x="330421" y="3884977"/>
              <a:ext cx="3116163" cy="1637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450850" indent="-268288">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nSpc>
                  <a:spcPct val="150000"/>
                </a:lnSpc>
              </a:pPr>
              <a:r>
                <a:rPr lang="ja-JP" altLang="en-US" b="1" dirty="0">
                  <a:solidFill>
                    <a:srgbClr val="000000"/>
                  </a:solidFill>
                  <a:latin typeface="Meiryo UI" panose="020B0604030504040204" pitchFamily="50" charset="-128"/>
                  <a:ea typeface="Meiryo UI" panose="020B0604030504040204" pitchFamily="50" charset="-128"/>
                </a:rPr>
                <a:t>「この顧客にこれを行う事業です」</a:t>
              </a:r>
              <a:endParaRPr lang="en-US" altLang="ja-JP" b="1" dirty="0">
                <a:solidFill>
                  <a:srgbClr val="000000"/>
                </a:solidFill>
                <a:latin typeface="Meiryo UI" panose="020B0604030504040204" pitchFamily="50" charset="-128"/>
                <a:ea typeface="Meiryo UI" panose="020B0604030504040204" pitchFamily="50" charset="-128"/>
              </a:endParaRPr>
            </a:p>
            <a:p>
              <a:pPr marL="182562" lvl="1" indent="0">
                <a:lnSpc>
                  <a:spcPct val="150000"/>
                </a:lnSpc>
                <a:buClr>
                  <a:srgbClr val="FF0000"/>
                </a:buClr>
              </a:pPr>
              <a:r>
                <a:rPr lang="ja-JP" altLang="en-US" dirty="0">
                  <a:solidFill>
                    <a:srgbClr val="000000"/>
                  </a:solidFill>
                  <a:latin typeface="Meiryo UI" panose="020B0604030504040204" pitchFamily="50" charset="-128"/>
                  <a:ea typeface="Meiryo UI" panose="020B0604030504040204" pitchFamily="50" charset="-128"/>
                </a:rPr>
                <a:t>・　概要をわかりやすく端的に</a:t>
              </a:r>
              <a:endParaRPr lang="en-US" altLang="ja-JP" dirty="0">
                <a:solidFill>
                  <a:srgbClr val="000000"/>
                </a:solidFill>
                <a:latin typeface="Meiryo UI" panose="020B0604030504040204" pitchFamily="50" charset="-128"/>
                <a:ea typeface="Meiryo UI" panose="020B0604030504040204" pitchFamily="50" charset="-128"/>
              </a:endParaRPr>
            </a:p>
            <a:p>
              <a:pPr marL="182562" lvl="1" indent="0">
                <a:lnSpc>
                  <a:spcPct val="150000"/>
                </a:lnSpc>
                <a:buClr>
                  <a:srgbClr val="FF0000"/>
                </a:buClr>
              </a:pPr>
              <a:r>
                <a:rPr lang="ja-JP" altLang="en-US" dirty="0">
                  <a:solidFill>
                    <a:srgbClr val="000000"/>
                  </a:solidFill>
                  <a:latin typeface="Meiryo UI" panose="020B0604030504040204" pitchFamily="50" charset="-128"/>
                  <a:ea typeface="Meiryo UI" panose="020B0604030504040204" pitchFamily="50" charset="-128"/>
                </a:rPr>
                <a:t>・　実現したい世界観</a:t>
              </a:r>
              <a:endParaRPr lang="en-US" altLang="ja-JP" dirty="0">
                <a:solidFill>
                  <a:srgbClr val="000000"/>
                </a:solidFill>
                <a:latin typeface="Meiryo UI" panose="020B0604030504040204" pitchFamily="50" charset="-128"/>
                <a:ea typeface="Meiryo UI" panose="020B0604030504040204" pitchFamily="50" charset="-128"/>
              </a:endParaRPr>
            </a:p>
            <a:p>
              <a:pPr marL="182562" lvl="1" indent="0">
                <a:lnSpc>
                  <a:spcPct val="150000"/>
                </a:lnSpc>
                <a:buClr>
                  <a:srgbClr val="FF0000"/>
                </a:buClr>
              </a:pPr>
              <a:r>
                <a:rPr lang="ja-JP" altLang="en-US" dirty="0">
                  <a:solidFill>
                    <a:srgbClr val="000000"/>
                  </a:solidFill>
                  <a:latin typeface="Meiryo UI" panose="020B0604030504040204" pitchFamily="50" charset="-128"/>
                  <a:ea typeface="Meiryo UI" panose="020B0604030504040204" pitchFamily="50" charset="-128"/>
                </a:rPr>
                <a:t>・　事業規模の見込み</a:t>
              </a:r>
              <a:endParaRPr lang="en-US" altLang="ja-JP" dirty="0">
                <a:solidFill>
                  <a:srgbClr val="000000"/>
                </a:solidFill>
                <a:latin typeface="Meiryo UI" panose="020B0604030504040204" pitchFamily="50" charset="-128"/>
                <a:ea typeface="Meiryo UI" panose="020B0604030504040204" pitchFamily="50" charset="-128"/>
              </a:endParaRPr>
            </a:p>
          </p:txBody>
        </p:sp>
        <p:sp>
          <p:nvSpPr>
            <p:cNvPr id="82958" name="Rectangle 3">
              <a:extLst>
                <a:ext uri="{FF2B5EF4-FFF2-40B4-BE49-F238E27FC236}">
                  <a16:creationId xmlns:a16="http://schemas.microsoft.com/office/drawing/2014/main" id="{E599A845-934D-44B2-8ECF-E62D9E5FEABC}"/>
                </a:ext>
              </a:extLst>
            </p:cNvPr>
            <p:cNvSpPr txBox="1">
              <a:spLocks noChangeArrowheads="1"/>
            </p:cNvSpPr>
            <p:nvPr/>
          </p:nvSpPr>
          <p:spPr bwMode="auto">
            <a:xfrm>
              <a:off x="3621573" y="3884976"/>
              <a:ext cx="3116163" cy="1637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534988" indent="-268288">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nSpc>
                  <a:spcPct val="150000"/>
                </a:lnSpc>
              </a:pPr>
              <a:r>
                <a:rPr lang="ja-JP" altLang="en-US" b="1" dirty="0">
                  <a:solidFill>
                    <a:srgbClr val="000000"/>
                  </a:solidFill>
                  <a:latin typeface="Meiryo UI" panose="020B0604030504040204" pitchFamily="50" charset="-128"/>
                  <a:ea typeface="Meiryo UI" panose="020B0604030504040204" pitchFamily="50" charset="-128"/>
                </a:rPr>
                <a:t>「なぜこの事業かというと</a:t>
              </a:r>
              <a:r>
                <a:rPr lang="en-US" altLang="ja-JP" b="1" dirty="0">
                  <a:solidFill>
                    <a:srgbClr val="000000"/>
                  </a:solidFill>
                  <a:latin typeface="Meiryo UI" panose="020B0604030504040204" pitchFamily="50" charset="-128"/>
                  <a:ea typeface="Meiryo UI" panose="020B0604030504040204" pitchFamily="50" charset="-128"/>
                </a:rPr>
                <a:t>……</a:t>
              </a:r>
              <a:r>
                <a:rPr lang="ja-JP" altLang="en-US" b="1" dirty="0">
                  <a:solidFill>
                    <a:srgbClr val="000000"/>
                  </a:solidFill>
                  <a:latin typeface="Meiryo UI" panose="020B0604030504040204" pitchFamily="50" charset="-128"/>
                  <a:ea typeface="Meiryo UI" panose="020B0604030504040204" pitchFamily="50" charset="-128"/>
                </a:rPr>
                <a:t>」</a:t>
              </a:r>
              <a:endParaRPr lang="en-US" altLang="ja-JP" b="1" dirty="0">
                <a:solidFill>
                  <a:srgbClr val="000000"/>
                </a:solidFill>
                <a:latin typeface="Meiryo UI" panose="020B0604030504040204" pitchFamily="50" charset="-128"/>
                <a:ea typeface="Meiryo UI" panose="020B0604030504040204" pitchFamily="50" charset="-128"/>
              </a:endParaRPr>
            </a:p>
            <a:p>
              <a:pPr marL="266700" lvl="1" indent="0">
                <a:lnSpc>
                  <a:spcPct val="150000"/>
                </a:lnSpc>
                <a:buClr>
                  <a:srgbClr val="FF0000"/>
                </a:buClr>
              </a:pPr>
              <a:r>
                <a:rPr lang="ja-JP" altLang="en-US" dirty="0">
                  <a:solidFill>
                    <a:srgbClr val="000000"/>
                  </a:solidFill>
                  <a:latin typeface="Meiryo UI" panose="020B0604030504040204" pitchFamily="50" charset="-128"/>
                  <a:ea typeface="Meiryo UI" panose="020B0604030504040204" pitchFamily="50" charset="-128"/>
                </a:rPr>
                <a:t>・　環境動向や成功事例</a:t>
              </a:r>
              <a:endParaRPr lang="en-US" altLang="ja-JP" dirty="0">
                <a:solidFill>
                  <a:srgbClr val="000000"/>
                </a:solidFill>
                <a:latin typeface="Meiryo UI" panose="020B0604030504040204" pitchFamily="50" charset="-128"/>
                <a:ea typeface="Meiryo UI" panose="020B0604030504040204" pitchFamily="50" charset="-128"/>
              </a:endParaRPr>
            </a:p>
            <a:p>
              <a:pPr marL="266700" lvl="1" indent="0">
                <a:lnSpc>
                  <a:spcPct val="150000"/>
                </a:lnSpc>
                <a:buClr>
                  <a:srgbClr val="FF0000"/>
                </a:buClr>
              </a:pPr>
              <a:r>
                <a:rPr lang="ja-JP" altLang="en-US" dirty="0">
                  <a:solidFill>
                    <a:srgbClr val="000000"/>
                  </a:solidFill>
                  <a:latin typeface="Meiryo UI" panose="020B0604030504040204" pitchFamily="50" charset="-128"/>
                  <a:ea typeface="Meiryo UI" panose="020B0604030504040204" pitchFamily="50" charset="-128"/>
                </a:rPr>
                <a:t>・　未充足ニーズ、ナマの声</a:t>
              </a:r>
              <a:endParaRPr lang="en-US" altLang="ja-JP" dirty="0">
                <a:solidFill>
                  <a:srgbClr val="000000"/>
                </a:solidFill>
                <a:latin typeface="Meiryo UI" panose="020B0604030504040204" pitchFamily="50" charset="-128"/>
                <a:ea typeface="Meiryo UI" panose="020B0604030504040204" pitchFamily="50" charset="-128"/>
              </a:endParaRPr>
            </a:p>
            <a:p>
              <a:pPr marL="266700" lvl="1" indent="0">
                <a:lnSpc>
                  <a:spcPct val="150000"/>
                </a:lnSpc>
                <a:buClr>
                  <a:srgbClr val="FF0000"/>
                </a:buClr>
              </a:pPr>
              <a:r>
                <a:rPr lang="ja-JP" altLang="en-US" dirty="0">
                  <a:solidFill>
                    <a:srgbClr val="000000"/>
                  </a:solidFill>
                  <a:latin typeface="Meiryo UI" panose="020B0604030504040204" pitchFamily="50" charset="-128"/>
                  <a:ea typeface="Meiryo UI" panose="020B0604030504040204" pitchFamily="50" charset="-128"/>
                </a:rPr>
                <a:t>・　取り組む意義</a:t>
              </a:r>
              <a:endParaRPr lang="en-US" altLang="ja-JP" dirty="0">
                <a:solidFill>
                  <a:srgbClr val="000000"/>
                </a:solidFill>
                <a:latin typeface="Meiryo UI" panose="020B0604030504040204" pitchFamily="50" charset="-128"/>
                <a:ea typeface="Meiryo UI" panose="020B0604030504040204" pitchFamily="50" charset="-128"/>
              </a:endParaRPr>
            </a:p>
          </p:txBody>
        </p:sp>
        <p:sp>
          <p:nvSpPr>
            <p:cNvPr id="82959" name="Rectangle 3">
              <a:extLst>
                <a:ext uri="{FF2B5EF4-FFF2-40B4-BE49-F238E27FC236}">
                  <a16:creationId xmlns:a16="http://schemas.microsoft.com/office/drawing/2014/main" id="{ADD9FC05-A04C-917A-2985-7ABEABDD6EA1}"/>
                </a:ext>
              </a:extLst>
            </p:cNvPr>
            <p:cNvSpPr txBox="1">
              <a:spLocks noChangeArrowheads="1"/>
            </p:cNvSpPr>
            <p:nvPr/>
          </p:nvSpPr>
          <p:spPr bwMode="auto">
            <a:xfrm>
              <a:off x="6834705" y="3884975"/>
              <a:ext cx="3116163"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450850" indent="-268288">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nSpc>
                  <a:spcPct val="150000"/>
                </a:lnSpc>
              </a:pPr>
              <a:r>
                <a:rPr lang="ja-JP" altLang="en-US" b="1" dirty="0">
                  <a:solidFill>
                    <a:srgbClr val="000000"/>
                  </a:solidFill>
                  <a:latin typeface="Meiryo UI" panose="020B0604030504040204" pitchFamily="50" charset="-128"/>
                  <a:ea typeface="Meiryo UI" panose="020B0604030504040204" pitchFamily="50" charset="-128"/>
                </a:rPr>
                <a:t>「具体的にはこうやります」</a:t>
              </a:r>
              <a:endParaRPr lang="en-US" altLang="ja-JP" b="1" dirty="0">
                <a:solidFill>
                  <a:srgbClr val="000000"/>
                </a:solidFill>
                <a:latin typeface="Meiryo UI" panose="020B0604030504040204" pitchFamily="50" charset="-128"/>
                <a:ea typeface="Meiryo UI" panose="020B0604030504040204" pitchFamily="50" charset="-128"/>
              </a:endParaRPr>
            </a:p>
            <a:p>
              <a:pPr marL="182562" lvl="1" indent="0">
                <a:lnSpc>
                  <a:spcPct val="150000"/>
                </a:lnSpc>
                <a:buClr>
                  <a:srgbClr val="FF0000"/>
                </a:buClr>
              </a:pPr>
              <a:r>
                <a:rPr lang="ja-JP" altLang="en-US" dirty="0">
                  <a:solidFill>
                    <a:srgbClr val="000000"/>
                  </a:solidFill>
                  <a:latin typeface="Meiryo UI" panose="020B0604030504040204" pitchFamily="50" charset="-128"/>
                  <a:ea typeface="Meiryo UI" panose="020B0604030504040204" pitchFamily="50" charset="-128"/>
                </a:rPr>
                <a:t>・　運営や営業、拡大はこうやる</a:t>
              </a:r>
              <a:endParaRPr lang="en-US" altLang="ja-JP" dirty="0">
                <a:solidFill>
                  <a:srgbClr val="000000"/>
                </a:solidFill>
                <a:latin typeface="Meiryo UI" panose="020B0604030504040204" pitchFamily="50" charset="-128"/>
                <a:ea typeface="Meiryo UI" panose="020B0604030504040204" pitchFamily="50" charset="-128"/>
              </a:endParaRPr>
            </a:p>
            <a:p>
              <a:pPr marL="182562" lvl="1" indent="0">
                <a:lnSpc>
                  <a:spcPct val="150000"/>
                </a:lnSpc>
                <a:buClr>
                  <a:srgbClr val="FF0000"/>
                </a:buClr>
              </a:pPr>
              <a:r>
                <a:rPr lang="ja-JP" altLang="en-US" dirty="0">
                  <a:solidFill>
                    <a:srgbClr val="000000"/>
                  </a:solidFill>
                  <a:latin typeface="Meiryo UI" panose="020B0604030504040204" pitchFamily="50" charset="-128"/>
                  <a:ea typeface="Meiryo UI" panose="020B0604030504040204" pitchFamily="50" charset="-128"/>
                </a:rPr>
                <a:t>・　こういうパートナーと組む</a:t>
              </a:r>
              <a:endParaRPr lang="en-US" altLang="ja-JP" dirty="0">
                <a:solidFill>
                  <a:srgbClr val="000000"/>
                </a:solidFill>
                <a:latin typeface="Meiryo UI" panose="020B0604030504040204" pitchFamily="50" charset="-128"/>
                <a:ea typeface="Meiryo UI" panose="020B0604030504040204" pitchFamily="50" charset="-128"/>
              </a:endParaRPr>
            </a:p>
            <a:p>
              <a:pPr marL="182562" lvl="1" indent="0">
                <a:lnSpc>
                  <a:spcPct val="150000"/>
                </a:lnSpc>
                <a:buClr>
                  <a:srgbClr val="FF0000"/>
                </a:buClr>
              </a:pPr>
              <a:r>
                <a:rPr lang="ja-JP" altLang="en-US" dirty="0">
                  <a:solidFill>
                    <a:srgbClr val="000000"/>
                  </a:solidFill>
                  <a:latin typeface="Meiryo UI" panose="020B0604030504040204" pitchFamily="50" charset="-128"/>
                  <a:ea typeface="Meiryo UI" panose="020B0604030504040204" pitchFamily="50" charset="-128"/>
                </a:rPr>
                <a:t>・　もっと魅力的にするには</a:t>
              </a:r>
              <a:endParaRPr lang="en-US" altLang="ja-JP" dirty="0">
                <a:solidFill>
                  <a:srgbClr val="000000"/>
                </a:solidFill>
                <a:latin typeface="Meiryo UI" panose="020B0604030504040204" pitchFamily="50" charset="-128"/>
                <a:ea typeface="Meiryo UI" panose="020B0604030504040204" pitchFamily="50" charset="-128"/>
              </a:endParaRPr>
            </a:p>
          </p:txBody>
        </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タイトル 1">
            <a:extLst>
              <a:ext uri="{FF2B5EF4-FFF2-40B4-BE49-F238E27FC236}">
                <a16:creationId xmlns:a16="http://schemas.microsoft.com/office/drawing/2014/main" id="{6A77D358-ECDE-9566-840A-BEB51C4743AA}"/>
              </a:ext>
            </a:extLst>
          </p:cNvPr>
          <p:cNvSpPr>
            <a:spLocks noGrp="1"/>
          </p:cNvSpPr>
          <p:nvPr>
            <p:ph type="title"/>
          </p:nvPr>
        </p:nvSpPr>
        <p:spPr>
          <a:xfrm>
            <a:off x="914400" y="2844800"/>
            <a:ext cx="8420100" cy="762000"/>
          </a:xfrm>
        </p:spPr>
        <p:txBody>
          <a:bodyPr/>
          <a:lstStyle/>
          <a:p>
            <a:pPr algn="ctr"/>
            <a:r>
              <a:rPr lang="ja-JP" altLang="en-US" sz="2800" b="1" dirty="0"/>
              <a:t>③ 事業計画書テンプレート</a:t>
            </a:r>
          </a:p>
        </p:txBody>
      </p:sp>
    </p:spTree>
    <p:extLst>
      <p:ext uri="{BB962C8B-B14F-4D97-AF65-F5344CB8AC3E}">
        <p14:creationId xmlns:p14="http://schemas.microsoft.com/office/powerpoint/2010/main" val="27734320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a:extLst>
              <a:ext uri="{FF2B5EF4-FFF2-40B4-BE49-F238E27FC236}">
                <a16:creationId xmlns:a16="http://schemas.microsoft.com/office/drawing/2014/main" id="{9DEE5779-DF8B-3D11-1E29-1571CBB4DB3E}"/>
              </a:ext>
            </a:extLst>
          </p:cNvPr>
          <p:cNvSpPr>
            <a:spLocks noGrp="1" noChangeArrowheads="1"/>
          </p:cNvSpPr>
          <p:nvPr>
            <p:ph type="ctrTitle"/>
          </p:nvPr>
        </p:nvSpPr>
        <p:spPr>
          <a:xfrm>
            <a:off x="1751013" y="2165350"/>
            <a:ext cx="6403975" cy="1827213"/>
          </a:xfrm>
          <a:solidFill>
            <a:schemeClr val="accent2">
              <a:lumMod val="20000"/>
              <a:lumOff val="80000"/>
            </a:schemeClr>
          </a:solidFill>
          <a:ln w="38100">
            <a:solidFill>
              <a:schemeClr val="bg2">
                <a:lumMod val="50000"/>
              </a:schemeClr>
            </a:solidFill>
            <a:miter lim="800000"/>
            <a:headEnd/>
            <a:tailEnd/>
          </a:ln>
        </p:spPr>
        <p:txBody>
          <a:bodyPr/>
          <a:lstStyle/>
          <a:p>
            <a:pPr algn="ctr"/>
            <a:r>
              <a:rPr lang="ja-JP" altLang="en-US" sz="3200" b="1">
                <a:solidFill>
                  <a:schemeClr val="tx1"/>
                </a:solidFill>
                <a:latin typeface="Arial" panose="020B0604020202020204" pitchFamily="34" charset="0"/>
                <a:cs typeface="Arial" panose="020B0604020202020204" pitchFamily="34" charset="0"/>
              </a:rPr>
              <a:t>○○○○</a:t>
            </a:r>
            <a:br>
              <a:rPr lang="en-US" altLang="ja-JP" sz="3200" b="1">
                <a:solidFill>
                  <a:schemeClr val="tx1"/>
                </a:solidFill>
                <a:latin typeface="Arial" panose="020B0604020202020204" pitchFamily="34" charset="0"/>
                <a:cs typeface="Arial" panose="020B0604020202020204" pitchFamily="34" charset="0"/>
              </a:rPr>
            </a:br>
            <a:br>
              <a:rPr lang="en-US" altLang="ja-JP" sz="1800" b="1">
                <a:solidFill>
                  <a:schemeClr val="tx1"/>
                </a:solidFill>
                <a:latin typeface="Arial" panose="020B0604020202020204" pitchFamily="34" charset="0"/>
                <a:cs typeface="Arial" panose="020B0604020202020204" pitchFamily="34" charset="0"/>
              </a:rPr>
            </a:br>
            <a:r>
              <a:rPr lang="ja-JP" altLang="en-US" sz="3200" b="1">
                <a:solidFill>
                  <a:schemeClr val="tx1"/>
                </a:solidFill>
                <a:latin typeface="Arial" panose="020B0604020202020204" pitchFamily="34" charset="0"/>
                <a:cs typeface="Arial" panose="020B0604020202020204" pitchFamily="34" charset="0"/>
              </a:rPr>
              <a:t>事業計画書</a:t>
            </a:r>
          </a:p>
        </p:txBody>
      </p:sp>
      <p:sp>
        <p:nvSpPr>
          <p:cNvPr id="3079" name="Text Box 7">
            <a:extLst>
              <a:ext uri="{FF2B5EF4-FFF2-40B4-BE49-F238E27FC236}">
                <a16:creationId xmlns:a16="http://schemas.microsoft.com/office/drawing/2014/main" id="{8D2790AC-3C35-7B15-7A67-D3210F3B0495}"/>
              </a:ext>
            </a:extLst>
          </p:cNvPr>
          <p:cNvSpPr txBox="1">
            <a:spLocks noChangeArrowheads="1"/>
          </p:cNvSpPr>
          <p:nvPr/>
        </p:nvSpPr>
        <p:spPr bwMode="auto">
          <a:xfrm>
            <a:off x="4163082" y="4819676"/>
            <a:ext cx="1611586" cy="1457698"/>
          </a:xfrm>
          <a:prstGeom prst="rect">
            <a:avLst/>
          </a:prstGeom>
          <a:noFill/>
          <a:ln w="12700">
            <a:noFill/>
            <a:miter lim="800000"/>
            <a:headEnd/>
            <a:tailEnd/>
          </a:ln>
          <a:effectLst/>
        </p:spPr>
        <p:txBody>
          <a:bodyPr wrap="none" lIns="36000" tIns="36000" rIns="36000" bIns="36000" anchor="b">
            <a:spAutoFit/>
          </a:bodyPr>
          <a:lstStyle/>
          <a:p>
            <a:pPr algn="ctr" eaLnBrk="1" hangingPunct="1">
              <a:defRPr/>
            </a:pPr>
            <a:r>
              <a:rPr lang="ja-JP" altLang="en-US" sz="1800" dirty="0">
                <a:latin typeface="Meiryo UI" panose="020B0604030504040204" pitchFamily="50" charset="-128"/>
                <a:ea typeface="Meiryo UI" panose="020B0604030504040204" pitchFamily="50" charset="-128"/>
              </a:rPr>
              <a:t>○年○月○日</a:t>
            </a:r>
          </a:p>
          <a:p>
            <a:pPr algn="ctr" eaLnBrk="1" hangingPunct="1">
              <a:defRPr/>
            </a:pPr>
            <a:endParaRPr lang="en-US" altLang="ja-JP" sz="1800" dirty="0">
              <a:latin typeface="Meiryo UI" panose="020B0604030504040204" pitchFamily="50" charset="-128"/>
              <a:ea typeface="Meiryo UI" panose="020B0604030504040204" pitchFamily="50" charset="-128"/>
            </a:endParaRPr>
          </a:p>
          <a:p>
            <a:pPr algn="ctr" eaLnBrk="1" hangingPunct="1">
              <a:defRPr/>
            </a:pPr>
            <a:endParaRPr lang="ja-JP" altLang="en-US" sz="1800" dirty="0">
              <a:latin typeface="Meiryo UI" panose="020B0604030504040204" pitchFamily="50" charset="-128"/>
              <a:ea typeface="Meiryo UI" panose="020B0604030504040204" pitchFamily="50" charset="-128"/>
            </a:endParaRPr>
          </a:p>
          <a:p>
            <a:pPr algn="ctr" eaLnBrk="1" hangingPunct="1">
              <a:defRPr/>
            </a:pPr>
            <a:r>
              <a:rPr lang="ja-JP" altLang="en-US" sz="1800" dirty="0">
                <a:latin typeface="Meiryo UI" panose="020B0604030504040204" pitchFamily="50" charset="-128"/>
                <a:ea typeface="Meiryo UI" panose="020B0604030504040204" pitchFamily="50" charset="-128"/>
              </a:rPr>
              <a:t>株式会社　○○</a:t>
            </a:r>
            <a:endParaRPr lang="en-US" altLang="ja-JP" sz="1800" dirty="0">
              <a:latin typeface="Meiryo UI" panose="020B0604030504040204" pitchFamily="50" charset="-128"/>
              <a:ea typeface="Meiryo UI" panose="020B0604030504040204" pitchFamily="50" charset="-128"/>
            </a:endParaRPr>
          </a:p>
          <a:p>
            <a:pPr algn="ctr" eaLnBrk="1" hangingPunct="1">
              <a:defRPr/>
            </a:pPr>
            <a:r>
              <a:rPr lang="ja-JP" altLang="en-US" sz="1800" dirty="0">
                <a:latin typeface="Meiryo UI" panose="020B0604030504040204" pitchFamily="50" charset="-128"/>
                <a:ea typeface="Meiryo UI" panose="020B0604030504040204" pitchFamily="50" charset="-128"/>
              </a:rPr>
              <a:t>○○部　○○</a:t>
            </a:r>
          </a:p>
        </p:txBody>
      </p:sp>
      <p:sp>
        <p:nvSpPr>
          <p:cNvPr id="84996" name="正方形/長方形 4">
            <a:extLst>
              <a:ext uri="{FF2B5EF4-FFF2-40B4-BE49-F238E27FC236}">
                <a16:creationId xmlns:a16="http://schemas.microsoft.com/office/drawing/2014/main" id="{C68F1E2A-3972-3995-B0A7-40B64E73C76D}"/>
              </a:ext>
            </a:extLst>
          </p:cNvPr>
          <p:cNvSpPr>
            <a:spLocks noChangeArrowheads="1"/>
          </p:cNvSpPr>
          <p:nvPr/>
        </p:nvSpPr>
        <p:spPr bwMode="auto">
          <a:xfrm>
            <a:off x="160338" y="830263"/>
            <a:ext cx="9626600" cy="549275"/>
          </a:xfrm>
          <a:prstGeom prst="rect">
            <a:avLst/>
          </a:prstGeom>
          <a:solidFill>
            <a:schemeClr val="bg1"/>
          </a:solidFill>
          <a:ln>
            <a:noFill/>
          </a:ln>
          <a:extLst>
            <a:ext uri="{91240B29-F687-4F45-9708-019B960494DF}">
              <a14:hiddenLine xmlns:a14="http://schemas.microsoft.com/office/drawing/2010/main" w="12700" algn="ctr">
                <a:solidFill>
                  <a:srgbClr val="000000"/>
                </a:solidFill>
                <a:round/>
                <a:headEnd/>
                <a:tailEnd/>
              </a14:hiddenLine>
            </a:ext>
          </a:extLst>
        </p:spPr>
        <p:txBody>
          <a:bodyPr lIns="36000" tIns="36000" rIns="36000" bIns="36000"/>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endParaRPr lang="ja-JP" altLang="en-US" sz="1600">
              <a:latin typeface="ＭＳ Ｐゴシック" panose="020B0600070205080204" pitchFamily="50" charset="-128"/>
              <a:ea typeface="ＭＳ Ｐゴシック" panose="020B0600070205080204"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タイトル 1">
            <a:extLst>
              <a:ext uri="{FF2B5EF4-FFF2-40B4-BE49-F238E27FC236}">
                <a16:creationId xmlns:a16="http://schemas.microsoft.com/office/drawing/2014/main" id="{22E5BFA7-ACCA-1F38-B514-F3FF2EE23950}"/>
              </a:ext>
            </a:extLst>
          </p:cNvPr>
          <p:cNvSpPr>
            <a:spLocks noGrp="1"/>
          </p:cNvSpPr>
          <p:nvPr>
            <p:ph type="title"/>
          </p:nvPr>
        </p:nvSpPr>
        <p:spPr>
          <a:xfrm>
            <a:off x="914400" y="2844800"/>
            <a:ext cx="8420100" cy="762000"/>
          </a:xfrm>
        </p:spPr>
        <p:txBody>
          <a:bodyPr/>
          <a:lstStyle/>
          <a:p>
            <a:pPr algn="ctr"/>
            <a:r>
              <a:rPr lang="ja-JP" altLang="en-US" sz="2800" b="1" dirty="0"/>
              <a:t>① スライド作成の基礎知識</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a:extLst>
              <a:ext uri="{FF2B5EF4-FFF2-40B4-BE49-F238E27FC236}">
                <a16:creationId xmlns:a16="http://schemas.microsoft.com/office/drawing/2014/main" id="{8DEA99F7-9D41-E159-3CE7-03221B511381}"/>
              </a:ext>
            </a:extLst>
          </p:cNvPr>
          <p:cNvSpPr>
            <a:spLocks noGrp="1" noChangeArrowheads="1"/>
          </p:cNvSpPr>
          <p:nvPr>
            <p:ph type="title"/>
          </p:nvPr>
        </p:nvSpPr>
        <p:spPr>
          <a:xfrm>
            <a:off x="319088" y="232628"/>
            <a:ext cx="8420100" cy="762000"/>
          </a:xfrm>
          <a:noFill/>
        </p:spPr>
        <p:txBody>
          <a:bodyPr lIns="0" tIns="0" rIns="0" bIns="0"/>
          <a:lstStyle/>
          <a:p>
            <a:r>
              <a:rPr lang="ja-JP" altLang="en-US" sz="2800" b="1"/>
              <a:t>事業計画書の目次例</a:t>
            </a:r>
          </a:p>
        </p:txBody>
      </p:sp>
      <p:sp>
        <p:nvSpPr>
          <p:cNvPr id="51203" name="Rectangle 1">
            <a:extLst>
              <a:ext uri="{FF2B5EF4-FFF2-40B4-BE49-F238E27FC236}">
                <a16:creationId xmlns:a16="http://schemas.microsoft.com/office/drawing/2014/main" id="{A2779F72-292C-2F86-24FA-7A0F4B06D789}"/>
              </a:ext>
            </a:extLst>
          </p:cNvPr>
          <p:cNvSpPr>
            <a:spLocks noChangeArrowheads="1"/>
          </p:cNvSpPr>
          <p:nvPr/>
        </p:nvSpPr>
        <p:spPr bwMode="auto">
          <a:xfrm>
            <a:off x="3478213" y="1152127"/>
            <a:ext cx="6265862" cy="5316053"/>
          </a:xfrm>
          <a:prstGeom prst="rect">
            <a:avLst/>
          </a:prstGeom>
          <a:noFill/>
          <a:ln w="12700">
            <a:noFill/>
            <a:miter lim="800000"/>
            <a:headEnd/>
            <a:tailEnd/>
          </a:ln>
        </p:spPr>
        <p:txBody>
          <a:bodyPr lIns="108000" tIns="72000" rIns="108000" bIns="72000">
            <a:spAutoFit/>
          </a:bodyPr>
          <a:lstStyle/>
          <a:p>
            <a:pPr eaLnBrk="1" hangingPunct="1">
              <a:spcBef>
                <a:spcPts val="0"/>
              </a:spcBef>
              <a:defRPr/>
            </a:pPr>
            <a:r>
              <a:rPr lang="ja-JP" altLang="en-US" sz="1800" dirty="0">
                <a:latin typeface="Meiryo UI" panose="020B0604030504040204" pitchFamily="50" charset="-128"/>
                <a:ea typeface="Meiryo UI" panose="020B0604030504040204" pitchFamily="50" charset="-128"/>
              </a:rPr>
              <a:t>エグゼクティブ・サマリー</a:t>
            </a:r>
            <a:endParaRPr lang="en-US" altLang="ja-JP" sz="1800" dirty="0">
              <a:latin typeface="Meiryo UI" panose="020B0604030504040204" pitchFamily="50" charset="-128"/>
              <a:ea typeface="Meiryo UI" panose="020B0604030504040204" pitchFamily="50" charset="-128"/>
            </a:endParaRPr>
          </a:p>
          <a:p>
            <a:pPr eaLnBrk="1" hangingPunct="1">
              <a:spcBef>
                <a:spcPts val="0"/>
              </a:spcBef>
              <a:defRPr/>
            </a:pPr>
            <a:r>
              <a:rPr lang="ja-JP" altLang="en-US" sz="1800" dirty="0">
                <a:latin typeface="Meiryo UI" panose="020B0604030504040204" pitchFamily="50" charset="-128"/>
                <a:ea typeface="Meiryo UI" panose="020B0604030504040204" pitchFamily="50" charset="-128"/>
              </a:rPr>
              <a:t>事業の概要</a:t>
            </a:r>
            <a:endParaRPr lang="en-US" altLang="ja-JP" sz="1800" dirty="0">
              <a:latin typeface="Meiryo UI" panose="020B0604030504040204" pitchFamily="50" charset="-128"/>
              <a:ea typeface="Meiryo UI" panose="020B0604030504040204" pitchFamily="50" charset="-128"/>
            </a:endParaRPr>
          </a:p>
          <a:p>
            <a:pPr eaLnBrk="1" hangingPunct="1">
              <a:spcBef>
                <a:spcPts val="0"/>
              </a:spcBef>
              <a:defRPr/>
            </a:pPr>
            <a:r>
              <a:rPr lang="ja-JP" altLang="en-US" sz="1800" dirty="0">
                <a:latin typeface="Meiryo UI" panose="020B0604030504040204" pitchFamily="50" charset="-128"/>
                <a:ea typeface="Meiryo UI" panose="020B0604030504040204" pitchFamily="50" charset="-128"/>
              </a:rPr>
              <a:t>取り組む意義</a:t>
            </a:r>
            <a:endParaRPr lang="en-US" altLang="ja-JP" sz="1800" dirty="0">
              <a:latin typeface="Meiryo UI" panose="020B0604030504040204" pitchFamily="50" charset="-128"/>
              <a:ea typeface="Meiryo UI" panose="020B0604030504040204" pitchFamily="50" charset="-128"/>
            </a:endParaRPr>
          </a:p>
          <a:p>
            <a:pPr eaLnBrk="1" hangingPunct="1">
              <a:spcBef>
                <a:spcPts val="0"/>
              </a:spcBef>
              <a:defRPr/>
            </a:pPr>
            <a:r>
              <a:rPr lang="ja-JP" altLang="en-US" sz="1800" dirty="0">
                <a:latin typeface="Meiryo UI" panose="020B0604030504040204" pitchFamily="50" charset="-128"/>
                <a:ea typeface="Meiryo UI" panose="020B0604030504040204" pitchFamily="50" charset="-128"/>
              </a:rPr>
              <a:t>進捗状況・見通し</a:t>
            </a:r>
            <a:endParaRPr lang="en-US" altLang="ja-JP" sz="1800" dirty="0">
              <a:latin typeface="Meiryo UI" panose="020B0604030504040204" pitchFamily="50" charset="-128"/>
              <a:ea typeface="Meiryo UI" panose="020B0604030504040204" pitchFamily="50" charset="-128"/>
            </a:endParaRPr>
          </a:p>
          <a:p>
            <a:pPr eaLnBrk="1" hangingPunct="1">
              <a:spcBef>
                <a:spcPts val="0"/>
              </a:spcBef>
              <a:defRPr/>
            </a:pPr>
            <a:endParaRPr lang="en-US" altLang="ja-JP" sz="1200" dirty="0">
              <a:latin typeface="Meiryo UI" panose="020B0604030504040204" pitchFamily="50" charset="-128"/>
              <a:ea typeface="Meiryo UI" panose="020B0604030504040204" pitchFamily="50" charset="-128"/>
            </a:endParaRPr>
          </a:p>
          <a:p>
            <a:pPr>
              <a:spcBef>
                <a:spcPts val="0"/>
              </a:spcBef>
              <a:defRPr/>
            </a:pPr>
            <a:r>
              <a:rPr lang="ja-JP" altLang="en-US" sz="1800" dirty="0">
                <a:latin typeface="Meiryo UI" panose="020B0604030504040204" pitchFamily="50" charset="-128"/>
                <a:ea typeface="Meiryo UI" panose="020B0604030504040204" pitchFamily="50" charset="-128"/>
              </a:rPr>
              <a:t>製品・サービスの内容</a:t>
            </a:r>
            <a:endParaRPr lang="en-US" altLang="ja-JP" sz="1800" dirty="0">
              <a:latin typeface="Meiryo UI" panose="020B0604030504040204" pitchFamily="50" charset="-128"/>
              <a:ea typeface="Meiryo UI" panose="020B0604030504040204" pitchFamily="50" charset="-128"/>
            </a:endParaRPr>
          </a:p>
          <a:p>
            <a:pPr eaLnBrk="1" hangingPunct="1">
              <a:spcBef>
                <a:spcPts val="0"/>
              </a:spcBef>
              <a:defRPr/>
            </a:pPr>
            <a:r>
              <a:rPr lang="ja-JP" altLang="en-US" sz="1800" dirty="0">
                <a:latin typeface="Meiryo UI" panose="020B0604030504040204" pitchFamily="50" charset="-128"/>
                <a:ea typeface="Meiryo UI" panose="020B0604030504040204" pitchFamily="50" charset="-128"/>
              </a:rPr>
              <a:t>ターゲット顧客と解決すべき課題</a:t>
            </a:r>
            <a:endParaRPr lang="en-US" altLang="ja-JP" sz="1800" dirty="0">
              <a:latin typeface="Meiryo UI" panose="020B0604030504040204" pitchFamily="50" charset="-128"/>
              <a:ea typeface="Meiryo UI" panose="020B0604030504040204" pitchFamily="50" charset="-128"/>
            </a:endParaRPr>
          </a:p>
          <a:p>
            <a:pPr eaLnBrk="1" hangingPunct="1">
              <a:spcBef>
                <a:spcPts val="0"/>
              </a:spcBef>
              <a:defRPr/>
            </a:pPr>
            <a:r>
              <a:rPr lang="ja-JP" altLang="en-US" sz="1800" dirty="0">
                <a:latin typeface="Meiryo UI" panose="020B0604030504040204" pitchFamily="50" charset="-128"/>
                <a:ea typeface="Meiryo UI" panose="020B0604030504040204" pitchFamily="50" charset="-128"/>
              </a:rPr>
              <a:t>マネタイズモデル、バリューチェーン</a:t>
            </a:r>
            <a:endParaRPr lang="en-US" altLang="ja-JP" sz="1800" dirty="0">
              <a:latin typeface="Meiryo UI" panose="020B0604030504040204" pitchFamily="50" charset="-128"/>
              <a:ea typeface="Meiryo UI" panose="020B0604030504040204" pitchFamily="50" charset="-128"/>
            </a:endParaRPr>
          </a:p>
          <a:p>
            <a:pPr eaLnBrk="1" hangingPunct="1">
              <a:spcBef>
                <a:spcPts val="0"/>
              </a:spcBef>
              <a:defRPr/>
            </a:pPr>
            <a:r>
              <a:rPr lang="ja-JP" altLang="en-US" sz="1800" dirty="0">
                <a:latin typeface="Meiryo UI" panose="020B0604030504040204" pitchFamily="50" charset="-128"/>
                <a:ea typeface="Meiryo UI" panose="020B0604030504040204" pitchFamily="50" charset="-128"/>
              </a:rPr>
              <a:t>競合優位性、ポジショニング</a:t>
            </a:r>
            <a:endParaRPr lang="en-US" altLang="ja-JP" sz="1800" dirty="0">
              <a:latin typeface="Meiryo UI" panose="020B0604030504040204" pitchFamily="50" charset="-128"/>
              <a:ea typeface="Meiryo UI" panose="020B0604030504040204" pitchFamily="50" charset="-128"/>
            </a:endParaRPr>
          </a:p>
          <a:p>
            <a:pPr eaLnBrk="1" hangingPunct="1">
              <a:spcBef>
                <a:spcPts val="0"/>
              </a:spcBef>
              <a:defRPr/>
            </a:pPr>
            <a:endParaRPr lang="en-US" altLang="ja-JP" sz="1200" dirty="0">
              <a:latin typeface="Meiryo UI" panose="020B0604030504040204" pitchFamily="50" charset="-128"/>
              <a:ea typeface="Meiryo UI" panose="020B0604030504040204" pitchFamily="50" charset="-128"/>
            </a:endParaRPr>
          </a:p>
          <a:p>
            <a:pPr eaLnBrk="1" hangingPunct="1">
              <a:spcBef>
                <a:spcPts val="0"/>
              </a:spcBef>
              <a:defRPr/>
            </a:pPr>
            <a:r>
              <a:rPr lang="ja-JP" altLang="en-US" sz="1800" dirty="0">
                <a:latin typeface="Meiryo UI" panose="020B0604030504040204" pitchFamily="50" charset="-128"/>
                <a:ea typeface="Meiryo UI" panose="020B0604030504040204" pitchFamily="50" charset="-128"/>
              </a:rPr>
              <a:t>実行・運営上のポイント</a:t>
            </a:r>
            <a:endParaRPr lang="en-US" altLang="ja-JP" sz="1800" dirty="0">
              <a:latin typeface="Meiryo UI" panose="020B0604030504040204" pitchFamily="50" charset="-128"/>
              <a:ea typeface="Meiryo UI" panose="020B0604030504040204" pitchFamily="50" charset="-128"/>
            </a:endParaRPr>
          </a:p>
          <a:p>
            <a:pPr>
              <a:spcBef>
                <a:spcPts val="0"/>
              </a:spcBef>
              <a:defRPr/>
            </a:pPr>
            <a:r>
              <a:rPr lang="ja-JP" altLang="en-US" sz="1800" dirty="0">
                <a:latin typeface="Meiryo UI" panose="020B0604030504040204" pitchFamily="50" charset="-128"/>
                <a:ea typeface="Meiryo UI" panose="020B0604030504040204" pitchFamily="50" charset="-128"/>
              </a:rPr>
              <a:t>マーケティング、オペレーション</a:t>
            </a:r>
            <a:endParaRPr lang="en-US" altLang="ja-JP" sz="1800" dirty="0">
              <a:latin typeface="Meiryo UI" panose="020B0604030504040204" pitchFamily="50" charset="-128"/>
              <a:ea typeface="Meiryo UI" panose="020B0604030504040204" pitchFamily="50" charset="-128"/>
            </a:endParaRPr>
          </a:p>
          <a:p>
            <a:pPr eaLnBrk="1" hangingPunct="1">
              <a:spcBef>
                <a:spcPts val="0"/>
              </a:spcBef>
              <a:defRPr/>
            </a:pPr>
            <a:r>
              <a:rPr lang="ja-JP" altLang="en-US" sz="1800" dirty="0">
                <a:latin typeface="Meiryo UI" panose="020B0604030504040204" pitchFamily="50" charset="-128"/>
                <a:ea typeface="Meiryo UI" panose="020B0604030504040204" pitchFamily="50" charset="-128"/>
              </a:rPr>
              <a:t>チーム及び運営体制</a:t>
            </a:r>
            <a:endParaRPr lang="en-US" altLang="ja-JP" sz="1800" dirty="0">
              <a:latin typeface="Meiryo UI" panose="020B0604030504040204" pitchFamily="50" charset="-128"/>
              <a:ea typeface="Meiryo UI" panose="020B0604030504040204" pitchFamily="50" charset="-128"/>
            </a:endParaRPr>
          </a:p>
          <a:p>
            <a:pPr eaLnBrk="1" hangingPunct="1">
              <a:spcBef>
                <a:spcPts val="0"/>
              </a:spcBef>
              <a:defRPr/>
            </a:pPr>
            <a:endParaRPr lang="en-US" altLang="ja-JP" sz="1200" dirty="0">
              <a:latin typeface="Meiryo UI" panose="020B0604030504040204" pitchFamily="50" charset="-128"/>
              <a:ea typeface="Meiryo UI" panose="020B0604030504040204" pitchFamily="50" charset="-128"/>
            </a:endParaRPr>
          </a:p>
          <a:p>
            <a:pPr eaLnBrk="1" hangingPunct="1">
              <a:spcBef>
                <a:spcPts val="0"/>
              </a:spcBef>
              <a:defRPr/>
            </a:pPr>
            <a:r>
              <a:rPr lang="ja-JP" altLang="en-US" sz="1800" dirty="0">
                <a:latin typeface="Meiryo UI" panose="020B0604030504040204" pitchFamily="50" charset="-128"/>
                <a:ea typeface="Meiryo UI" panose="020B0604030504040204" pitchFamily="50" charset="-128"/>
              </a:rPr>
              <a:t>収支・財務計画</a:t>
            </a:r>
            <a:endParaRPr lang="en-US" altLang="ja-JP" sz="1800" dirty="0">
              <a:latin typeface="Meiryo UI" panose="020B0604030504040204" pitchFamily="50" charset="-128"/>
              <a:ea typeface="Meiryo UI" panose="020B0604030504040204" pitchFamily="50" charset="-128"/>
            </a:endParaRPr>
          </a:p>
          <a:p>
            <a:pPr eaLnBrk="1" hangingPunct="1">
              <a:spcBef>
                <a:spcPts val="0"/>
              </a:spcBef>
              <a:defRPr/>
            </a:pPr>
            <a:r>
              <a:rPr lang="ja-JP" altLang="en-US" sz="1800" dirty="0">
                <a:latin typeface="Meiryo UI" panose="020B0604030504040204" pitchFamily="50" charset="-128"/>
                <a:ea typeface="Meiryo UI" panose="020B0604030504040204" pitchFamily="50" charset="-128"/>
              </a:rPr>
              <a:t>資金計画、資金調達の予定（あれば）</a:t>
            </a:r>
            <a:endParaRPr lang="en-US" altLang="ja-JP" sz="1800" dirty="0">
              <a:latin typeface="Meiryo UI" panose="020B0604030504040204" pitchFamily="50" charset="-128"/>
              <a:ea typeface="Meiryo UI" panose="020B0604030504040204" pitchFamily="50" charset="-128"/>
            </a:endParaRPr>
          </a:p>
          <a:p>
            <a:pPr eaLnBrk="1" hangingPunct="1">
              <a:spcBef>
                <a:spcPts val="0"/>
              </a:spcBef>
              <a:defRPr/>
            </a:pPr>
            <a:r>
              <a:rPr lang="ja-JP" altLang="en-US" sz="1800" dirty="0">
                <a:latin typeface="Meiryo UI" panose="020B0604030504040204" pitchFamily="50" charset="-128"/>
                <a:ea typeface="Meiryo UI" panose="020B0604030504040204" pitchFamily="50" charset="-128"/>
              </a:rPr>
              <a:t>将来の展開、実行ステップ</a:t>
            </a:r>
            <a:endParaRPr lang="en-US" altLang="ja-JP" sz="1800" dirty="0">
              <a:latin typeface="Meiryo UI" panose="020B0604030504040204" pitchFamily="50" charset="-128"/>
              <a:ea typeface="Meiryo UI" panose="020B0604030504040204" pitchFamily="50" charset="-128"/>
            </a:endParaRPr>
          </a:p>
          <a:p>
            <a:pPr eaLnBrk="1" hangingPunct="1">
              <a:spcBef>
                <a:spcPts val="0"/>
              </a:spcBef>
              <a:defRPr/>
            </a:pPr>
            <a:endParaRPr lang="en-US" altLang="ja-JP" sz="1200" dirty="0">
              <a:latin typeface="Meiryo UI" panose="020B0604030504040204" pitchFamily="50" charset="-128"/>
              <a:ea typeface="Meiryo UI" panose="020B0604030504040204" pitchFamily="50" charset="-128"/>
            </a:endParaRPr>
          </a:p>
          <a:p>
            <a:pPr eaLnBrk="1" hangingPunct="1">
              <a:spcBef>
                <a:spcPts val="0"/>
              </a:spcBef>
              <a:defRPr/>
            </a:pPr>
            <a:r>
              <a:rPr lang="ja-JP" altLang="en-US" sz="1800" dirty="0">
                <a:latin typeface="Meiryo UI" panose="020B0604030504040204" pitchFamily="50" charset="-128"/>
                <a:ea typeface="Meiryo UI" panose="020B0604030504040204" pitchFamily="50" charset="-128"/>
              </a:rPr>
              <a:t>検討事項、依頼事項</a:t>
            </a:r>
            <a:endParaRPr lang="en-US" altLang="ja-JP" sz="1800" dirty="0">
              <a:latin typeface="Meiryo UI" panose="020B0604030504040204" pitchFamily="50" charset="-128"/>
              <a:ea typeface="Meiryo UI" panose="020B0604030504040204" pitchFamily="50" charset="-128"/>
            </a:endParaRPr>
          </a:p>
          <a:p>
            <a:pPr eaLnBrk="1" hangingPunct="1">
              <a:spcBef>
                <a:spcPts val="0"/>
              </a:spcBef>
              <a:defRPr/>
            </a:pPr>
            <a:r>
              <a:rPr lang="ja-JP" altLang="en-US" sz="1800" dirty="0">
                <a:latin typeface="Meiryo UI" panose="020B0604030504040204" pitchFamily="50" charset="-128"/>
                <a:ea typeface="Meiryo UI" panose="020B0604030504040204" pitchFamily="50" charset="-128"/>
              </a:rPr>
              <a:t>会社概要や各種詳細</a:t>
            </a:r>
            <a:endParaRPr lang="en-US" altLang="ja-JP" sz="1800" dirty="0">
              <a:latin typeface="Meiryo UI" panose="020B0604030504040204" pitchFamily="50" charset="-128"/>
              <a:ea typeface="Meiryo UI" panose="020B0604030504040204" pitchFamily="50" charset="-128"/>
            </a:endParaRPr>
          </a:p>
        </p:txBody>
      </p:sp>
      <p:sp>
        <p:nvSpPr>
          <p:cNvPr id="87044" name="正方形/長方形 1">
            <a:extLst>
              <a:ext uri="{FF2B5EF4-FFF2-40B4-BE49-F238E27FC236}">
                <a16:creationId xmlns:a16="http://schemas.microsoft.com/office/drawing/2014/main" id="{02F7C2DB-827E-6375-FB7A-739CBA6A7636}"/>
              </a:ext>
            </a:extLst>
          </p:cNvPr>
          <p:cNvSpPr>
            <a:spLocks noChangeArrowheads="1"/>
          </p:cNvSpPr>
          <p:nvPr/>
        </p:nvSpPr>
        <p:spPr bwMode="auto">
          <a:xfrm>
            <a:off x="2239060" y="1247775"/>
            <a:ext cx="2413000" cy="814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round/>
                <a:headEnd/>
                <a:tailEnd/>
              </a14:hiddenLine>
            </a:ext>
          </a:extLst>
        </p:spPr>
        <p:txBody>
          <a:bodyPr lIns="36000" tIns="36000" rIns="36000" bIns="36000"/>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eaLnBrk="1" hangingPunct="1">
              <a:spcBef>
                <a:spcPts val="0"/>
              </a:spcBef>
            </a:pPr>
            <a:endParaRPr lang="ja-JP" altLang="en-US" sz="1800" dirty="0">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964EBED8-AE12-1D63-4565-9BF78B268980}"/>
              </a:ext>
            </a:extLst>
          </p:cNvPr>
          <p:cNvSpPr/>
          <p:nvPr/>
        </p:nvSpPr>
        <p:spPr bwMode="auto">
          <a:xfrm>
            <a:off x="7442200" y="309563"/>
            <a:ext cx="2301875" cy="2141537"/>
          </a:xfrm>
          <a:prstGeom prst="rect">
            <a:avLst/>
          </a:prstGeom>
          <a:solidFill>
            <a:srgbClr val="FFFFCC"/>
          </a:solidFill>
          <a:ln w="127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lIns="36000" tIns="36000" rIns="36000" bIns="36000"/>
          <a:lstStyle/>
          <a:p>
            <a:pPr eaLnBrk="1" hangingPunct="1">
              <a:defRPr/>
            </a:pPr>
            <a:r>
              <a:rPr lang="en-US" altLang="ja-JP" b="1" dirty="0">
                <a:solidFill>
                  <a:srgbClr val="FF0000"/>
                </a:solidFill>
                <a:latin typeface="Meiryo UI" panose="020B0604030504040204" pitchFamily="50" charset="-128"/>
                <a:ea typeface="Meiryo UI" panose="020B0604030504040204" pitchFamily="50" charset="-128"/>
              </a:rPr>
              <a:t>Point !</a:t>
            </a:r>
          </a:p>
          <a:p>
            <a:pPr eaLnBrk="1" hangingPunct="1">
              <a:defRPr/>
            </a:pPr>
            <a:endParaRPr lang="en-US" altLang="ja-JP" dirty="0">
              <a:latin typeface="Meiryo UI" panose="020B0604030504040204" pitchFamily="50" charset="-128"/>
              <a:ea typeface="Meiryo UI" panose="020B0604030504040204" pitchFamily="50" charset="-128"/>
            </a:endParaRPr>
          </a:p>
          <a:p>
            <a:pPr eaLnBrk="1" hangingPunct="1">
              <a:defRPr/>
            </a:pPr>
            <a:r>
              <a:rPr lang="ja-JP" altLang="en-US" dirty="0">
                <a:latin typeface="Meiryo UI" panose="020B0604030504040204" pitchFamily="50" charset="-128"/>
                <a:ea typeface="Meiryo UI" panose="020B0604030504040204" pitchFamily="50" charset="-128"/>
              </a:rPr>
              <a:t>項目や順番は、内容に合わせて説明しやすいように修正して</a:t>
            </a:r>
            <a:r>
              <a:rPr lang="en-US" altLang="ja-JP" dirty="0">
                <a:latin typeface="Meiryo UI" panose="020B0604030504040204" pitchFamily="50" charset="-128"/>
                <a:ea typeface="Meiryo UI" panose="020B0604030504040204" pitchFamily="50" charset="-128"/>
              </a:rPr>
              <a:t>OK</a:t>
            </a:r>
            <a:r>
              <a:rPr lang="ja-JP" altLang="en-US" dirty="0" err="1">
                <a:latin typeface="Meiryo UI" panose="020B0604030504040204" pitchFamily="50" charset="-128"/>
                <a:ea typeface="Meiryo UI" panose="020B0604030504040204" pitchFamily="50" charset="-128"/>
              </a:rPr>
              <a:t>。</a:t>
            </a:r>
            <a:endParaRPr lang="en-US" altLang="ja-JP" dirty="0">
              <a:latin typeface="Meiryo UI" panose="020B0604030504040204" pitchFamily="50" charset="-128"/>
              <a:ea typeface="Meiryo UI" panose="020B0604030504040204" pitchFamily="50" charset="-128"/>
            </a:endParaRPr>
          </a:p>
          <a:p>
            <a:pPr eaLnBrk="1" hangingPunct="1">
              <a:defRPr/>
            </a:pPr>
            <a:endParaRPr lang="en-US" altLang="ja-JP" dirty="0">
              <a:latin typeface="Meiryo UI" panose="020B0604030504040204" pitchFamily="50" charset="-128"/>
              <a:ea typeface="Meiryo UI" panose="020B0604030504040204" pitchFamily="50" charset="-128"/>
            </a:endParaRPr>
          </a:p>
          <a:p>
            <a:pPr eaLnBrk="1" hangingPunct="1">
              <a:defRPr/>
            </a:pPr>
            <a:r>
              <a:rPr lang="ja-JP" altLang="en-US" dirty="0">
                <a:latin typeface="Meiryo UI" panose="020B0604030504040204" pitchFamily="50" charset="-128"/>
                <a:ea typeface="Meiryo UI" panose="020B0604030504040204" pitchFamily="50" charset="-128"/>
              </a:rPr>
              <a:t>内容や分量に合わせて適宜まとめを入れる。</a:t>
            </a:r>
          </a:p>
        </p:txBody>
      </p:sp>
      <p:sp>
        <p:nvSpPr>
          <p:cNvPr id="2" name="Rectangle 1">
            <a:extLst>
              <a:ext uri="{FF2B5EF4-FFF2-40B4-BE49-F238E27FC236}">
                <a16:creationId xmlns:a16="http://schemas.microsoft.com/office/drawing/2014/main" id="{ACE20D0E-8C1E-12B5-F7EB-42DFA1A42F2F}"/>
              </a:ext>
            </a:extLst>
          </p:cNvPr>
          <p:cNvSpPr>
            <a:spLocks noChangeArrowheads="1"/>
          </p:cNvSpPr>
          <p:nvPr/>
        </p:nvSpPr>
        <p:spPr bwMode="auto">
          <a:xfrm>
            <a:off x="901700" y="1152127"/>
            <a:ext cx="2175840" cy="5316053"/>
          </a:xfrm>
          <a:prstGeom prst="rect">
            <a:avLst/>
          </a:prstGeom>
          <a:solidFill>
            <a:schemeClr val="accent2">
              <a:lumMod val="20000"/>
              <a:lumOff val="80000"/>
            </a:schemeClr>
          </a:solidFill>
          <a:ln w="12700">
            <a:noFill/>
            <a:miter lim="800000"/>
            <a:headEnd/>
            <a:tailEnd/>
          </a:ln>
        </p:spPr>
        <p:txBody>
          <a:bodyPr wrap="square" lIns="108000" tIns="72000" rIns="108000" bIns="72000">
            <a:spAutoFit/>
          </a:bodyPr>
          <a:lstStyle/>
          <a:p>
            <a:pPr>
              <a:spcBef>
                <a:spcPts val="0"/>
              </a:spcBef>
              <a:defRPr/>
            </a:pPr>
            <a:r>
              <a:rPr lang="en-US" altLang="ja-JP" sz="1800" dirty="0">
                <a:latin typeface="Meiryo UI" panose="020B0604030504040204" pitchFamily="50" charset="-128"/>
                <a:ea typeface="Meiryo UI" panose="020B0604030504040204" pitchFamily="50" charset="-128"/>
              </a:rPr>
              <a:t>Ⅰ</a:t>
            </a:r>
            <a:r>
              <a:rPr lang="ja-JP" altLang="en-US" sz="1800" dirty="0">
                <a:latin typeface="Meiryo UI" panose="020B0604030504040204" pitchFamily="50" charset="-128"/>
                <a:ea typeface="Meiryo UI" panose="020B0604030504040204" pitchFamily="50" charset="-128"/>
              </a:rPr>
              <a:t>．概要と背景</a:t>
            </a:r>
            <a:endParaRPr lang="en-US" altLang="ja-JP" sz="1800" dirty="0">
              <a:latin typeface="Meiryo UI" panose="020B0604030504040204" pitchFamily="50" charset="-128"/>
              <a:ea typeface="Meiryo UI" panose="020B0604030504040204" pitchFamily="50" charset="-128"/>
            </a:endParaRPr>
          </a:p>
          <a:p>
            <a:pPr>
              <a:spcBef>
                <a:spcPts val="0"/>
              </a:spcBef>
              <a:defRPr/>
            </a:pPr>
            <a:endParaRPr lang="en-US" altLang="ja-JP" sz="1800" dirty="0">
              <a:latin typeface="Meiryo UI" panose="020B0604030504040204" pitchFamily="50" charset="-128"/>
              <a:ea typeface="Meiryo UI" panose="020B0604030504040204" pitchFamily="50" charset="-128"/>
            </a:endParaRPr>
          </a:p>
          <a:p>
            <a:pPr>
              <a:spcBef>
                <a:spcPts val="0"/>
              </a:spcBef>
              <a:defRPr/>
            </a:pPr>
            <a:endParaRPr lang="en-US" altLang="ja-JP" sz="1800" dirty="0">
              <a:latin typeface="Meiryo UI" panose="020B0604030504040204" pitchFamily="50" charset="-128"/>
              <a:ea typeface="Meiryo UI" panose="020B0604030504040204" pitchFamily="50" charset="-128"/>
            </a:endParaRPr>
          </a:p>
          <a:p>
            <a:pPr>
              <a:spcBef>
                <a:spcPts val="0"/>
              </a:spcBef>
              <a:defRPr/>
            </a:pPr>
            <a:endParaRPr lang="en-US" altLang="ja-JP" sz="1200" dirty="0">
              <a:latin typeface="Meiryo UI" panose="020B0604030504040204" pitchFamily="50" charset="-128"/>
              <a:ea typeface="Meiryo UI" panose="020B0604030504040204" pitchFamily="50" charset="-128"/>
            </a:endParaRPr>
          </a:p>
          <a:p>
            <a:pPr>
              <a:spcBef>
                <a:spcPts val="0"/>
              </a:spcBef>
              <a:defRPr/>
            </a:pPr>
            <a:endParaRPr lang="en-US" altLang="ja-JP" sz="1800" dirty="0">
              <a:latin typeface="Meiryo UI" panose="020B0604030504040204" pitchFamily="50" charset="-128"/>
              <a:ea typeface="Meiryo UI" panose="020B0604030504040204" pitchFamily="50" charset="-128"/>
            </a:endParaRPr>
          </a:p>
          <a:p>
            <a:pPr>
              <a:spcBef>
                <a:spcPts val="0"/>
              </a:spcBef>
              <a:defRPr/>
            </a:pPr>
            <a:r>
              <a:rPr lang="en-US" altLang="ja-JP" sz="1800" dirty="0">
                <a:latin typeface="Meiryo UI" panose="020B0604030504040204" pitchFamily="50" charset="-128"/>
                <a:ea typeface="Meiryo UI" panose="020B0604030504040204" pitchFamily="50" charset="-128"/>
              </a:rPr>
              <a:t>Ⅱ</a:t>
            </a:r>
            <a:r>
              <a:rPr lang="ja-JP" altLang="en-US" sz="1800" dirty="0">
                <a:latin typeface="Meiryo UI" panose="020B0604030504040204" pitchFamily="50" charset="-128"/>
                <a:ea typeface="Meiryo UI" panose="020B0604030504040204" pitchFamily="50" charset="-128"/>
              </a:rPr>
              <a:t>．事業の内容</a:t>
            </a:r>
            <a:endParaRPr lang="en-US" altLang="ja-JP" sz="1800" dirty="0">
              <a:latin typeface="Meiryo UI" panose="020B0604030504040204" pitchFamily="50" charset="-128"/>
              <a:ea typeface="Meiryo UI" panose="020B0604030504040204" pitchFamily="50" charset="-128"/>
            </a:endParaRPr>
          </a:p>
          <a:p>
            <a:pPr>
              <a:spcBef>
                <a:spcPts val="0"/>
              </a:spcBef>
              <a:defRPr/>
            </a:pPr>
            <a:endParaRPr lang="ja-JP" altLang="en-US" sz="1800" dirty="0">
              <a:latin typeface="Meiryo UI" panose="020B0604030504040204" pitchFamily="50" charset="-128"/>
              <a:ea typeface="Meiryo UI" panose="020B0604030504040204" pitchFamily="50" charset="-128"/>
            </a:endParaRPr>
          </a:p>
          <a:p>
            <a:pPr eaLnBrk="1" hangingPunct="1">
              <a:spcBef>
                <a:spcPts val="0"/>
              </a:spcBef>
              <a:defRPr/>
            </a:pPr>
            <a:endParaRPr lang="en-US" altLang="ja-JP" sz="1800" dirty="0">
              <a:latin typeface="Meiryo UI" panose="020B0604030504040204" pitchFamily="50" charset="-128"/>
              <a:ea typeface="Meiryo UI" panose="020B0604030504040204" pitchFamily="50" charset="-128"/>
            </a:endParaRPr>
          </a:p>
          <a:p>
            <a:pPr eaLnBrk="1" hangingPunct="1">
              <a:spcBef>
                <a:spcPts val="0"/>
              </a:spcBef>
              <a:defRPr/>
            </a:pPr>
            <a:endParaRPr lang="en-US" altLang="ja-JP" sz="1800" dirty="0">
              <a:latin typeface="Meiryo UI" panose="020B0604030504040204" pitchFamily="50" charset="-128"/>
              <a:ea typeface="Meiryo UI" panose="020B0604030504040204" pitchFamily="50" charset="-128"/>
            </a:endParaRPr>
          </a:p>
          <a:p>
            <a:pPr eaLnBrk="1" hangingPunct="1">
              <a:spcBef>
                <a:spcPts val="0"/>
              </a:spcBef>
              <a:defRPr/>
            </a:pPr>
            <a:endParaRPr lang="en-US" altLang="ja-JP" sz="1200" dirty="0">
              <a:latin typeface="Meiryo UI" panose="020B0604030504040204" pitchFamily="50" charset="-128"/>
              <a:ea typeface="Meiryo UI" panose="020B0604030504040204" pitchFamily="50" charset="-128"/>
            </a:endParaRPr>
          </a:p>
          <a:p>
            <a:pPr>
              <a:spcBef>
                <a:spcPts val="0"/>
              </a:spcBef>
              <a:defRPr/>
            </a:pPr>
            <a:r>
              <a:rPr lang="en-US" altLang="ja-JP" sz="1800" dirty="0">
                <a:latin typeface="Meiryo UI" panose="020B0604030504040204" pitchFamily="50" charset="-128"/>
                <a:ea typeface="Meiryo UI" panose="020B0604030504040204" pitchFamily="50" charset="-128"/>
              </a:rPr>
              <a:t>Ⅲ</a:t>
            </a:r>
            <a:r>
              <a:rPr lang="ja-JP" altLang="en-US" sz="1800" dirty="0">
                <a:latin typeface="Meiryo UI" panose="020B0604030504040204" pitchFamily="50" charset="-128"/>
                <a:ea typeface="Meiryo UI" panose="020B0604030504040204" pitchFamily="50" charset="-128"/>
              </a:rPr>
              <a:t>．実行体制</a:t>
            </a:r>
            <a:endParaRPr lang="en-US" altLang="ja-JP" sz="1800" dirty="0">
              <a:latin typeface="Meiryo UI" panose="020B0604030504040204" pitchFamily="50" charset="-128"/>
              <a:ea typeface="Meiryo UI" panose="020B0604030504040204" pitchFamily="50" charset="-128"/>
            </a:endParaRPr>
          </a:p>
          <a:p>
            <a:pPr eaLnBrk="1" hangingPunct="1">
              <a:spcBef>
                <a:spcPts val="0"/>
              </a:spcBef>
              <a:defRPr/>
            </a:pPr>
            <a:endParaRPr lang="en-US" altLang="ja-JP" sz="1800" dirty="0">
              <a:latin typeface="Meiryo UI" panose="020B0604030504040204" pitchFamily="50" charset="-128"/>
              <a:ea typeface="Meiryo UI" panose="020B0604030504040204" pitchFamily="50" charset="-128"/>
            </a:endParaRPr>
          </a:p>
          <a:p>
            <a:pPr eaLnBrk="1" hangingPunct="1">
              <a:spcBef>
                <a:spcPts val="0"/>
              </a:spcBef>
              <a:defRPr/>
            </a:pPr>
            <a:endParaRPr lang="en-US" altLang="ja-JP" sz="1800" dirty="0">
              <a:latin typeface="Meiryo UI" panose="020B0604030504040204" pitchFamily="50" charset="-128"/>
              <a:ea typeface="Meiryo UI" panose="020B0604030504040204" pitchFamily="50" charset="-128"/>
            </a:endParaRPr>
          </a:p>
          <a:p>
            <a:pPr eaLnBrk="1" hangingPunct="1">
              <a:spcBef>
                <a:spcPts val="0"/>
              </a:spcBef>
              <a:defRPr/>
            </a:pPr>
            <a:endParaRPr lang="en-US" altLang="ja-JP" sz="1200" dirty="0">
              <a:latin typeface="Meiryo UI" panose="020B0604030504040204" pitchFamily="50" charset="-128"/>
              <a:ea typeface="Meiryo UI" panose="020B0604030504040204" pitchFamily="50" charset="-128"/>
            </a:endParaRPr>
          </a:p>
          <a:p>
            <a:pPr eaLnBrk="1" hangingPunct="1">
              <a:spcBef>
                <a:spcPts val="0"/>
              </a:spcBef>
              <a:defRPr/>
            </a:pPr>
            <a:r>
              <a:rPr lang="en-US" altLang="ja-JP" sz="1800" dirty="0">
                <a:latin typeface="Meiryo UI" panose="020B0604030504040204" pitchFamily="50" charset="-128"/>
                <a:ea typeface="Meiryo UI" panose="020B0604030504040204" pitchFamily="50" charset="-128"/>
              </a:rPr>
              <a:t>Ⅳ</a:t>
            </a:r>
            <a:r>
              <a:rPr lang="ja-JP" altLang="en-US" sz="1800" dirty="0">
                <a:latin typeface="Meiryo UI" panose="020B0604030504040204" pitchFamily="50" charset="-128"/>
                <a:ea typeface="Meiryo UI" panose="020B0604030504040204" pitchFamily="50" charset="-128"/>
              </a:rPr>
              <a:t>．収支・財務計画</a:t>
            </a:r>
            <a:endParaRPr lang="en-US" altLang="ja-JP" sz="1800" dirty="0">
              <a:latin typeface="Meiryo UI" panose="020B0604030504040204" pitchFamily="50" charset="-128"/>
              <a:ea typeface="Meiryo UI" panose="020B0604030504040204" pitchFamily="50" charset="-128"/>
            </a:endParaRPr>
          </a:p>
          <a:p>
            <a:pPr eaLnBrk="1" hangingPunct="1">
              <a:spcBef>
                <a:spcPts val="0"/>
              </a:spcBef>
              <a:defRPr/>
            </a:pPr>
            <a:endParaRPr lang="en-US" altLang="ja-JP" sz="1800" dirty="0">
              <a:latin typeface="Meiryo UI" panose="020B0604030504040204" pitchFamily="50" charset="-128"/>
              <a:ea typeface="Meiryo UI" panose="020B0604030504040204" pitchFamily="50" charset="-128"/>
            </a:endParaRPr>
          </a:p>
          <a:p>
            <a:pPr>
              <a:spcBef>
                <a:spcPts val="0"/>
              </a:spcBef>
              <a:defRPr/>
            </a:pPr>
            <a:endParaRPr lang="en-US" altLang="ja-JP" sz="1800" dirty="0">
              <a:latin typeface="Meiryo UI" panose="020B0604030504040204" pitchFamily="50" charset="-128"/>
              <a:ea typeface="Meiryo UI" panose="020B0604030504040204" pitchFamily="50" charset="-128"/>
            </a:endParaRPr>
          </a:p>
          <a:p>
            <a:pPr>
              <a:spcBef>
                <a:spcPts val="0"/>
              </a:spcBef>
              <a:defRPr/>
            </a:pPr>
            <a:endParaRPr lang="en-US" altLang="ja-JP" sz="1200" dirty="0">
              <a:latin typeface="Meiryo UI" panose="020B0604030504040204" pitchFamily="50" charset="-128"/>
              <a:ea typeface="Meiryo UI" panose="020B0604030504040204" pitchFamily="50" charset="-128"/>
            </a:endParaRPr>
          </a:p>
          <a:p>
            <a:pPr>
              <a:spcBef>
                <a:spcPts val="0"/>
              </a:spcBef>
              <a:defRPr/>
            </a:pPr>
            <a:r>
              <a:rPr lang="en-US" altLang="ja-JP" sz="1800" dirty="0">
                <a:latin typeface="Meiryo UI" panose="020B0604030504040204" pitchFamily="50" charset="-128"/>
                <a:ea typeface="Meiryo UI" panose="020B0604030504040204" pitchFamily="50" charset="-128"/>
              </a:rPr>
              <a:t>Ⅴ</a:t>
            </a:r>
            <a:r>
              <a:rPr lang="ja-JP" altLang="en-US" sz="1800" dirty="0">
                <a:latin typeface="Meiryo UI" panose="020B0604030504040204" pitchFamily="50" charset="-128"/>
                <a:ea typeface="Meiryo UI" panose="020B0604030504040204" pitchFamily="50" charset="-128"/>
              </a:rPr>
              <a:t>．参考資料</a:t>
            </a:r>
            <a:endParaRPr lang="en-US" altLang="ja-JP" sz="1800" dirty="0">
              <a:latin typeface="Meiryo UI" panose="020B0604030504040204" pitchFamily="50" charset="-128"/>
              <a:ea typeface="Meiryo UI" panose="020B0604030504040204" pitchFamily="50" charset="-128"/>
            </a:endParaRPr>
          </a:p>
          <a:p>
            <a:pPr>
              <a:spcBef>
                <a:spcPts val="0"/>
              </a:spcBef>
              <a:defRPr/>
            </a:pPr>
            <a:endParaRPr lang="en-US" altLang="ja-JP" sz="1800" dirty="0">
              <a:latin typeface="Meiryo UI" panose="020B0604030504040204" pitchFamily="50" charset="-128"/>
              <a:ea typeface="Meiryo UI" panose="020B0604030504040204" pitchFamily="50" charset="-128"/>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a:extLst>
              <a:ext uri="{FF2B5EF4-FFF2-40B4-BE49-F238E27FC236}">
                <a16:creationId xmlns:a16="http://schemas.microsoft.com/office/drawing/2014/main" id="{2CDC88BE-A487-3B36-5724-D2717833B02A}"/>
              </a:ext>
            </a:extLst>
          </p:cNvPr>
          <p:cNvSpPr>
            <a:spLocks noGrp="1" noChangeArrowheads="1"/>
          </p:cNvSpPr>
          <p:nvPr>
            <p:ph type="title"/>
          </p:nvPr>
        </p:nvSpPr>
        <p:spPr>
          <a:xfrm>
            <a:off x="319088" y="228600"/>
            <a:ext cx="8420100" cy="762000"/>
          </a:xfrm>
          <a:noFill/>
        </p:spPr>
        <p:txBody>
          <a:bodyPr lIns="0" tIns="0" rIns="0" bIns="0"/>
          <a:lstStyle/>
          <a:p>
            <a:r>
              <a:rPr lang="ja-JP" altLang="en-US" sz="2800" b="1" dirty="0"/>
              <a:t>エグゼクティブ・サマリー（全体まとめ）</a:t>
            </a:r>
          </a:p>
        </p:txBody>
      </p:sp>
      <p:sp>
        <p:nvSpPr>
          <p:cNvPr id="86019" name="Rectangle 1">
            <a:extLst>
              <a:ext uri="{FF2B5EF4-FFF2-40B4-BE49-F238E27FC236}">
                <a16:creationId xmlns:a16="http://schemas.microsoft.com/office/drawing/2014/main" id="{D8106808-226B-97A6-E901-E4CD85BCD7DC}"/>
              </a:ext>
            </a:extLst>
          </p:cNvPr>
          <p:cNvSpPr>
            <a:spLocks noChangeArrowheads="1"/>
          </p:cNvSpPr>
          <p:nvPr/>
        </p:nvSpPr>
        <p:spPr bwMode="auto">
          <a:xfrm>
            <a:off x="319088" y="1247775"/>
            <a:ext cx="7402512" cy="4454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08000" tIns="72000" rIns="108000" bIns="72000">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446088" indent="-446088">
              <a:defRPr/>
            </a:pPr>
            <a:r>
              <a:rPr lang="ja-JP" altLang="en-US" sz="2000" dirty="0">
                <a:latin typeface="Meiryo UI" panose="020B0604030504040204" pitchFamily="50" charset="-128"/>
                <a:ea typeface="Meiryo UI" panose="020B0604030504040204" pitchFamily="50" charset="-128"/>
              </a:rPr>
              <a:t>◇　この資料で伝えたいことを１枚程度に簡潔にまとめる。</a:t>
            </a:r>
            <a:br>
              <a:rPr lang="en-US" altLang="ja-JP" sz="2000" dirty="0">
                <a:latin typeface="Meiryo UI" panose="020B0604030504040204" pitchFamily="50" charset="-128"/>
                <a:ea typeface="Meiryo UI" panose="020B0604030504040204" pitchFamily="50" charset="-128"/>
              </a:rPr>
            </a:br>
            <a:r>
              <a:rPr lang="ja-JP" altLang="en-US" sz="2000" dirty="0">
                <a:latin typeface="Meiryo UI" panose="020B0604030504040204" pitchFamily="50" charset="-128"/>
                <a:ea typeface="Meiryo UI" panose="020B0604030504040204" pitchFamily="50" charset="-128"/>
              </a:rPr>
              <a:t>たとえば</a:t>
            </a:r>
            <a:r>
              <a:rPr lang="en-US" altLang="ja-JP" sz="2000" dirty="0">
                <a:latin typeface="Meiryo UI" panose="020B0604030504040204" pitchFamily="50" charset="-128"/>
                <a:ea typeface="Meiryo UI" panose="020B0604030504040204" pitchFamily="50" charset="-128"/>
              </a:rPr>
              <a:t>……</a:t>
            </a: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　どんな事業なのか</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　誰の、どんな課題を、どう解決するのか</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　取り組む意義、事業・社会としてのインパクトや魅力</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　「なるほど！」と思わせるユニークな発見や洞察</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　進捗状況</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　依頼事項　など</a:t>
            </a:r>
            <a:endParaRPr lang="en-US" altLang="ja-JP" sz="2000" dirty="0">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41BABEE9-A5EA-A4CD-7B16-8D64718265D4}"/>
              </a:ext>
            </a:extLst>
          </p:cNvPr>
          <p:cNvSpPr/>
          <p:nvPr/>
        </p:nvSpPr>
        <p:spPr bwMode="auto">
          <a:xfrm>
            <a:off x="7442200" y="309563"/>
            <a:ext cx="2301875" cy="1362075"/>
          </a:xfrm>
          <a:prstGeom prst="rect">
            <a:avLst/>
          </a:prstGeom>
          <a:solidFill>
            <a:srgbClr val="FFFFCC"/>
          </a:solidFill>
          <a:ln w="127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lIns="36000" tIns="36000" rIns="36000" bIns="36000"/>
          <a:lstStyle/>
          <a:p>
            <a:pPr eaLnBrk="1" hangingPunct="1">
              <a:defRPr/>
            </a:pPr>
            <a:r>
              <a:rPr lang="en-US" altLang="ja-JP" b="1" dirty="0">
                <a:solidFill>
                  <a:srgbClr val="FF0000"/>
                </a:solidFill>
                <a:latin typeface="Meiryo UI" panose="020B0604030504040204" pitchFamily="50" charset="-128"/>
                <a:ea typeface="Meiryo UI" panose="020B0604030504040204" pitchFamily="50" charset="-128"/>
              </a:rPr>
              <a:t>Point !</a:t>
            </a:r>
          </a:p>
          <a:p>
            <a:pPr eaLnBrk="1" hangingPunct="1">
              <a:defRPr/>
            </a:pPr>
            <a:endParaRPr lang="en-US" altLang="ja-JP" dirty="0">
              <a:latin typeface="Meiryo UI" panose="020B0604030504040204" pitchFamily="50" charset="-128"/>
              <a:ea typeface="Meiryo UI" panose="020B0604030504040204" pitchFamily="50" charset="-128"/>
            </a:endParaRPr>
          </a:p>
          <a:p>
            <a:pPr eaLnBrk="1" hangingPunct="1">
              <a:defRPr/>
            </a:pPr>
            <a:r>
              <a:rPr lang="ja-JP" altLang="en-US" dirty="0">
                <a:latin typeface="Meiryo UI" panose="020B0604030504040204" pitchFamily="50" charset="-128"/>
                <a:ea typeface="Meiryo UI" panose="020B0604030504040204" pitchFamily="50" charset="-128"/>
              </a:rPr>
              <a:t>このページでは相手を納得させるための構成力、文章力が重要。</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a:extLst>
              <a:ext uri="{FF2B5EF4-FFF2-40B4-BE49-F238E27FC236}">
                <a16:creationId xmlns:a16="http://schemas.microsoft.com/office/drawing/2014/main" id="{CCD041E7-5BA2-D500-78CF-4CF5808DBA39}"/>
              </a:ext>
            </a:extLst>
          </p:cNvPr>
          <p:cNvSpPr>
            <a:spLocks noGrp="1" noChangeArrowheads="1"/>
          </p:cNvSpPr>
          <p:nvPr>
            <p:ph type="title"/>
          </p:nvPr>
        </p:nvSpPr>
        <p:spPr>
          <a:xfrm>
            <a:off x="319088" y="228600"/>
            <a:ext cx="8420100" cy="762000"/>
          </a:xfrm>
          <a:noFill/>
        </p:spPr>
        <p:txBody>
          <a:bodyPr lIns="0" tIns="0" rIns="0" bIns="0"/>
          <a:lstStyle/>
          <a:p>
            <a:r>
              <a:rPr lang="ja-JP" altLang="en-US" sz="2800" b="1"/>
              <a:t>事業の概要</a:t>
            </a:r>
          </a:p>
        </p:txBody>
      </p:sp>
      <p:sp>
        <p:nvSpPr>
          <p:cNvPr id="88067" name="Rectangle 1">
            <a:extLst>
              <a:ext uri="{FF2B5EF4-FFF2-40B4-BE49-F238E27FC236}">
                <a16:creationId xmlns:a16="http://schemas.microsoft.com/office/drawing/2014/main" id="{CAA8A632-2727-6313-7735-35E41D681206}"/>
              </a:ext>
            </a:extLst>
          </p:cNvPr>
          <p:cNvSpPr>
            <a:spLocks noChangeArrowheads="1"/>
          </p:cNvSpPr>
          <p:nvPr/>
        </p:nvSpPr>
        <p:spPr bwMode="auto">
          <a:xfrm>
            <a:off x="319088" y="1247775"/>
            <a:ext cx="6264275" cy="2607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08000" tIns="72000" rIns="108000" bIns="72000">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446088" indent="-446088">
              <a:defRPr/>
            </a:pPr>
            <a:r>
              <a:rPr lang="ja-JP" altLang="en-US" sz="2000" dirty="0">
                <a:latin typeface="Meiryo UI" panose="020B0604030504040204" pitchFamily="50" charset="-128"/>
                <a:ea typeface="Meiryo UI" panose="020B0604030504040204" pitchFamily="50" charset="-128"/>
              </a:rPr>
              <a:t>◇　どんな事業なのかをわかりやすく簡潔に書く。</a:t>
            </a:r>
            <a:br>
              <a:rPr lang="en-US" altLang="ja-JP" sz="2000" dirty="0">
                <a:latin typeface="Meiryo UI" panose="020B0604030504040204" pitchFamily="50" charset="-128"/>
                <a:ea typeface="Meiryo UI" panose="020B0604030504040204" pitchFamily="50" charset="-128"/>
              </a:rPr>
            </a:br>
            <a:r>
              <a:rPr lang="ja-JP" altLang="en-US" sz="2000" dirty="0">
                <a:latin typeface="Meiryo UI" panose="020B0604030504040204" pitchFamily="50" charset="-128"/>
                <a:ea typeface="Meiryo UI" panose="020B0604030504040204" pitchFamily="50" charset="-128"/>
              </a:rPr>
              <a:t>たとえば</a:t>
            </a:r>
            <a:r>
              <a:rPr lang="en-US" altLang="ja-JP" sz="2000" dirty="0">
                <a:latin typeface="Meiryo UI" panose="020B0604030504040204" pitchFamily="50" charset="-128"/>
                <a:ea typeface="Meiryo UI" panose="020B0604030504040204" pitchFamily="50" charset="-128"/>
              </a:rPr>
              <a:t>……</a:t>
            </a: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　事業コンセプトを一言で言うと</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　誰のどんな課題を解決するのか（ターゲット顧客）</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　どうやって解決するのか　など</a:t>
            </a:r>
            <a:endParaRPr lang="en-US" altLang="ja-JP" sz="2000" dirty="0">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D97D7DFB-958B-50B3-4C02-FDA93A435A57}"/>
              </a:ext>
            </a:extLst>
          </p:cNvPr>
          <p:cNvSpPr/>
          <p:nvPr/>
        </p:nvSpPr>
        <p:spPr bwMode="auto">
          <a:xfrm>
            <a:off x="7442200" y="309563"/>
            <a:ext cx="2301875" cy="1417637"/>
          </a:xfrm>
          <a:prstGeom prst="rect">
            <a:avLst/>
          </a:prstGeom>
          <a:solidFill>
            <a:srgbClr val="FFFFCC"/>
          </a:solidFill>
          <a:ln w="127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lIns="36000" tIns="36000" rIns="36000" bIns="36000"/>
          <a:lstStyle/>
          <a:p>
            <a:pPr eaLnBrk="1" hangingPunct="1">
              <a:defRPr/>
            </a:pPr>
            <a:r>
              <a:rPr lang="en-US" altLang="ja-JP" b="1" dirty="0">
                <a:solidFill>
                  <a:srgbClr val="FF0000"/>
                </a:solidFill>
                <a:latin typeface="Meiryo UI" panose="020B0604030504040204" pitchFamily="50" charset="-128"/>
                <a:ea typeface="Meiryo UI" panose="020B0604030504040204" pitchFamily="50" charset="-128"/>
              </a:rPr>
              <a:t>Point !</a:t>
            </a:r>
          </a:p>
          <a:p>
            <a:pPr eaLnBrk="1" hangingPunct="1">
              <a:defRPr/>
            </a:pPr>
            <a:endParaRPr lang="en-US" altLang="ja-JP" dirty="0">
              <a:latin typeface="Meiryo UI" panose="020B0604030504040204" pitchFamily="50" charset="-128"/>
              <a:ea typeface="Meiryo UI" panose="020B0604030504040204" pitchFamily="50" charset="-128"/>
            </a:endParaRPr>
          </a:p>
          <a:p>
            <a:pPr eaLnBrk="1" hangingPunct="1">
              <a:defRPr/>
            </a:pPr>
            <a:r>
              <a:rPr lang="ja-JP" altLang="en-US" dirty="0">
                <a:latin typeface="Meiryo UI" panose="020B0604030504040204" pitchFamily="50" charset="-128"/>
                <a:ea typeface="Meiryo UI" panose="020B0604030504040204" pitchFamily="50" charset="-128"/>
              </a:rPr>
              <a:t>分量の目安は</a:t>
            </a:r>
            <a:r>
              <a:rPr lang="en-US" altLang="ja-JP" dirty="0">
                <a:latin typeface="Meiryo UI" panose="020B0604030504040204" pitchFamily="50" charset="-128"/>
                <a:ea typeface="Meiryo UI" panose="020B0604030504040204" pitchFamily="50" charset="-128"/>
              </a:rPr>
              <a:t>30</a:t>
            </a:r>
            <a:r>
              <a:rPr lang="ja-JP" altLang="en-US" dirty="0">
                <a:latin typeface="Meiryo UI" panose="020B0604030504040204" pitchFamily="50" charset="-128"/>
                <a:ea typeface="Meiryo UI" panose="020B0604030504040204" pitchFamily="50" charset="-128"/>
              </a:rPr>
              <a:t>秒で伝わるように。</a:t>
            </a:r>
            <a:endParaRPr lang="en-US" altLang="ja-JP" dirty="0">
              <a:latin typeface="Meiryo UI" panose="020B0604030504040204" pitchFamily="50" charset="-128"/>
              <a:ea typeface="Meiryo UI" panose="020B0604030504040204" pitchFamily="50" charset="-128"/>
            </a:endParaRPr>
          </a:p>
          <a:p>
            <a:pPr eaLnBrk="1" hangingPunct="1">
              <a:defRPr/>
            </a:pPr>
            <a:endParaRPr lang="en-US" altLang="ja-JP" dirty="0">
              <a:latin typeface="Meiryo UI" panose="020B0604030504040204" pitchFamily="50" charset="-128"/>
              <a:ea typeface="Meiryo UI" panose="020B0604030504040204" pitchFamily="50" charset="-128"/>
            </a:endParaRP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a:extLst>
              <a:ext uri="{FF2B5EF4-FFF2-40B4-BE49-F238E27FC236}">
                <a16:creationId xmlns:a16="http://schemas.microsoft.com/office/drawing/2014/main" id="{0C43E1CD-FD9F-A118-5D1D-9DE61ABD9A20}"/>
              </a:ext>
            </a:extLst>
          </p:cNvPr>
          <p:cNvSpPr>
            <a:spLocks noGrp="1" noChangeArrowheads="1"/>
          </p:cNvSpPr>
          <p:nvPr>
            <p:ph type="title"/>
          </p:nvPr>
        </p:nvSpPr>
        <p:spPr>
          <a:xfrm>
            <a:off x="319088" y="228600"/>
            <a:ext cx="8420100" cy="762000"/>
          </a:xfrm>
          <a:noFill/>
        </p:spPr>
        <p:txBody>
          <a:bodyPr lIns="0" tIns="0" rIns="0" bIns="0"/>
          <a:lstStyle/>
          <a:p>
            <a:r>
              <a:rPr lang="ja-JP" altLang="en-US" sz="2800" b="1" dirty="0"/>
              <a:t>取り組む意義</a:t>
            </a:r>
          </a:p>
        </p:txBody>
      </p:sp>
      <p:sp>
        <p:nvSpPr>
          <p:cNvPr id="89091" name="Rectangle 1">
            <a:extLst>
              <a:ext uri="{FF2B5EF4-FFF2-40B4-BE49-F238E27FC236}">
                <a16:creationId xmlns:a16="http://schemas.microsoft.com/office/drawing/2014/main" id="{E7913C1B-AA54-CDB2-D876-6517151C4221}"/>
              </a:ext>
            </a:extLst>
          </p:cNvPr>
          <p:cNvSpPr>
            <a:spLocks noChangeArrowheads="1"/>
          </p:cNvSpPr>
          <p:nvPr/>
        </p:nvSpPr>
        <p:spPr bwMode="auto">
          <a:xfrm>
            <a:off x="319088" y="1247775"/>
            <a:ext cx="8951912" cy="383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08000" tIns="72000" rIns="108000" bIns="72000">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446088" indent="-446088">
              <a:defRPr/>
            </a:pPr>
            <a:r>
              <a:rPr lang="ja-JP" altLang="en-US" sz="2000" dirty="0">
                <a:latin typeface="Meiryo UI" panose="020B0604030504040204" pitchFamily="50" charset="-128"/>
                <a:ea typeface="Meiryo UI" panose="020B0604030504040204" pitchFamily="50" charset="-128"/>
              </a:rPr>
              <a:t>◇　なぜその事業を検討しようと思ったのか。</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marL="446088" indent="-446088">
              <a:defRPr/>
            </a:pPr>
            <a:r>
              <a:rPr lang="ja-JP" altLang="en-US" sz="2000" dirty="0">
                <a:latin typeface="Meiryo UI" panose="020B0604030504040204" pitchFamily="50" charset="-128"/>
                <a:ea typeface="Meiryo UI" panose="020B0604030504040204" pitchFamily="50" charset="-128"/>
              </a:rPr>
              <a:t>◇　その事業は当社または社会にどんな意味があるのか。</a:t>
            </a:r>
            <a:br>
              <a:rPr lang="en-US" altLang="ja-JP" sz="2000" dirty="0">
                <a:latin typeface="Meiryo UI" panose="020B0604030504040204" pitchFamily="50" charset="-128"/>
                <a:ea typeface="Meiryo UI" panose="020B0604030504040204" pitchFamily="50" charset="-128"/>
              </a:rPr>
            </a:br>
            <a:r>
              <a:rPr lang="ja-JP" altLang="en-US" sz="2000" dirty="0">
                <a:latin typeface="Meiryo UI" panose="020B0604030504040204" pitchFamily="50" charset="-128"/>
                <a:ea typeface="Meiryo UI" panose="020B0604030504040204" pitchFamily="50" charset="-128"/>
              </a:rPr>
              <a:t>たとえば</a:t>
            </a:r>
            <a:r>
              <a:rPr lang="en-US" altLang="ja-JP" sz="2000" dirty="0">
                <a:latin typeface="Meiryo UI" panose="020B0604030504040204" pitchFamily="50" charset="-128"/>
                <a:ea typeface="Meiryo UI" panose="020B0604030504040204" pitchFamily="50" charset="-128"/>
              </a:rPr>
              <a:t>……</a:t>
            </a: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　メリットの獲得（収益、成長など）、デメリットの回避</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　方向性との合致、未来図の実現</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　戦略的な意図、経営資源が活かせる、実現したいビジョン</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　なぜこのタイミングなのか　　など</a:t>
            </a:r>
            <a:endParaRPr lang="en-US" altLang="ja-JP" sz="2000" dirty="0">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17A5D57C-B4E2-FF80-BB65-A00AD76FBB3B}"/>
              </a:ext>
            </a:extLst>
          </p:cNvPr>
          <p:cNvSpPr/>
          <p:nvPr/>
        </p:nvSpPr>
        <p:spPr bwMode="auto">
          <a:xfrm>
            <a:off x="7442200" y="309563"/>
            <a:ext cx="2301875" cy="1362075"/>
          </a:xfrm>
          <a:prstGeom prst="rect">
            <a:avLst/>
          </a:prstGeom>
          <a:solidFill>
            <a:srgbClr val="FFFFCC"/>
          </a:solidFill>
          <a:ln w="127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lIns="36000" tIns="36000" rIns="36000" bIns="36000"/>
          <a:lstStyle/>
          <a:p>
            <a:pPr eaLnBrk="1" hangingPunct="1">
              <a:defRPr/>
            </a:pPr>
            <a:r>
              <a:rPr lang="en-US" altLang="ja-JP" b="1" dirty="0">
                <a:solidFill>
                  <a:srgbClr val="FF0000"/>
                </a:solidFill>
                <a:latin typeface="Meiryo UI" panose="020B0604030504040204" pitchFamily="50" charset="-128"/>
                <a:ea typeface="Meiryo UI" panose="020B0604030504040204" pitchFamily="50" charset="-128"/>
              </a:rPr>
              <a:t>Point !</a:t>
            </a:r>
          </a:p>
          <a:p>
            <a:pPr eaLnBrk="1" hangingPunct="1">
              <a:defRPr/>
            </a:pPr>
            <a:endParaRPr lang="en-US" altLang="ja-JP" dirty="0">
              <a:latin typeface="Meiryo UI" panose="020B0604030504040204" pitchFamily="50" charset="-128"/>
              <a:ea typeface="Meiryo UI" panose="020B0604030504040204" pitchFamily="50" charset="-128"/>
            </a:endParaRPr>
          </a:p>
          <a:p>
            <a:pPr eaLnBrk="1" hangingPunct="1">
              <a:defRPr/>
            </a:pPr>
            <a:r>
              <a:rPr lang="en-US" altLang="ja-JP" dirty="0">
                <a:latin typeface="Meiryo UI" panose="020B0604030504040204" pitchFamily="50" charset="-128"/>
                <a:ea typeface="Meiryo UI" panose="020B0604030504040204" pitchFamily="50" charset="-128"/>
              </a:rPr>
              <a:t>Why</a:t>
            </a:r>
            <a:r>
              <a:rPr lang="ja-JP" altLang="en-US" dirty="0">
                <a:latin typeface="Meiryo UI" panose="020B0604030504040204" pitchFamily="50" charset="-128"/>
                <a:ea typeface="Meiryo UI" panose="020B0604030504040204" pitchFamily="50" charset="-128"/>
              </a:rPr>
              <a:t>に当たる部分なので、とても重要。</a:t>
            </a:r>
            <a:endParaRPr lang="en-US" altLang="ja-JP" dirty="0">
              <a:latin typeface="Meiryo UI" panose="020B0604030504040204" pitchFamily="50" charset="-128"/>
              <a:ea typeface="Meiryo UI" panose="020B0604030504040204" pitchFamily="50" charset="-128"/>
            </a:endParaRP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a:extLst>
              <a:ext uri="{FF2B5EF4-FFF2-40B4-BE49-F238E27FC236}">
                <a16:creationId xmlns:a16="http://schemas.microsoft.com/office/drawing/2014/main" id="{0C43E1CD-FD9F-A118-5D1D-9DE61ABD9A20}"/>
              </a:ext>
            </a:extLst>
          </p:cNvPr>
          <p:cNvSpPr>
            <a:spLocks noGrp="1" noChangeArrowheads="1"/>
          </p:cNvSpPr>
          <p:nvPr>
            <p:ph type="title"/>
          </p:nvPr>
        </p:nvSpPr>
        <p:spPr>
          <a:xfrm>
            <a:off x="319088" y="228600"/>
            <a:ext cx="8420100" cy="762000"/>
          </a:xfrm>
          <a:noFill/>
        </p:spPr>
        <p:txBody>
          <a:bodyPr lIns="0" tIns="0" rIns="0" bIns="0"/>
          <a:lstStyle/>
          <a:p>
            <a:r>
              <a:rPr lang="ja-JP" altLang="en-US" sz="2800" b="1" dirty="0"/>
              <a:t>（事業の可能性についての洞察）</a:t>
            </a:r>
          </a:p>
        </p:txBody>
      </p:sp>
      <p:sp>
        <p:nvSpPr>
          <p:cNvPr id="89091" name="Rectangle 1">
            <a:extLst>
              <a:ext uri="{FF2B5EF4-FFF2-40B4-BE49-F238E27FC236}">
                <a16:creationId xmlns:a16="http://schemas.microsoft.com/office/drawing/2014/main" id="{E7913C1B-AA54-CDB2-D876-6517151C4221}"/>
              </a:ext>
            </a:extLst>
          </p:cNvPr>
          <p:cNvSpPr>
            <a:spLocks noChangeArrowheads="1"/>
          </p:cNvSpPr>
          <p:nvPr/>
        </p:nvSpPr>
        <p:spPr bwMode="auto">
          <a:xfrm>
            <a:off x="319088" y="1300143"/>
            <a:ext cx="8951912" cy="383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08000" tIns="72000" rIns="108000" bIns="72000">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446088" indent="-446088">
              <a:defRPr/>
            </a:pPr>
            <a:r>
              <a:rPr lang="ja-JP" altLang="en-US" sz="2000" dirty="0">
                <a:latin typeface="Meiryo UI" panose="020B0604030504040204" pitchFamily="50" charset="-128"/>
                <a:ea typeface="Meiryo UI" panose="020B0604030504040204" pitchFamily="50" charset="-128"/>
              </a:rPr>
              <a:t>◇　もし表現できるのであれば、その事業に可能性があること（洞察）を示す。</a:t>
            </a:r>
            <a:br>
              <a:rPr lang="en-US" altLang="ja-JP" sz="2000" dirty="0">
                <a:latin typeface="Meiryo UI" panose="020B0604030504040204" pitchFamily="50" charset="-128"/>
                <a:ea typeface="Meiryo UI" panose="020B0604030504040204" pitchFamily="50" charset="-128"/>
              </a:rPr>
            </a:br>
            <a:r>
              <a:rPr lang="ja-JP" altLang="en-US" sz="2000" dirty="0">
                <a:latin typeface="Meiryo UI" panose="020B0604030504040204" pitchFamily="50" charset="-128"/>
                <a:ea typeface="Meiryo UI" panose="020B0604030504040204" pitchFamily="50" charset="-128"/>
              </a:rPr>
              <a:t>たとえば</a:t>
            </a:r>
            <a:r>
              <a:rPr lang="en-US" altLang="ja-JP" sz="2000" dirty="0">
                <a:latin typeface="Meiryo UI" panose="020B0604030504040204" pitchFamily="50" charset="-128"/>
                <a:ea typeface="Meiryo UI" panose="020B0604030504040204" pitchFamily="50" charset="-128"/>
              </a:rPr>
              <a:t>……</a:t>
            </a: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ー　具体的なエピソード、顧客の声、現場感</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ー　発掘した潜在ニーズ</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ー　今やるべき理由、今ない理由</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ー　競合がやらない理由</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など</a:t>
            </a:r>
            <a:endParaRPr lang="en-US" altLang="ja-JP" sz="2000" dirty="0">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17A5D57C-B4E2-FF80-BB65-A00AD76FBB3B}"/>
              </a:ext>
            </a:extLst>
          </p:cNvPr>
          <p:cNvSpPr/>
          <p:nvPr/>
        </p:nvSpPr>
        <p:spPr bwMode="auto">
          <a:xfrm>
            <a:off x="7442200" y="309564"/>
            <a:ext cx="2301875" cy="999600"/>
          </a:xfrm>
          <a:prstGeom prst="rect">
            <a:avLst/>
          </a:prstGeom>
          <a:solidFill>
            <a:srgbClr val="FFFFCC"/>
          </a:solidFill>
          <a:ln w="127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lIns="36000" tIns="36000" rIns="36000" bIns="36000"/>
          <a:lstStyle/>
          <a:p>
            <a:pPr eaLnBrk="1" hangingPunct="1">
              <a:defRPr/>
            </a:pPr>
            <a:r>
              <a:rPr lang="en-US" altLang="ja-JP" b="1" dirty="0">
                <a:solidFill>
                  <a:srgbClr val="FF0000"/>
                </a:solidFill>
                <a:latin typeface="Meiryo UI" panose="020B0604030504040204" pitchFamily="50" charset="-128"/>
                <a:ea typeface="Meiryo UI" panose="020B0604030504040204" pitchFamily="50" charset="-128"/>
              </a:rPr>
              <a:t>Point !</a:t>
            </a:r>
            <a:endParaRPr lang="en-US" altLang="ja-JP" dirty="0">
              <a:latin typeface="Meiryo UI" panose="020B0604030504040204" pitchFamily="50" charset="-128"/>
              <a:ea typeface="Meiryo UI" panose="020B0604030504040204" pitchFamily="50" charset="-128"/>
            </a:endParaRPr>
          </a:p>
          <a:p>
            <a:pPr eaLnBrk="1" hangingPunct="1">
              <a:defRPr/>
            </a:pPr>
            <a:r>
              <a:rPr lang="ja-JP" altLang="en-US" dirty="0">
                <a:latin typeface="Meiryo UI" panose="020B0604030504040204" pitchFamily="50" charset="-128"/>
                <a:ea typeface="Meiryo UI" panose="020B0604030504040204" pitchFamily="50" charset="-128"/>
              </a:rPr>
              <a:t>簡潔に言語化できるのであればパワフルな１枚になる。</a:t>
            </a:r>
            <a:endParaRPr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5906954"/>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424C12E0-BFEC-5423-1D37-2C6E6B0B3CDD}"/>
              </a:ext>
            </a:extLst>
          </p:cNvPr>
          <p:cNvSpPr>
            <a:spLocks noGrp="1" noChangeArrowheads="1"/>
          </p:cNvSpPr>
          <p:nvPr>
            <p:ph type="title"/>
          </p:nvPr>
        </p:nvSpPr>
        <p:spPr>
          <a:xfrm>
            <a:off x="319088" y="228600"/>
            <a:ext cx="8420100" cy="762000"/>
          </a:xfrm>
          <a:noFill/>
        </p:spPr>
        <p:txBody>
          <a:bodyPr lIns="0" tIns="0" rIns="0" bIns="0"/>
          <a:lstStyle/>
          <a:p>
            <a:r>
              <a:rPr lang="ja-JP" altLang="en-US" sz="2800" b="1"/>
              <a:t>ここまでの進捗</a:t>
            </a:r>
          </a:p>
        </p:txBody>
      </p:sp>
      <p:sp>
        <p:nvSpPr>
          <p:cNvPr id="90115" name="Rectangle 1">
            <a:extLst>
              <a:ext uri="{FF2B5EF4-FFF2-40B4-BE49-F238E27FC236}">
                <a16:creationId xmlns:a16="http://schemas.microsoft.com/office/drawing/2014/main" id="{6C51CC4F-6C8C-E66F-7583-3EE685917283}"/>
              </a:ext>
            </a:extLst>
          </p:cNvPr>
          <p:cNvSpPr>
            <a:spLocks noChangeArrowheads="1"/>
          </p:cNvSpPr>
          <p:nvPr/>
        </p:nvSpPr>
        <p:spPr bwMode="auto">
          <a:xfrm>
            <a:off x="319088" y="1247775"/>
            <a:ext cx="8951912" cy="476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08000" tIns="72000" rIns="108000" bIns="72000">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446088" indent="-446088" eaLnBrk="1" hangingPunct="1"/>
            <a:r>
              <a:rPr lang="ja-JP" altLang="en-US" sz="2000" dirty="0">
                <a:latin typeface="Meiryo UI" panose="020B0604030504040204" pitchFamily="50" charset="-128"/>
                <a:ea typeface="Meiryo UI" panose="020B0604030504040204" pitchFamily="50" charset="-128"/>
              </a:rPr>
              <a:t>◇　この時点での進捗状況やスピード感を簡潔に説明する。</a:t>
            </a:r>
            <a:br>
              <a:rPr lang="en-US" altLang="ja-JP" sz="2000" dirty="0">
                <a:latin typeface="Meiryo UI" panose="020B0604030504040204" pitchFamily="50" charset="-128"/>
                <a:ea typeface="Meiryo UI" panose="020B0604030504040204" pitchFamily="50" charset="-128"/>
              </a:rPr>
            </a:br>
            <a:br>
              <a:rPr lang="en-US" altLang="ja-JP" sz="2000" dirty="0">
                <a:latin typeface="Meiryo UI" panose="020B0604030504040204" pitchFamily="50" charset="-128"/>
                <a:ea typeface="Meiryo UI" panose="020B0604030504040204" pitchFamily="50" charset="-128"/>
              </a:rPr>
            </a:br>
            <a:r>
              <a:rPr lang="ja-JP" altLang="en-US" sz="2000" dirty="0">
                <a:latin typeface="Meiryo UI" panose="020B0604030504040204" pitchFamily="50" charset="-128"/>
                <a:ea typeface="Meiryo UI" panose="020B0604030504040204" pitchFamily="50" charset="-128"/>
              </a:rPr>
              <a:t>主要</a:t>
            </a:r>
            <a:r>
              <a:rPr lang="en-US" altLang="ja-JP" sz="2000" dirty="0">
                <a:latin typeface="Meiryo UI" panose="020B0604030504040204" pitchFamily="50" charset="-128"/>
                <a:ea typeface="Meiryo UI" panose="020B0604030504040204" pitchFamily="50" charset="-128"/>
              </a:rPr>
              <a:t>KPI</a:t>
            </a:r>
            <a:r>
              <a:rPr lang="ja-JP" altLang="en-US" sz="2000" dirty="0">
                <a:latin typeface="Meiryo UI" panose="020B0604030504040204" pitchFamily="50" charset="-128"/>
                <a:ea typeface="Meiryo UI" panose="020B0604030504040204" pitchFamily="50" charset="-128"/>
              </a:rPr>
              <a:t>をグラフ・表などをうまく使う、詳細は後のしかるべき箇所で紹介する。</a:t>
            </a:r>
            <a:br>
              <a:rPr lang="en-US" altLang="ja-JP" sz="2000" dirty="0">
                <a:latin typeface="Meiryo UI" panose="020B0604030504040204" pitchFamily="50" charset="-128"/>
                <a:ea typeface="Meiryo UI" panose="020B0604030504040204" pitchFamily="50" charset="-128"/>
              </a:rPr>
            </a:br>
            <a:r>
              <a:rPr lang="ja-JP" altLang="en-US" sz="2000" dirty="0">
                <a:latin typeface="Meiryo UI" panose="020B0604030504040204" pitchFamily="50" charset="-128"/>
                <a:ea typeface="Meiryo UI" panose="020B0604030504040204" pitchFamily="50" charset="-128"/>
              </a:rPr>
              <a:t>項目として、たとえば</a:t>
            </a:r>
            <a:r>
              <a:rPr lang="en-US" altLang="ja-JP" sz="2000" dirty="0">
                <a:latin typeface="Meiryo UI" panose="020B0604030504040204" pitchFamily="50" charset="-128"/>
                <a:ea typeface="Meiryo UI" panose="020B0604030504040204" pitchFamily="50" charset="-128"/>
              </a:rPr>
              <a:t>……</a:t>
            </a: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ー　進捗段階</a:t>
            </a:r>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（アイデア段階、プロトタイプ段階、実証実験中、事業開始済など）</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　関係者との交渉、準備状況</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　ターゲット顧客へのヒアリング状況</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　現時点での顧客数</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　その他、開発、資金、売上、収支　など</a:t>
            </a:r>
            <a:endParaRPr lang="en-US" altLang="ja-JP" sz="2000" dirty="0">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057A0E9B-9DD4-EAAE-5F31-285D0698D4EC}"/>
              </a:ext>
            </a:extLst>
          </p:cNvPr>
          <p:cNvSpPr/>
          <p:nvPr/>
        </p:nvSpPr>
        <p:spPr bwMode="auto">
          <a:xfrm>
            <a:off x="7442200" y="309563"/>
            <a:ext cx="2301875" cy="1362075"/>
          </a:xfrm>
          <a:prstGeom prst="rect">
            <a:avLst/>
          </a:prstGeom>
          <a:solidFill>
            <a:srgbClr val="FFFFCC"/>
          </a:solidFill>
          <a:ln w="127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lIns="36000" tIns="36000" rIns="36000" bIns="36000"/>
          <a:lstStyle/>
          <a:p>
            <a:pPr eaLnBrk="1" hangingPunct="1">
              <a:defRPr/>
            </a:pPr>
            <a:r>
              <a:rPr lang="en-US" altLang="ja-JP" b="1" dirty="0">
                <a:solidFill>
                  <a:srgbClr val="FF0000"/>
                </a:solidFill>
                <a:latin typeface="Meiryo UI" panose="020B0604030504040204" pitchFamily="50" charset="-128"/>
                <a:ea typeface="Meiryo UI" panose="020B0604030504040204" pitchFamily="50" charset="-128"/>
              </a:rPr>
              <a:t>Point !</a:t>
            </a:r>
          </a:p>
          <a:p>
            <a:pPr eaLnBrk="1" hangingPunct="1">
              <a:defRPr/>
            </a:pPr>
            <a:endParaRPr lang="en-US" altLang="ja-JP" dirty="0">
              <a:latin typeface="Meiryo UI" panose="020B0604030504040204" pitchFamily="50" charset="-128"/>
              <a:ea typeface="Meiryo UI" panose="020B0604030504040204" pitchFamily="50" charset="-128"/>
            </a:endParaRPr>
          </a:p>
          <a:p>
            <a:pPr eaLnBrk="1" hangingPunct="1">
              <a:defRPr/>
            </a:pPr>
            <a:r>
              <a:rPr lang="ja-JP" altLang="en-US" dirty="0">
                <a:latin typeface="Meiryo UI" panose="020B0604030504040204" pitchFamily="50" charset="-128"/>
                <a:ea typeface="Meiryo UI" panose="020B0604030504040204" pitchFamily="50" charset="-128"/>
              </a:rPr>
              <a:t>事業の確度や進み具合がわかる重要な項目を中心に説明する。</a:t>
            </a:r>
            <a:endParaRPr lang="en-US" altLang="ja-JP" dirty="0">
              <a:latin typeface="Meiryo UI" panose="020B0604030504040204" pitchFamily="50" charset="-128"/>
              <a:ea typeface="Meiryo UI" panose="020B0604030504040204" pitchFamily="50" charset="-128"/>
            </a:endParaRP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a:extLst>
              <a:ext uri="{FF2B5EF4-FFF2-40B4-BE49-F238E27FC236}">
                <a16:creationId xmlns:a16="http://schemas.microsoft.com/office/drawing/2014/main" id="{C19218DA-F4A2-C3B6-271E-7D689A5C7AF9}"/>
              </a:ext>
            </a:extLst>
          </p:cNvPr>
          <p:cNvSpPr>
            <a:spLocks noGrp="1" noChangeArrowheads="1"/>
          </p:cNvSpPr>
          <p:nvPr>
            <p:ph type="title"/>
          </p:nvPr>
        </p:nvSpPr>
        <p:spPr>
          <a:xfrm>
            <a:off x="319088" y="228600"/>
            <a:ext cx="8420100" cy="762000"/>
          </a:xfrm>
          <a:noFill/>
        </p:spPr>
        <p:txBody>
          <a:bodyPr lIns="0" tIns="0" rIns="0" bIns="0"/>
          <a:lstStyle/>
          <a:p>
            <a:r>
              <a:rPr lang="ja-JP" altLang="en-US" sz="2800" b="1"/>
              <a:t>ヒアリングリスト</a:t>
            </a:r>
          </a:p>
        </p:txBody>
      </p:sp>
      <p:sp>
        <p:nvSpPr>
          <p:cNvPr id="5" name="正方形/長方形 4">
            <a:extLst>
              <a:ext uri="{FF2B5EF4-FFF2-40B4-BE49-F238E27FC236}">
                <a16:creationId xmlns:a16="http://schemas.microsoft.com/office/drawing/2014/main" id="{3AA4B92D-FB51-5199-69A0-D7E999279AAE}"/>
              </a:ext>
            </a:extLst>
          </p:cNvPr>
          <p:cNvSpPr/>
          <p:nvPr/>
        </p:nvSpPr>
        <p:spPr bwMode="auto">
          <a:xfrm>
            <a:off x="7442200" y="309563"/>
            <a:ext cx="2301875" cy="1323975"/>
          </a:xfrm>
          <a:prstGeom prst="rect">
            <a:avLst/>
          </a:prstGeom>
          <a:solidFill>
            <a:srgbClr val="FFFFCC"/>
          </a:solidFill>
          <a:ln w="127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lIns="36000" tIns="36000" rIns="36000" bIns="36000"/>
          <a:lstStyle/>
          <a:p>
            <a:pPr eaLnBrk="1" hangingPunct="1">
              <a:defRPr/>
            </a:pPr>
            <a:r>
              <a:rPr lang="en-US" altLang="ja-JP" b="1" dirty="0">
                <a:solidFill>
                  <a:srgbClr val="FF0000"/>
                </a:solidFill>
                <a:latin typeface="Meiryo UI" panose="020B0604030504040204" pitchFamily="50" charset="-128"/>
                <a:ea typeface="Meiryo UI" panose="020B0604030504040204" pitchFamily="50" charset="-128"/>
              </a:rPr>
              <a:t>Point !</a:t>
            </a:r>
          </a:p>
          <a:p>
            <a:pPr eaLnBrk="1" hangingPunct="1">
              <a:defRPr/>
            </a:pPr>
            <a:endParaRPr lang="en-US" altLang="ja-JP" dirty="0">
              <a:latin typeface="Meiryo UI" panose="020B0604030504040204" pitchFamily="50" charset="-128"/>
              <a:ea typeface="Meiryo UI" panose="020B0604030504040204" pitchFamily="50" charset="-128"/>
            </a:endParaRPr>
          </a:p>
          <a:p>
            <a:pPr eaLnBrk="1" hangingPunct="1">
              <a:defRPr/>
            </a:pPr>
            <a:r>
              <a:rPr lang="ja-JP" altLang="en-US" dirty="0">
                <a:latin typeface="Meiryo UI" panose="020B0604030504040204" pitchFamily="50" charset="-128"/>
                <a:ea typeface="Meiryo UI" panose="020B0604030504040204" pitchFamily="50" charset="-128"/>
              </a:rPr>
              <a:t>検討が進んでいることを示す。説得効果が大きいので、是非１枚入れておくべき。</a:t>
            </a:r>
            <a:endParaRPr lang="en-US" altLang="ja-JP" dirty="0">
              <a:latin typeface="Meiryo UI" panose="020B0604030504040204" pitchFamily="50" charset="-128"/>
              <a:ea typeface="Meiryo UI" panose="020B0604030504040204" pitchFamily="50" charset="-128"/>
            </a:endParaRPr>
          </a:p>
        </p:txBody>
      </p:sp>
      <p:sp>
        <p:nvSpPr>
          <p:cNvPr id="91140" name="Rectangle 1">
            <a:extLst>
              <a:ext uri="{FF2B5EF4-FFF2-40B4-BE49-F238E27FC236}">
                <a16:creationId xmlns:a16="http://schemas.microsoft.com/office/drawing/2014/main" id="{F32C8259-1963-7F91-F510-841A7D2A7BDC}"/>
              </a:ext>
            </a:extLst>
          </p:cNvPr>
          <p:cNvSpPr>
            <a:spLocks noChangeArrowheads="1"/>
          </p:cNvSpPr>
          <p:nvPr/>
        </p:nvSpPr>
        <p:spPr bwMode="auto">
          <a:xfrm>
            <a:off x="319088" y="1247775"/>
            <a:ext cx="8951912"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08000" tIns="72000" rIns="108000" bIns="72000">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446088" indent="-446088">
              <a:defRPr/>
            </a:pPr>
            <a:r>
              <a:rPr lang="ja-JP" altLang="en-US" sz="2000" dirty="0">
                <a:latin typeface="Meiryo UI" panose="020B0604030504040204" pitchFamily="50" charset="-128"/>
                <a:ea typeface="Meiryo UI" panose="020B0604030504040204" pitchFamily="50" charset="-128"/>
              </a:rPr>
              <a:t>◇　ヒアリングした関係者や顧客候補のリストを示す。</a:t>
            </a:r>
            <a:endParaRPr lang="en-US" altLang="ja-JP" sz="2000" dirty="0">
              <a:latin typeface="Meiryo UI" panose="020B0604030504040204" pitchFamily="50" charset="-128"/>
              <a:ea typeface="Meiryo UI" panose="020B0604030504040204" pitchFamily="50" charset="-128"/>
            </a:endParaRPr>
          </a:p>
        </p:txBody>
      </p:sp>
      <p:graphicFrame>
        <p:nvGraphicFramePr>
          <p:cNvPr id="3" name="表 2">
            <a:extLst>
              <a:ext uri="{FF2B5EF4-FFF2-40B4-BE49-F238E27FC236}">
                <a16:creationId xmlns:a16="http://schemas.microsoft.com/office/drawing/2014/main" id="{9A4717A8-E2EC-72C1-9A3F-F2437093376C}"/>
              </a:ext>
            </a:extLst>
          </p:cNvPr>
          <p:cNvGraphicFramePr>
            <a:graphicFrameLocks noGrp="1"/>
          </p:cNvGraphicFramePr>
          <p:nvPr/>
        </p:nvGraphicFramePr>
        <p:xfrm>
          <a:off x="711200" y="1633538"/>
          <a:ext cx="8813800" cy="4551362"/>
        </p:xfrm>
        <a:graphic>
          <a:graphicData uri="http://schemas.openxmlformats.org/drawingml/2006/table">
            <a:tbl>
              <a:tblPr firstRow="1" bandRow="1">
                <a:tableStyleId>{5940675A-B579-460E-94D1-54222C63F5DA}</a:tableStyleId>
              </a:tblPr>
              <a:tblGrid>
                <a:gridCol w="1270000">
                  <a:extLst>
                    <a:ext uri="{9D8B030D-6E8A-4147-A177-3AD203B41FA5}">
                      <a16:colId xmlns:a16="http://schemas.microsoft.com/office/drawing/2014/main" val="20000"/>
                    </a:ext>
                  </a:extLst>
                </a:gridCol>
                <a:gridCol w="1066800">
                  <a:extLst>
                    <a:ext uri="{9D8B030D-6E8A-4147-A177-3AD203B41FA5}">
                      <a16:colId xmlns:a16="http://schemas.microsoft.com/office/drawing/2014/main" val="20001"/>
                    </a:ext>
                  </a:extLst>
                </a:gridCol>
                <a:gridCol w="2476500">
                  <a:extLst>
                    <a:ext uri="{9D8B030D-6E8A-4147-A177-3AD203B41FA5}">
                      <a16:colId xmlns:a16="http://schemas.microsoft.com/office/drawing/2014/main" val="20002"/>
                    </a:ext>
                  </a:extLst>
                </a:gridCol>
                <a:gridCol w="2870200">
                  <a:extLst>
                    <a:ext uri="{9D8B030D-6E8A-4147-A177-3AD203B41FA5}">
                      <a16:colId xmlns:a16="http://schemas.microsoft.com/office/drawing/2014/main" val="20003"/>
                    </a:ext>
                  </a:extLst>
                </a:gridCol>
                <a:gridCol w="1130300">
                  <a:extLst>
                    <a:ext uri="{9D8B030D-6E8A-4147-A177-3AD203B41FA5}">
                      <a16:colId xmlns:a16="http://schemas.microsoft.com/office/drawing/2014/main" val="20004"/>
                    </a:ext>
                  </a:extLst>
                </a:gridCol>
              </a:tblGrid>
              <a:tr h="462528">
                <a:tc>
                  <a:txBody>
                    <a:bodyPr/>
                    <a:lstStyle/>
                    <a:p>
                      <a:pPr algn="ctr"/>
                      <a:r>
                        <a:rPr kumimoji="1" lang="ja-JP" altLang="en-US" sz="1400" dirty="0">
                          <a:latin typeface="Meiryo UI" panose="020B0604030504040204" pitchFamily="50" charset="-128"/>
                          <a:ea typeface="Meiryo UI" panose="020B0604030504040204" pitchFamily="50" charset="-128"/>
                        </a:rPr>
                        <a:t>社名</a:t>
                      </a:r>
                    </a:p>
                  </a:txBody>
                  <a:tcPr marT="45725" marB="45725"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400" dirty="0">
                          <a:latin typeface="Meiryo UI" panose="020B0604030504040204" pitchFamily="50" charset="-128"/>
                          <a:ea typeface="Meiryo UI" panose="020B0604030504040204" pitchFamily="50" charset="-128"/>
                        </a:rPr>
                        <a:t>所属</a:t>
                      </a:r>
                    </a:p>
                  </a:txBody>
                  <a:tcPr marT="45725" marB="45725"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400" dirty="0">
                          <a:latin typeface="Meiryo UI" panose="020B0604030504040204" pitchFamily="50" charset="-128"/>
                          <a:ea typeface="Meiryo UI" panose="020B0604030504040204" pitchFamily="50" charset="-128"/>
                        </a:rPr>
                        <a:t>名前</a:t>
                      </a:r>
                    </a:p>
                  </a:txBody>
                  <a:tcPr marT="45725" marB="45725"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400" dirty="0">
                          <a:latin typeface="Meiryo UI" panose="020B0604030504040204" pitchFamily="50" charset="-128"/>
                          <a:ea typeface="Meiryo UI" panose="020B0604030504040204" pitchFamily="50" charset="-128"/>
                        </a:rPr>
                        <a:t>テーマ</a:t>
                      </a:r>
                    </a:p>
                  </a:txBody>
                  <a:tcPr marT="45725" marB="45725"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400" dirty="0">
                          <a:latin typeface="Meiryo UI" panose="020B0604030504040204" pitchFamily="50" charset="-128"/>
                          <a:ea typeface="Meiryo UI" panose="020B0604030504040204" pitchFamily="50" charset="-128"/>
                        </a:rPr>
                        <a:t>日付</a:t>
                      </a:r>
                    </a:p>
                  </a:txBody>
                  <a:tcPr marT="45725" marB="45725"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4088834">
                <a:tc>
                  <a:txBody>
                    <a:bodyPr/>
                    <a:lstStyle/>
                    <a:p>
                      <a:r>
                        <a:rPr kumimoji="1" lang="ja-JP" altLang="en-US" sz="1400" dirty="0">
                          <a:latin typeface="Meiryo UI" panose="020B0604030504040204" pitchFamily="50" charset="-128"/>
                          <a:ea typeface="Meiryo UI" panose="020B0604030504040204" pitchFamily="50" charset="-128"/>
                        </a:rPr>
                        <a:t>○○</a:t>
                      </a:r>
                    </a:p>
                  </a:txBody>
                  <a:tcPr marT="45725" marB="45725">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kumimoji="1" lang="ja-JP" altLang="en-US" sz="1400" dirty="0">
                          <a:latin typeface="Meiryo UI" panose="020B0604030504040204" pitchFamily="50" charset="-128"/>
                          <a:ea typeface="Meiryo UI" panose="020B0604030504040204" pitchFamily="50" charset="-128"/>
                        </a:rPr>
                        <a:t>○○</a:t>
                      </a:r>
                    </a:p>
                  </a:txBody>
                  <a:tcPr marT="45725" marB="45725">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kumimoji="1" lang="ja-JP" altLang="en-US" sz="1400" dirty="0">
                          <a:latin typeface="Meiryo UI" panose="020B0604030504040204" pitchFamily="50" charset="-128"/>
                          <a:ea typeface="Meiryo UI" panose="020B0604030504040204" pitchFamily="50" charset="-128"/>
                        </a:rPr>
                        <a:t>○○</a:t>
                      </a:r>
                    </a:p>
                  </a:txBody>
                  <a:tcPr marT="45725" marB="45725">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kumimoji="1" lang="ja-JP" altLang="en-US" sz="1400" dirty="0">
                          <a:latin typeface="Meiryo UI" panose="020B0604030504040204" pitchFamily="50" charset="-128"/>
                          <a:ea typeface="Meiryo UI" panose="020B0604030504040204" pitchFamily="50" charset="-128"/>
                        </a:rPr>
                        <a:t>○○</a:t>
                      </a:r>
                    </a:p>
                  </a:txBody>
                  <a:tcPr marT="45725" marB="45725">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kumimoji="1" lang="ja-JP" altLang="en-US" sz="1400" dirty="0">
                          <a:latin typeface="Meiryo UI" panose="020B0604030504040204" pitchFamily="50" charset="-128"/>
                          <a:ea typeface="Meiryo UI" panose="020B0604030504040204" pitchFamily="50" charset="-128"/>
                        </a:rPr>
                        <a:t>○／○</a:t>
                      </a:r>
                    </a:p>
                  </a:txBody>
                  <a:tcPr marT="45725" marB="45725">
                    <a:lnL w="12700" cap="flat" cmpd="sng" algn="ctr">
                      <a:solidFill>
                        <a:schemeClr val="tx1"/>
                      </a:solidFill>
                      <a:prstDash val="dash"/>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bl>
          </a:graphicData>
        </a:graphic>
      </p:graphicFrame>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a:extLst>
              <a:ext uri="{FF2B5EF4-FFF2-40B4-BE49-F238E27FC236}">
                <a16:creationId xmlns:a16="http://schemas.microsoft.com/office/drawing/2014/main" id="{8FBA1AE2-6031-6823-1B39-D149F8678569}"/>
              </a:ext>
            </a:extLst>
          </p:cNvPr>
          <p:cNvSpPr>
            <a:spLocks noGrp="1" noChangeArrowheads="1"/>
          </p:cNvSpPr>
          <p:nvPr>
            <p:ph type="title"/>
          </p:nvPr>
        </p:nvSpPr>
        <p:spPr>
          <a:xfrm>
            <a:off x="319088" y="228600"/>
            <a:ext cx="8420100" cy="762000"/>
          </a:xfrm>
          <a:noFill/>
        </p:spPr>
        <p:txBody>
          <a:bodyPr lIns="0" tIns="0" rIns="0" bIns="0"/>
          <a:lstStyle/>
          <a:p>
            <a:r>
              <a:rPr lang="ja-JP" altLang="en-US" sz="2800" b="1"/>
              <a:t>製品・サービスの内容</a:t>
            </a:r>
          </a:p>
        </p:txBody>
      </p:sp>
      <p:sp>
        <p:nvSpPr>
          <p:cNvPr id="92163" name="Rectangle 1">
            <a:extLst>
              <a:ext uri="{FF2B5EF4-FFF2-40B4-BE49-F238E27FC236}">
                <a16:creationId xmlns:a16="http://schemas.microsoft.com/office/drawing/2014/main" id="{EE8C6E55-E407-DFBA-D6C5-AF8CBA53D7AB}"/>
              </a:ext>
            </a:extLst>
          </p:cNvPr>
          <p:cNvSpPr>
            <a:spLocks noChangeArrowheads="1"/>
          </p:cNvSpPr>
          <p:nvPr/>
        </p:nvSpPr>
        <p:spPr bwMode="auto">
          <a:xfrm>
            <a:off x="319088" y="1285875"/>
            <a:ext cx="8951912" cy="383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08000" tIns="72000" rIns="108000" bIns="72000">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446088" indent="-446088">
              <a:defRPr/>
            </a:pPr>
            <a:r>
              <a:rPr lang="ja-JP" altLang="en-US" sz="2000" dirty="0">
                <a:latin typeface="Meiryo UI" panose="020B0604030504040204" pitchFamily="50" charset="-128"/>
                <a:ea typeface="Meiryo UI" panose="020B0604030504040204" pitchFamily="50" charset="-128"/>
              </a:rPr>
              <a:t>◇　製品・サービスの具体的内容を紹介し、イメージをもってもらう。</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　具体的な内容（特徴やスペック、画像・映像など）</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　顧客から見た提供価値（経済的、心理的）</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　ユースケースや利用シーン</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　価格、課金方法など</a:t>
            </a:r>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a:t>
            </a:r>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　競合・代替品と比べたユニークな魅力、参入障壁、参考事例　</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CBCA0EC8-F78B-A42A-E696-625E5ACB67D6}"/>
              </a:ext>
            </a:extLst>
          </p:cNvPr>
          <p:cNvSpPr/>
          <p:nvPr/>
        </p:nvSpPr>
        <p:spPr bwMode="auto">
          <a:xfrm>
            <a:off x="7442200" y="309564"/>
            <a:ext cx="2301875" cy="1881774"/>
          </a:xfrm>
          <a:prstGeom prst="rect">
            <a:avLst/>
          </a:prstGeom>
          <a:solidFill>
            <a:srgbClr val="FFFFCC"/>
          </a:solidFill>
          <a:ln w="127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lIns="36000" tIns="36000" rIns="36000" bIns="36000"/>
          <a:lstStyle/>
          <a:p>
            <a:pPr eaLnBrk="1" hangingPunct="1">
              <a:defRPr/>
            </a:pPr>
            <a:r>
              <a:rPr lang="en-US" altLang="ja-JP" b="1" dirty="0">
                <a:solidFill>
                  <a:srgbClr val="FF0000"/>
                </a:solidFill>
                <a:latin typeface="Meiryo UI" panose="020B0604030504040204" pitchFamily="50" charset="-128"/>
                <a:ea typeface="Meiryo UI" panose="020B0604030504040204" pitchFamily="50" charset="-128"/>
              </a:rPr>
              <a:t>Point !</a:t>
            </a:r>
          </a:p>
          <a:p>
            <a:pPr eaLnBrk="1" hangingPunct="1">
              <a:defRPr/>
            </a:pPr>
            <a:endParaRPr lang="en-US" altLang="ja-JP" dirty="0">
              <a:latin typeface="Meiryo UI" panose="020B0604030504040204" pitchFamily="50" charset="-128"/>
              <a:ea typeface="Meiryo UI" panose="020B0604030504040204" pitchFamily="50" charset="-128"/>
            </a:endParaRPr>
          </a:p>
          <a:p>
            <a:pPr eaLnBrk="1" hangingPunct="1">
              <a:defRPr/>
            </a:pPr>
            <a:r>
              <a:rPr lang="ja-JP" altLang="en-US" dirty="0">
                <a:latin typeface="Meiryo UI" panose="020B0604030504040204" pitchFamily="50" charset="-128"/>
                <a:ea typeface="Meiryo UI" panose="020B0604030504040204" pitchFamily="50" charset="-128"/>
              </a:rPr>
              <a:t>できるだけ具体的なイメージをもってもらえる工夫をする。</a:t>
            </a:r>
            <a:endParaRPr lang="en-US" altLang="ja-JP" dirty="0">
              <a:latin typeface="Meiryo UI" panose="020B0604030504040204" pitchFamily="50" charset="-128"/>
              <a:ea typeface="Meiryo UI" panose="020B0604030504040204" pitchFamily="50" charset="-128"/>
            </a:endParaRPr>
          </a:p>
          <a:p>
            <a:pPr eaLnBrk="1" hangingPunct="1">
              <a:defRPr/>
            </a:pPr>
            <a:endParaRPr lang="en-US" altLang="ja-JP" dirty="0">
              <a:latin typeface="Meiryo UI" panose="020B0604030504040204" pitchFamily="50" charset="-128"/>
              <a:ea typeface="Meiryo UI" panose="020B0604030504040204" pitchFamily="50" charset="-128"/>
            </a:endParaRPr>
          </a:p>
          <a:p>
            <a:pPr eaLnBrk="1" hangingPunct="1">
              <a:defRPr/>
            </a:pPr>
            <a:r>
              <a:rPr lang="ja-JP" altLang="en-US" dirty="0">
                <a:latin typeface="Meiryo UI" panose="020B0604030504040204" pitchFamily="50" charset="-128"/>
                <a:ea typeface="Meiryo UI" panose="020B0604030504040204" pitchFamily="50" charset="-128"/>
              </a:rPr>
              <a:t>複数ある場合は表にするとわかりやすい。</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a:extLst>
              <a:ext uri="{FF2B5EF4-FFF2-40B4-BE49-F238E27FC236}">
                <a16:creationId xmlns:a16="http://schemas.microsoft.com/office/drawing/2014/main" id="{7B93062D-2498-52BE-C82D-6BED5056CCDD}"/>
              </a:ext>
            </a:extLst>
          </p:cNvPr>
          <p:cNvGraphicFramePr>
            <a:graphicFrameLocks noGrp="1"/>
          </p:cNvGraphicFramePr>
          <p:nvPr>
            <p:extLst>
              <p:ext uri="{D42A27DB-BD31-4B8C-83A1-F6EECF244321}">
                <p14:modId xmlns:p14="http://schemas.microsoft.com/office/powerpoint/2010/main" val="2936725192"/>
              </p:ext>
            </p:extLst>
          </p:nvPr>
        </p:nvGraphicFramePr>
        <p:xfrm>
          <a:off x="319088" y="1270000"/>
          <a:ext cx="9269412" cy="5346702"/>
        </p:xfrm>
        <a:graphic>
          <a:graphicData uri="http://schemas.openxmlformats.org/drawingml/2006/table">
            <a:tbl>
              <a:tblPr firstRow="1" bandRow="1">
                <a:tableStyleId>{5C22544A-7EE6-4342-B048-85BDC9FD1C3A}</a:tableStyleId>
              </a:tblPr>
              <a:tblGrid>
                <a:gridCol w="1687512">
                  <a:extLst>
                    <a:ext uri="{9D8B030D-6E8A-4147-A177-3AD203B41FA5}">
                      <a16:colId xmlns:a16="http://schemas.microsoft.com/office/drawing/2014/main" val="20000"/>
                    </a:ext>
                  </a:extLst>
                </a:gridCol>
                <a:gridCol w="2527300">
                  <a:extLst>
                    <a:ext uri="{9D8B030D-6E8A-4147-A177-3AD203B41FA5}">
                      <a16:colId xmlns:a16="http://schemas.microsoft.com/office/drawing/2014/main" val="20001"/>
                    </a:ext>
                  </a:extLst>
                </a:gridCol>
                <a:gridCol w="2527300">
                  <a:extLst>
                    <a:ext uri="{9D8B030D-6E8A-4147-A177-3AD203B41FA5}">
                      <a16:colId xmlns:a16="http://schemas.microsoft.com/office/drawing/2014/main" val="20002"/>
                    </a:ext>
                  </a:extLst>
                </a:gridCol>
                <a:gridCol w="2527300">
                  <a:extLst>
                    <a:ext uri="{9D8B030D-6E8A-4147-A177-3AD203B41FA5}">
                      <a16:colId xmlns:a16="http://schemas.microsoft.com/office/drawing/2014/main" val="20003"/>
                    </a:ext>
                  </a:extLst>
                </a:gridCol>
              </a:tblGrid>
              <a:tr h="335280">
                <a:tc>
                  <a:txBody>
                    <a:bodyPr/>
                    <a:lstStyle/>
                    <a:p>
                      <a:pPr algn="ct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b">
                    <a:lnB w="12700" cap="flat" cmpd="sng" algn="ctr">
                      <a:noFill/>
                      <a:prstDash val="solid"/>
                      <a:round/>
                      <a:headEnd type="none" w="med" len="med"/>
                      <a:tailEnd type="none" w="med" len="med"/>
                    </a:lnB>
                    <a:solidFill>
                      <a:schemeClr val="bg1"/>
                    </a:solidFill>
                  </a:tcPr>
                </a:tc>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プロダクト１</a:t>
                      </a:r>
                    </a:p>
                  </a:txBody>
                  <a:tcPr anchor="b">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プロダクト２</a:t>
                      </a:r>
                    </a:p>
                  </a:txBody>
                  <a:tcPr anchor="b">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プロダクト３</a:t>
                      </a:r>
                    </a:p>
                  </a:txBody>
                  <a:tcPr anchor="b">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35237">
                <a:tc>
                  <a:txBody>
                    <a:bodyPr/>
                    <a:lstStyle/>
                    <a:p>
                      <a:r>
                        <a:rPr kumimoji="1" lang="ja-JP" altLang="en-US" sz="1600" b="0" dirty="0">
                          <a:solidFill>
                            <a:schemeClr val="tx1"/>
                          </a:solidFill>
                          <a:latin typeface="Meiryo UI" panose="020B0604030504040204" pitchFamily="50" charset="-128"/>
                          <a:ea typeface="Meiryo UI" panose="020B0604030504040204" pitchFamily="50" charset="-128"/>
                        </a:rPr>
                        <a:t>具体的内容</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600" b="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600" b="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835237">
                <a:tc>
                  <a:txBody>
                    <a:bodyPr/>
                    <a:lstStyle/>
                    <a:p>
                      <a:r>
                        <a:rPr kumimoji="1" lang="ja-JP" altLang="en-US" sz="1600" b="0" dirty="0">
                          <a:solidFill>
                            <a:schemeClr val="tx1"/>
                          </a:solidFill>
                          <a:latin typeface="Meiryo UI" panose="020B0604030504040204" pitchFamily="50" charset="-128"/>
                          <a:ea typeface="Meiryo UI" panose="020B0604030504040204" pitchFamily="50" charset="-128"/>
                        </a:rPr>
                        <a:t>価格、課金方法</a:t>
                      </a:r>
                      <a:endParaRPr kumimoji="1" lang="en-US" altLang="ja-JP" sz="1600" b="0" dirty="0">
                        <a:solidFill>
                          <a:schemeClr val="tx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835237">
                <a:tc>
                  <a:txBody>
                    <a:bodyPr/>
                    <a:lstStyle/>
                    <a:p>
                      <a:r>
                        <a:rPr kumimoji="1" lang="ja-JP" altLang="en-US" sz="1600" b="0" dirty="0">
                          <a:solidFill>
                            <a:schemeClr val="tx1"/>
                          </a:solidFill>
                          <a:latin typeface="Meiryo UI" panose="020B0604030504040204" pitchFamily="50" charset="-128"/>
                          <a:ea typeface="Meiryo UI" panose="020B0604030504040204" pitchFamily="50" charset="-128"/>
                        </a:rPr>
                        <a:t>特徴</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835237">
                <a:tc>
                  <a:txBody>
                    <a:bodyPr/>
                    <a:lstStyle/>
                    <a:p>
                      <a:r>
                        <a:rPr kumimoji="1" lang="ja-JP" altLang="en-US" sz="1600" b="0" dirty="0">
                          <a:solidFill>
                            <a:schemeClr val="tx1"/>
                          </a:solidFill>
                          <a:latin typeface="Meiryo UI" panose="020B0604030504040204" pitchFamily="50" charset="-128"/>
                          <a:ea typeface="Meiryo UI" panose="020B0604030504040204" pitchFamily="50" charset="-128"/>
                        </a:rPr>
                        <a:t>ターゲット顧客</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835237">
                <a:tc>
                  <a:txBody>
                    <a:bodyPr/>
                    <a:lstStyle/>
                    <a:p>
                      <a:r>
                        <a:rPr kumimoji="1" lang="ja-JP" altLang="en-US" sz="1600" b="0" dirty="0">
                          <a:solidFill>
                            <a:schemeClr val="tx1"/>
                          </a:solidFill>
                          <a:latin typeface="Meiryo UI" panose="020B0604030504040204" pitchFamily="50" charset="-128"/>
                          <a:ea typeface="Meiryo UI" panose="020B0604030504040204" pitchFamily="50" charset="-128"/>
                        </a:rPr>
                        <a:t>提供価値</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8352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Meiryo UI" panose="020B0604030504040204" pitchFamily="50" charset="-128"/>
                          <a:ea typeface="Meiryo UI" panose="020B0604030504040204" pitchFamily="50" charset="-128"/>
                        </a:rPr>
                        <a:t>利用シーン</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bl>
          </a:graphicData>
        </a:graphic>
      </p:graphicFrame>
      <p:sp>
        <p:nvSpPr>
          <p:cNvPr id="93232" name="Rectangle 2">
            <a:extLst>
              <a:ext uri="{FF2B5EF4-FFF2-40B4-BE49-F238E27FC236}">
                <a16:creationId xmlns:a16="http://schemas.microsoft.com/office/drawing/2014/main" id="{2DE524D7-D185-708C-694D-D8A01B19C9B9}"/>
              </a:ext>
            </a:extLst>
          </p:cNvPr>
          <p:cNvSpPr>
            <a:spLocks noGrp="1" noChangeArrowheads="1"/>
          </p:cNvSpPr>
          <p:nvPr>
            <p:ph type="title"/>
          </p:nvPr>
        </p:nvSpPr>
        <p:spPr>
          <a:xfrm>
            <a:off x="319088" y="228600"/>
            <a:ext cx="8420100" cy="762000"/>
          </a:xfrm>
          <a:noFill/>
        </p:spPr>
        <p:txBody>
          <a:bodyPr lIns="0" tIns="0" rIns="0" bIns="0"/>
          <a:lstStyle/>
          <a:p>
            <a:r>
              <a:rPr lang="ja-JP" altLang="en-US" sz="2800" b="1"/>
              <a:t>製品・サービスの一覧</a:t>
            </a:r>
          </a:p>
        </p:txBody>
      </p:sp>
      <p:sp>
        <p:nvSpPr>
          <p:cNvPr id="2" name="正方形/長方形 1">
            <a:extLst>
              <a:ext uri="{FF2B5EF4-FFF2-40B4-BE49-F238E27FC236}">
                <a16:creationId xmlns:a16="http://schemas.microsoft.com/office/drawing/2014/main" id="{2B4E4567-2CFA-5C47-C855-73362DE9106D}"/>
              </a:ext>
            </a:extLst>
          </p:cNvPr>
          <p:cNvSpPr/>
          <p:nvPr/>
        </p:nvSpPr>
        <p:spPr bwMode="auto">
          <a:xfrm>
            <a:off x="7442200" y="309563"/>
            <a:ext cx="2301875" cy="894867"/>
          </a:xfrm>
          <a:prstGeom prst="rect">
            <a:avLst/>
          </a:prstGeom>
          <a:solidFill>
            <a:srgbClr val="FFFFCC"/>
          </a:solidFill>
          <a:ln w="127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lIns="36000" tIns="36000" rIns="36000" bIns="36000"/>
          <a:lstStyle/>
          <a:p>
            <a:pPr eaLnBrk="1" hangingPunct="1">
              <a:defRPr/>
            </a:pPr>
            <a:r>
              <a:rPr lang="en-US" altLang="ja-JP" b="1" dirty="0">
                <a:solidFill>
                  <a:srgbClr val="FF0000"/>
                </a:solidFill>
                <a:latin typeface="Meiryo UI" panose="020B0604030504040204" pitchFamily="50" charset="-128"/>
                <a:ea typeface="Meiryo UI" panose="020B0604030504040204" pitchFamily="50" charset="-128"/>
              </a:rPr>
              <a:t>Point !</a:t>
            </a:r>
          </a:p>
          <a:p>
            <a:pPr eaLnBrk="1" hangingPunct="1">
              <a:defRPr/>
            </a:pPr>
            <a:r>
              <a:rPr lang="ja-JP" altLang="en-US" dirty="0">
                <a:latin typeface="Meiryo UI" panose="020B0604030504040204" pitchFamily="50" charset="-128"/>
                <a:ea typeface="Meiryo UI" panose="020B0604030504040204" pitchFamily="50" charset="-128"/>
              </a:rPr>
              <a:t>複数プロダクトで構成される場合は下記のように一覧で。</a:t>
            </a:r>
            <a:endParaRPr lang="en-US" altLang="ja-JP" dirty="0">
              <a:latin typeface="Meiryo UI" panose="020B0604030504040204" pitchFamily="50" charset="-128"/>
              <a:ea typeface="Meiryo UI" panose="020B0604030504040204" pitchFamily="50" charset="-128"/>
            </a:endParaRP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AE7BD8AC-EEC1-E357-4622-26FF526F11A1}"/>
              </a:ext>
            </a:extLst>
          </p:cNvPr>
          <p:cNvSpPr>
            <a:spLocks noGrp="1" noChangeArrowheads="1"/>
          </p:cNvSpPr>
          <p:nvPr>
            <p:ph type="title"/>
          </p:nvPr>
        </p:nvSpPr>
        <p:spPr>
          <a:xfrm>
            <a:off x="319088" y="228600"/>
            <a:ext cx="8420100" cy="762000"/>
          </a:xfrm>
          <a:noFill/>
        </p:spPr>
        <p:txBody>
          <a:bodyPr lIns="0" tIns="0" rIns="0" bIns="0"/>
          <a:lstStyle/>
          <a:p>
            <a:r>
              <a:rPr lang="ja-JP" altLang="en-US" sz="2800" b="1"/>
              <a:t>ターゲット顧客と解決すべき課題</a:t>
            </a:r>
          </a:p>
        </p:txBody>
      </p:sp>
      <p:sp>
        <p:nvSpPr>
          <p:cNvPr id="51203" name="Rectangle 1">
            <a:extLst>
              <a:ext uri="{FF2B5EF4-FFF2-40B4-BE49-F238E27FC236}">
                <a16:creationId xmlns:a16="http://schemas.microsoft.com/office/drawing/2014/main" id="{8B568BC2-E738-9E13-9DD5-57289AC033C5}"/>
              </a:ext>
            </a:extLst>
          </p:cNvPr>
          <p:cNvSpPr>
            <a:spLocks noChangeArrowheads="1"/>
          </p:cNvSpPr>
          <p:nvPr/>
        </p:nvSpPr>
        <p:spPr bwMode="auto">
          <a:xfrm>
            <a:off x="319088" y="1364593"/>
            <a:ext cx="8951912" cy="5069831"/>
          </a:xfrm>
          <a:prstGeom prst="rect">
            <a:avLst/>
          </a:prstGeom>
          <a:noFill/>
          <a:ln w="12700">
            <a:noFill/>
            <a:miter lim="800000"/>
            <a:headEnd/>
            <a:tailEnd/>
          </a:ln>
        </p:spPr>
        <p:txBody>
          <a:bodyPr lIns="108000" tIns="72000" rIns="108000" bIns="72000">
            <a:spAutoFit/>
          </a:bodyPr>
          <a:lstStyle/>
          <a:p>
            <a:pPr marL="446088" indent="-446088">
              <a:defRPr/>
            </a:pPr>
            <a:r>
              <a:rPr lang="ja-JP" altLang="en-US" sz="2000" dirty="0">
                <a:latin typeface="Meiryo UI" panose="020B0604030504040204" pitchFamily="50" charset="-128"/>
                <a:ea typeface="Meiryo UI" panose="020B0604030504040204" pitchFamily="50" charset="-128"/>
              </a:rPr>
              <a:t>◇　初期ターゲットと成長ターゲットを示し、確実性と将来性を両立させる。</a:t>
            </a:r>
            <a:endParaRPr lang="en-US" altLang="ja-JP" sz="2000" dirty="0">
              <a:latin typeface="Meiryo UI" panose="020B0604030504040204" pitchFamily="50" charset="-128"/>
              <a:ea typeface="Meiryo UI" panose="020B0604030504040204" pitchFamily="50" charset="-128"/>
            </a:endParaRPr>
          </a:p>
          <a:p>
            <a:pPr eaLnBrk="1" hangingPunct="1">
              <a:defRPr/>
            </a:pPr>
            <a:endParaRPr lang="en-US" altLang="ja-JP" sz="2000" dirty="0">
              <a:latin typeface="Meiryo UI" panose="020B0604030504040204" pitchFamily="50" charset="-128"/>
              <a:ea typeface="Meiryo UI" panose="020B0604030504040204" pitchFamily="50" charset="-128"/>
            </a:endParaRPr>
          </a:p>
          <a:p>
            <a:pPr eaLnBrk="1" hangingPunct="1">
              <a:defRPr/>
            </a:pPr>
            <a:r>
              <a:rPr lang="ja-JP" altLang="en-US" sz="2000" dirty="0">
                <a:latin typeface="Meiryo UI" panose="020B0604030504040204" pitchFamily="50" charset="-128"/>
                <a:ea typeface="Meiryo UI" panose="020B0604030504040204" pitchFamily="50" charset="-128"/>
              </a:rPr>
              <a:t>　　　－　顧客状況と共感する具体的な課題</a:t>
            </a:r>
            <a:endParaRPr lang="en-US" altLang="ja-JP" sz="2000" dirty="0">
              <a:latin typeface="Meiryo UI" panose="020B0604030504040204" pitchFamily="50" charset="-128"/>
              <a:ea typeface="Meiryo UI" panose="020B0604030504040204" pitchFamily="50" charset="-128"/>
            </a:endParaRPr>
          </a:p>
          <a:p>
            <a:pPr eaLnBrk="1" hangingPunct="1">
              <a:defRPr/>
            </a:pPr>
            <a:endParaRPr lang="en-US" altLang="ja-JP" sz="2000" dirty="0">
              <a:latin typeface="Meiryo UI" panose="020B0604030504040204" pitchFamily="50" charset="-128"/>
              <a:ea typeface="Meiryo UI" panose="020B0604030504040204" pitchFamily="50" charset="-128"/>
            </a:endParaRPr>
          </a:p>
          <a:p>
            <a:pPr eaLnBrk="1" hangingPunct="1">
              <a:defRPr/>
            </a:pPr>
            <a:r>
              <a:rPr lang="ja-JP" altLang="en-US" sz="2000" dirty="0">
                <a:latin typeface="Meiryo UI" panose="020B0604030504040204" pitchFamily="50" charset="-128"/>
                <a:ea typeface="Meiryo UI" panose="020B0604030504040204" pitchFamily="50" charset="-128"/>
              </a:rPr>
              <a:t>　　　－　各ターゲット顧客のプロファイル、ペルソナ（人物像）、ニーズ・困りごと</a:t>
            </a:r>
            <a:endParaRPr lang="en-US" altLang="ja-JP" sz="2000" dirty="0">
              <a:latin typeface="Meiryo UI" panose="020B0604030504040204" pitchFamily="50" charset="-128"/>
              <a:ea typeface="Meiryo UI" panose="020B0604030504040204" pitchFamily="50" charset="-128"/>
            </a:endParaRPr>
          </a:p>
          <a:p>
            <a:pPr eaLnBrk="1" hangingPunct="1">
              <a:defRPr/>
            </a:pPr>
            <a:endParaRPr lang="en-US" altLang="ja-JP" sz="2000" dirty="0">
              <a:latin typeface="Meiryo UI" panose="020B0604030504040204" pitchFamily="50" charset="-128"/>
              <a:ea typeface="Meiryo UI" panose="020B0604030504040204" pitchFamily="50" charset="-128"/>
            </a:endParaRPr>
          </a:p>
          <a:p>
            <a:pPr eaLnBrk="1" hangingPunct="1">
              <a:defRPr/>
            </a:pPr>
            <a:r>
              <a:rPr lang="ja-JP" altLang="en-US" sz="2000" dirty="0">
                <a:latin typeface="Meiryo UI" panose="020B0604030504040204" pitchFamily="50" charset="-128"/>
                <a:ea typeface="Meiryo UI" panose="020B0604030504040204" pitchFamily="50" charset="-128"/>
              </a:rPr>
              <a:t>　　　－　市場の数量規模、金額規模（</a:t>
            </a:r>
            <a:r>
              <a:rPr lang="en-US" altLang="ja-JP" sz="2000" dirty="0">
                <a:latin typeface="Meiryo UI" panose="020B0604030504040204" pitchFamily="50" charset="-128"/>
                <a:ea typeface="Meiryo UI" panose="020B0604030504040204" pitchFamily="50" charset="-128"/>
              </a:rPr>
              <a:t>TAM</a:t>
            </a:r>
            <a:r>
              <a:rPr lang="ja-JP" altLang="en-US" sz="2000" dirty="0">
                <a:latin typeface="Meiryo UI" panose="020B0604030504040204" pitchFamily="50" charset="-128"/>
                <a:ea typeface="Meiryo UI" panose="020B0604030504040204" pitchFamily="50" charset="-128"/>
              </a:rPr>
              <a:t>、</a:t>
            </a:r>
            <a:r>
              <a:rPr lang="en-US" altLang="ja-JP" sz="2000" dirty="0">
                <a:latin typeface="Meiryo UI" panose="020B0604030504040204" pitchFamily="50" charset="-128"/>
                <a:ea typeface="Meiryo UI" panose="020B0604030504040204" pitchFamily="50" charset="-128"/>
              </a:rPr>
              <a:t>SAM</a:t>
            </a:r>
            <a:r>
              <a:rPr lang="ja-JP" altLang="en-US" sz="2000" dirty="0">
                <a:latin typeface="Meiryo UI" panose="020B0604030504040204" pitchFamily="50" charset="-128"/>
                <a:ea typeface="Meiryo UI" panose="020B0604030504040204" pitchFamily="50" charset="-128"/>
              </a:rPr>
              <a:t>、</a:t>
            </a:r>
            <a:r>
              <a:rPr lang="en-US" altLang="ja-JP" sz="2000" dirty="0">
                <a:latin typeface="Meiryo UI" panose="020B0604030504040204" pitchFamily="50" charset="-128"/>
                <a:ea typeface="Meiryo UI" panose="020B0604030504040204" pitchFamily="50" charset="-128"/>
              </a:rPr>
              <a:t>SOM</a:t>
            </a:r>
            <a:r>
              <a:rPr lang="ja-JP" altLang="en-US" sz="2000" dirty="0">
                <a:latin typeface="Meiryo UI" panose="020B0604030504040204" pitchFamily="50" charset="-128"/>
                <a:ea typeface="Meiryo UI" panose="020B0604030504040204" pitchFamily="50" charset="-128"/>
              </a:rPr>
              <a:t>）</a:t>
            </a:r>
            <a:endParaRPr lang="en-US" altLang="ja-JP" sz="2000" dirty="0">
              <a:latin typeface="Meiryo UI" panose="020B0604030504040204" pitchFamily="50" charset="-128"/>
              <a:ea typeface="Meiryo UI" panose="020B0604030504040204" pitchFamily="50" charset="-128"/>
            </a:endParaRPr>
          </a:p>
          <a:p>
            <a:pPr marL="444500" indent="-444500" eaLnBrk="1" hangingPunct="1">
              <a:defRPr/>
            </a:pPr>
            <a:endParaRPr lang="en-US" altLang="ja-JP" sz="2000" dirty="0">
              <a:latin typeface="Meiryo UI" panose="020B0604030504040204" pitchFamily="50" charset="-128"/>
              <a:ea typeface="Meiryo UI" panose="020B0604030504040204" pitchFamily="50" charset="-128"/>
            </a:endParaRPr>
          </a:p>
          <a:p>
            <a:pPr marL="444500" indent="-444500">
              <a:defRPr/>
            </a:pPr>
            <a:r>
              <a:rPr lang="ja-JP" altLang="en-US" sz="2000" dirty="0">
                <a:latin typeface="Meiryo UI" panose="020B0604030504040204" pitchFamily="50" charset="-128"/>
                <a:ea typeface="Meiryo UI" panose="020B0604030504040204" pitchFamily="50" charset="-128"/>
              </a:rPr>
              <a:t>◇　どんな顧客のどんな課題を解決するのか。</a:t>
            </a:r>
            <a:endParaRPr lang="en-US" altLang="ja-JP" sz="2000" dirty="0">
              <a:latin typeface="Meiryo UI" panose="020B0604030504040204" pitchFamily="50" charset="-128"/>
              <a:ea typeface="Meiryo UI" panose="020B0604030504040204" pitchFamily="50" charset="-128"/>
            </a:endParaRPr>
          </a:p>
          <a:p>
            <a:pPr marL="444500" indent="-444500" eaLnBrk="1" hangingPunct="1">
              <a:defRPr/>
            </a:pPr>
            <a:endParaRPr lang="en-US" altLang="ja-JP" sz="2000" dirty="0">
              <a:latin typeface="Meiryo UI" panose="020B0604030504040204" pitchFamily="50" charset="-128"/>
              <a:ea typeface="Meiryo UI" panose="020B0604030504040204" pitchFamily="50" charset="-128"/>
            </a:endParaRPr>
          </a:p>
          <a:p>
            <a:pPr marL="444500" indent="-444500" eaLnBrk="1" hangingPunct="1">
              <a:defRPr/>
            </a:pPr>
            <a:r>
              <a:rPr lang="ja-JP" altLang="en-US" sz="2000" dirty="0">
                <a:latin typeface="Meiryo UI" panose="020B0604030504040204" pitchFamily="50" charset="-128"/>
                <a:ea typeface="Meiryo UI" panose="020B0604030504040204" pitchFamily="50" charset="-128"/>
              </a:rPr>
              <a:t>　　　－　生々しい顧客の声（重要性や切実さ、製品・サービスへのニーズ）</a:t>
            </a:r>
            <a:endParaRPr lang="en-US" altLang="ja-JP" sz="2000" dirty="0">
              <a:latin typeface="Meiryo UI" panose="020B0604030504040204" pitchFamily="50" charset="-128"/>
              <a:ea typeface="Meiryo UI" panose="020B0604030504040204" pitchFamily="50" charset="-128"/>
            </a:endParaRPr>
          </a:p>
          <a:p>
            <a:pPr marL="444500" indent="-444500" eaLnBrk="1" hangingPunct="1">
              <a:defRPr/>
            </a:pPr>
            <a:endParaRPr lang="en-US" altLang="ja-JP" sz="2000" dirty="0">
              <a:latin typeface="Meiryo UI" panose="020B0604030504040204" pitchFamily="50" charset="-128"/>
              <a:ea typeface="Meiryo UI" panose="020B0604030504040204" pitchFamily="50" charset="-128"/>
            </a:endParaRPr>
          </a:p>
          <a:p>
            <a:pPr eaLnBrk="1" hangingPunct="1">
              <a:defRPr/>
            </a:pPr>
            <a:r>
              <a:rPr lang="ja-JP" altLang="en-US" sz="2000" dirty="0">
                <a:latin typeface="Meiryo UI" panose="020B0604030504040204" pitchFamily="50" charset="-128"/>
                <a:ea typeface="Meiryo UI" panose="020B0604030504040204" pitchFamily="50" charset="-128"/>
              </a:rPr>
              <a:t>　　　－　顧客の状況や課題に関する「ユニークな発見や洞察」</a:t>
            </a:r>
            <a:endParaRPr lang="en-US" altLang="ja-JP" sz="2000" dirty="0">
              <a:latin typeface="Meiryo UI" panose="020B0604030504040204" pitchFamily="50" charset="-128"/>
              <a:ea typeface="Meiryo UI" panose="020B0604030504040204" pitchFamily="50" charset="-128"/>
            </a:endParaRPr>
          </a:p>
          <a:p>
            <a:pPr eaLnBrk="1" hangingPunct="1">
              <a:defRPr/>
            </a:pPr>
            <a:endParaRPr lang="en-US" altLang="ja-JP" sz="2000" dirty="0">
              <a:latin typeface="Meiryo UI" panose="020B0604030504040204" pitchFamily="50" charset="-128"/>
              <a:ea typeface="Meiryo UI" panose="020B0604030504040204" pitchFamily="50" charset="-128"/>
            </a:endParaRPr>
          </a:p>
          <a:p>
            <a:pPr eaLnBrk="1" hangingPunct="1">
              <a:defRPr/>
            </a:pPr>
            <a:r>
              <a:rPr lang="ja-JP" altLang="en-US" sz="2000" dirty="0">
                <a:latin typeface="Meiryo UI" panose="020B0604030504040204" pitchFamily="50" charset="-128"/>
                <a:ea typeface="Meiryo UI" panose="020B0604030504040204" pitchFamily="50" charset="-128"/>
              </a:rPr>
              <a:t>　　　　　　例）顧客の新しい変化、掘り起こし可能な潜在ニーズ</a:t>
            </a:r>
            <a:endParaRPr lang="en-US" altLang="ja-JP" sz="2000" dirty="0">
              <a:latin typeface="Meiryo UI" panose="020B0604030504040204" pitchFamily="50" charset="-128"/>
              <a:ea typeface="Meiryo UI" panose="020B0604030504040204" pitchFamily="50" charset="-128"/>
            </a:endParaRPr>
          </a:p>
          <a:p>
            <a:pPr eaLnBrk="1" hangingPunct="1">
              <a:defRPr/>
            </a:pPr>
            <a:r>
              <a:rPr lang="ja-JP" altLang="en-US" sz="2000" dirty="0">
                <a:latin typeface="Meiryo UI" panose="020B0604030504040204" pitchFamily="50" charset="-128"/>
                <a:ea typeface="Meiryo UI" panose="020B0604030504040204" pitchFamily="50" charset="-128"/>
              </a:rPr>
              <a:t>　　　　　　　　　意外な阻害要因・真の原因、なぜこのタイミングなのか　など</a:t>
            </a:r>
            <a:endParaRPr lang="en-US" altLang="ja-JP" sz="2000" dirty="0">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7FF70EF6-8C5F-EC17-F75D-8D1A7ED4B33E}"/>
              </a:ext>
            </a:extLst>
          </p:cNvPr>
          <p:cNvSpPr/>
          <p:nvPr/>
        </p:nvSpPr>
        <p:spPr bwMode="auto">
          <a:xfrm>
            <a:off x="7442200" y="309564"/>
            <a:ext cx="2301875" cy="1124474"/>
          </a:xfrm>
          <a:prstGeom prst="rect">
            <a:avLst/>
          </a:prstGeom>
          <a:solidFill>
            <a:srgbClr val="FFFFCC"/>
          </a:solidFill>
          <a:ln w="127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lIns="36000" tIns="36000" rIns="36000" bIns="36000"/>
          <a:lstStyle/>
          <a:p>
            <a:pPr eaLnBrk="1" hangingPunct="1">
              <a:defRPr/>
            </a:pPr>
            <a:r>
              <a:rPr lang="en-US" altLang="ja-JP" b="1" dirty="0">
                <a:solidFill>
                  <a:srgbClr val="FF0000"/>
                </a:solidFill>
                <a:latin typeface="Meiryo UI" panose="020B0604030504040204" pitchFamily="50" charset="-128"/>
                <a:ea typeface="Meiryo UI" panose="020B0604030504040204" pitchFamily="50" charset="-128"/>
              </a:rPr>
              <a:t>Point !</a:t>
            </a:r>
            <a:endParaRPr lang="en-US" altLang="ja-JP" dirty="0">
              <a:latin typeface="Meiryo UI" panose="020B0604030504040204" pitchFamily="50" charset="-128"/>
              <a:ea typeface="Meiryo UI" panose="020B0604030504040204" pitchFamily="50" charset="-128"/>
            </a:endParaRPr>
          </a:p>
          <a:p>
            <a:pPr eaLnBrk="1" hangingPunct="1">
              <a:defRPr/>
            </a:pPr>
            <a:r>
              <a:rPr lang="ja-JP" altLang="en-US" dirty="0">
                <a:latin typeface="Meiryo UI" panose="020B0604030504040204" pitchFamily="50" charset="-128"/>
                <a:ea typeface="Meiryo UI" panose="020B0604030504040204" pitchFamily="50" charset="-128"/>
              </a:rPr>
              <a:t>複数ターゲットの展開も含めて説明する。生々しい「コメント」が説得力を生む。</a:t>
            </a:r>
            <a:endParaRPr lang="en-US" altLang="ja-JP" dirty="0">
              <a:latin typeface="Meiryo UI" panose="020B0604030504040204" pitchFamily="50" charset="-128"/>
              <a:ea typeface="Meiryo UI" panose="020B0604030504040204" pitchFamily="50" charset="-128"/>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タイトル 2">
            <a:extLst>
              <a:ext uri="{FF2B5EF4-FFF2-40B4-BE49-F238E27FC236}">
                <a16:creationId xmlns:a16="http://schemas.microsoft.com/office/drawing/2014/main" id="{878901C7-1789-7AEF-8C82-980042C94682}"/>
              </a:ext>
            </a:extLst>
          </p:cNvPr>
          <p:cNvSpPr>
            <a:spLocks noGrp="1"/>
          </p:cNvSpPr>
          <p:nvPr>
            <p:ph type="title"/>
          </p:nvPr>
        </p:nvSpPr>
        <p:spPr/>
        <p:txBody>
          <a:bodyPr/>
          <a:lstStyle/>
          <a:p>
            <a:r>
              <a:rPr lang="ja-JP" altLang="en-US" sz="2800" b="1"/>
              <a:t>定型化しておくべきフォーマット</a:t>
            </a:r>
          </a:p>
        </p:txBody>
      </p:sp>
      <p:sp>
        <p:nvSpPr>
          <p:cNvPr id="125" name="Rectangle 1">
            <a:extLst>
              <a:ext uri="{FF2B5EF4-FFF2-40B4-BE49-F238E27FC236}">
                <a16:creationId xmlns:a16="http://schemas.microsoft.com/office/drawing/2014/main" id="{713F7991-439D-1FFC-07F3-3421714C9443}"/>
              </a:ext>
            </a:extLst>
          </p:cNvPr>
          <p:cNvSpPr>
            <a:spLocks noChangeArrowheads="1"/>
          </p:cNvSpPr>
          <p:nvPr/>
        </p:nvSpPr>
        <p:spPr bwMode="auto">
          <a:xfrm>
            <a:off x="987425" y="1242378"/>
            <a:ext cx="7931150" cy="5454552"/>
          </a:xfrm>
          <a:prstGeom prst="rect">
            <a:avLst/>
          </a:prstGeom>
          <a:noFill/>
          <a:ln w="12700">
            <a:noFill/>
            <a:miter lim="800000"/>
            <a:headEnd/>
            <a:tailEnd/>
          </a:ln>
        </p:spPr>
        <p:txBody>
          <a:bodyPr lIns="108000" tIns="72000" rIns="108000" bIns="72000">
            <a:spAutoFit/>
          </a:bodyPr>
          <a:lstStyle/>
          <a:p>
            <a:pPr eaLnBrk="1" hangingPunct="1">
              <a:spcBef>
                <a:spcPts val="600"/>
              </a:spcBef>
              <a:defRPr/>
            </a:pPr>
            <a:r>
              <a:rPr lang="ja-JP" altLang="en-US" sz="2000" b="1" dirty="0">
                <a:solidFill>
                  <a:schemeClr val="bg2">
                    <a:lumMod val="50000"/>
                  </a:schemeClr>
                </a:solidFill>
                <a:latin typeface="Meiryo UI" panose="020B0604030504040204" pitchFamily="50" charset="-128"/>
                <a:ea typeface="Meiryo UI" panose="020B0604030504040204" pitchFamily="50" charset="-128"/>
              </a:rPr>
              <a:t>大きさ、形、色は定型化しておくこと</a:t>
            </a:r>
            <a:endParaRPr lang="en-US" altLang="ja-JP" sz="2000" b="1" dirty="0">
              <a:solidFill>
                <a:schemeClr val="bg2">
                  <a:lumMod val="50000"/>
                </a:schemeClr>
              </a:solidFill>
              <a:latin typeface="Meiryo UI" panose="020B0604030504040204" pitchFamily="50" charset="-128"/>
              <a:ea typeface="Meiryo UI" panose="020B0604030504040204" pitchFamily="50" charset="-128"/>
            </a:endParaRPr>
          </a:p>
          <a:p>
            <a:pPr lvl="1" eaLnBrk="1" hangingPunct="1">
              <a:spcBef>
                <a:spcPts val="600"/>
              </a:spcBef>
              <a:defRPr/>
            </a:pPr>
            <a:r>
              <a:rPr lang="ja-JP" altLang="en-US" sz="2000" dirty="0">
                <a:latin typeface="Meiryo UI" panose="020B0604030504040204" pitchFamily="50" charset="-128"/>
                <a:ea typeface="Meiryo UI" panose="020B0604030504040204" pitchFamily="50" charset="-128"/>
              </a:rPr>
              <a:t>・　行き当たりばったりのフォーマットは混乱のもと、時間の無駄</a:t>
            </a:r>
            <a:endParaRPr lang="en-US" altLang="ja-JP" sz="2000" dirty="0">
              <a:latin typeface="Meiryo UI" panose="020B0604030504040204" pitchFamily="50" charset="-128"/>
              <a:ea typeface="Meiryo UI" panose="020B0604030504040204" pitchFamily="50" charset="-128"/>
            </a:endParaRPr>
          </a:p>
          <a:p>
            <a:pPr lvl="1" eaLnBrk="1" hangingPunct="1">
              <a:spcBef>
                <a:spcPts val="600"/>
              </a:spcBef>
              <a:defRPr/>
            </a:pPr>
            <a:r>
              <a:rPr lang="ja-JP" altLang="en-US" sz="2000" dirty="0">
                <a:latin typeface="Meiryo UI" panose="020B0604030504040204" pitchFamily="50" charset="-128"/>
                <a:ea typeface="Meiryo UI" panose="020B0604030504040204" pitchFamily="50" charset="-128"/>
              </a:rPr>
              <a:t>・　定型化されていればチーム作業でも調整の手間が大幅減</a:t>
            </a:r>
            <a:endParaRPr lang="en-US" altLang="ja-JP" sz="2000" dirty="0">
              <a:latin typeface="Meiryo UI" panose="020B0604030504040204" pitchFamily="50" charset="-128"/>
              <a:ea typeface="Meiryo UI" panose="020B0604030504040204" pitchFamily="50" charset="-128"/>
            </a:endParaRPr>
          </a:p>
          <a:p>
            <a:pPr lvl="1" eaLnBrk="1" hangingPunct="1">
              <a:spcBef>
                <a:spcPts val="600"/>
              </a:spcBef>
              <a:defRPr/>
            </a:pPr>
            <a:r>
              <a:rPr lang="ja-JP" altLang="en-US" sz="2000" dirty="0">
                <a:latin typeface="Meiryo UI" panose="020B0604030504040204" pitchFamily="50" charset="-128"/>
                <a:ea typeface="Meiryo UI" panose="020B0604030504040204" pitchFamily="50" charset="-128"/>
              </a:rPr>
              <a:t>・　定型化されているからこそ、違うパターンが際立つ</a:t>
            </a:r>
          </a:p>
          <a:p>
            <a:pPr marL="895350" lvl="1" indent="-438150" eaLnBrk="1" hangingPunct="1">
              <a:spcBef>
                <a:spcPts val="600"/>
              </a:spcBef>
              <a:buFont typeface="Wingdings" pitchFamily="2" charset="2"/>
              <a:buChar char="l"/>
              <a:defRPr/>
            </a:pPr>
            <a:endParaRPr lang="en-US" altLang="ja-JP" sz="2000" b="1" dirty="0">
              <a:solidFill>
                <a:schemeClr val="bg2">
                  <a:lumMod val="50000"/>
                </a:schemeClr>
              </a:solidFill>
              <a:latin typeface="Meiryo UI" panose="020B0604030504040204" pitchFamily="50" charset="-128"/>
              <a:ea typeface="Meiryo UI" panose="020B0604030504040204" pitchFamily="50" charset="-128"/>
            </a:endParaRPr>
          </a:p>
          <a:p>
            <a:pPr marL="438150" indent="-438150" eaLnBrk="1" hangingPunct="1">
              <a:spcBef>
                <a:spcPts val="600"/>
              </a:spcBef>
              <a:defRPr/>
            </a:pPr>
            <a:r>
              <a:rPr lang="ja-JP" altLang="en-US" sz="2000" b="1" dirty="0">
                <a:solidFill>
                  <a:schemeClr val="bg2">
                    <a:lumMod val="50000"/>
                  </a:schemeClr>
                </a:solidFill>
                <a:latin typeface="Meiryo UI" panose="020B0604030504040204" pitchFamily="50" charset="-128"/>
                <a:ea typeface="Meiryo UI" panose="020B0604030504040204" pitchFamily="50" charset="-128"/>
              </a:rPr>
              <a:t>決めておくこと</a:t>
            </a:r>
            <a:endParaRPr lang="en-US" altLang="ja-JP" sz="2000" b="1" dirty="0">
              <a:solidFill>
                <a:schemeClr val="bg2">
                  <a:lumMod val="50000"/>
                </a:schemeClr>
              </a:solidFill>
              <a:latin typeface="Meiryo UI" panose="020B0604030504040204" pitchFamily="50" charset="-128"/>
              <a:ea typeface="Meiryo UI" panose="020B0604030504040204" pitchFamily="50" charset="-128"/>
            </a:endParaRPr>
          </a:p>
          <a:p>
            <a:pPr marL="447675" lvl="1" eaLnBrk="1" hangingPunct="1">
              <a:spcBef>
                <a:spcPts val="600"/>
              </a:spcBef>
              <a:defRPr/>
            </a:pPr>
            <a:r>
              <a:rPr lang="ja-JP" altLang="en-US" sz="2000" dirty="0">
                <a:latin typeface="Meiryo UI" panose="020B0604030504040204" pitchFamily="50" charset="-128"/>
                <a:ea typeface="Meiryo UI" panose="020B0604030504040204" pitchFamily="50" charset="-128"/>
              </a:rPr>
              <a:t>・　用紙のサイズ（</a:t>
            </a:r>
            <a:r>
              <a:rPr lang="en-US" altLang="ja-JP" sz="2000" dirty="0">
                <a:latin typeface="Meiryo UI" panose="020B0604030504040204" pitchFamily="50" charset="-128"/>
                <a:ea typeface="Meiryo UI" panose="020B0604030504040204" pitchFamily="50" charset="-128"/>
              </a:rPr>
              <a:t>A</a:t>
            </a:r>
            <a:r>
              <a:rPr lang="ja-JP" altLang="en-US" sz="2000" dirty="0">
                <a:latin typeface="Meiryo UI" panose="020B0604030504040204" pitchFamily="50" charset="-128"/>
                <a:ea typeface="Meiryo UI" panose="020B0604030504040204" pitchFamily="50" charset="-128"/>
              </a:rPr>
              <a:t>４用紙、横置きなど）</a:t>
            </a:r>
            <a:endParaRPr lang="en-US" altLang="ja-JP" sz="2000" dirty="0">
              <a:latin typeface="Meiryo UI" panose="020B0604030504040204" pitchFamily="50" charset="-128"/>
              <a:ea typeface="Meiryo UI" panose="020B0604030504040204" pitchFamily="50" charset="-128"/>
            </a:endParaRPr>
          </a:p>
          <a:p>
            <a:pPr marL="447675" lvl="1" eaLnBrk="1" hangingPunct="1">
              <a:spcBef>
                <a:spcPts val="600"/>
              </a:spcBef>
              <a:defRPr/>
            </a:pPr>
            <a:r>
              <a:rPr lang="ja-JP" altLang="en-US" sz="2000" dirty="0">
                <a:latin typeface="Meiryo UI" panose="020B0604030504040204" pitchFamily="50" charset="-128"/>
                <a:ea typeface="Meiryo UI" panose="020B0604030504040204" pitchFamily="50" charset="-128"/>
              </a:rPr>
              <a:t>・　スライドタイプ別ひな型（表紙、目次、本文、図表など）</a:t>
            </a:r>
            <a:endParaRPr lang="en-US" altLang="ja-JP" sz="2000" dirty="0">
              <a:latin typeface="Meiryo UI" panose="020B0604030504040204" pitchFamily="50" charset="-128"/>
              <a:ea typeface="Meiryo UI" panose="020B0604030504040204" pitchFamily="50" charset="-128"/>
            </a:endParaRPr>
          </a:p>
          <a:p>
            <a:pPr marL="447675" lvl="1">
              <a:spcBef>
                <a:spcPts val="600"/>
              </a:spcBef>
              <a:defRPr/>
            </a:pPr>
            <a:r>
              <a:rPr lang="ja-JP" altLang="en-US" sz="2000" dirty="0">
                <a:latin typeface="Meiryo UI" panose="020B0604030504040204" pitchFamily="50" charset="-128"/>
                <a:ea typeface="Meiryo UI" panose="020B0604030504040204" pitchFamily="50" charset="-128"/>
              </a:rPr>
              <a:t>・　スライド内の配置（基本構成）</a:t>
            </a:r>
            <a:endParaRPr lang="en-US" altLang="ja-JP" sz="2000" dirty="0">
              <a:latin typeface="Meiryo UI" panose="020B0604030504040204" pitchFamily="50" charset="-128"/>
              <a:ea typeface="Meiryo UI" panose="020B0604030504040204" pitchFamily="50" charset="-128"/>
            </a:endParaRPr>
          </a:p>
          <a:p>
            <a:pPr marL="447675" lvl="1" eaLnBrk="1" hangingPunct="1">
              <a:spcBef>
                <a:spcPts val="600"/>
              </a:spcBef>
              <a:defRPr/>
            </a:pPr>
            <a:r>
              <a:rPr lang="ja-JP" altLang="en-US" sz="2000" dirty="0">
                <a:latin typeface="Meiryo UI" panose="020B0604030504040204" pitchFamily="50" charset="-128"/>
                <a:ea typeface="Meiryo UI" panose="020B0604030504040204" pitchFamily="50" charset="-128"/>
              </a:rPr>
              <a:t>・　フォントの種類、フォントサイズ（タイトル、本文、強調表現）</a:t>
            </a:r>
            <a:endParaRPr lang="en-US" altLang="ja-JP" sz="2000" dirty="0">
              <a:latin typeface="Meiryo UI" panose="020B0604030504040204" pitchFamily="50" charset="-128"/>
              <a:ea typeface="Meiryo UI" panose="020B0604030504040204" pitchFamily="50" charset="-128"/>
            </a:endParaRPr>
          </a:p>
          <a:p>
            <a:pPr marL="447675" lvl="1" eaLnBrk="1" hangingPunct="1">
              <a:spcBef>
                <a:spcPts val="600"/>
              </a:spcBef>
              <a:defRPr/>
            </a:pPr>
            <a:r>
              <a:rPr lang="ja-JP" altLang="en-US" sz="2000" dirty="0">
                <a:latin typeface="Meiryo UI" panose="020B0604030504040204" pitchFamily="50" charset="-128"/>
                <a:ea typeface="Meiryo UI" panose="020B0604030504040204" pitchFamily="50" charset="-128"/>
              </a:rPr>
              <a:t>・　図形タイプ（基本タイプ、枠線などの太さ）</a:t>
            </a:r>
            <a:endParaRPr lang="en-US" altLang="ja-JP" sz="2000" dirty="0">
              <a:latin typeface="Meiryo UI" panose="020B0604030504040204" pitchFamily="50" charset="-128"/>
              <a:ea typeface="Meiryo UI" panose="020B0604030504040204" pitchFamily="50" charset="-128"/>
            </a:endParaRPr>
          </a:p>
          <a:p>
            <a:pPr lvl="1" eaLnBrk="1" hangingPunct="1">
              <a:spcBef>
                <a:spcPts val="600"/>
              </a:spcBef>
              <a:defRPr/>
            </a:pPr>
            <a:r>
              <a:rPr lang="ja-JP" altLang="en-US" sz="2000" dirty="0">
                <a:latin typeface="Meiryo UI" panose="020B0604030504040204" pitchFamily="50" charset="-128"/>
                <a:ea typeface="Meiryo UI" panose="020B0604030504040204" pitchFamily="50" charset="-128"/>
              </a:rPr>
              <a:t>・　行頭文字（●、－、・）、行頭番号（①、１</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など）</a:t>
            </a:r>
            <a:endParaRPr lang="en-US" altLang="ja-JP" sz="2000" dirty="0">
              <a:latin typeface="Meiryo UI" panose="020B0604030504040204" pitchFamily="50" charset="-128"/>
              <a:ea typeface="Meiryo UI" panose="020B0604030504040204" pitchFamily="50" charset="-128"/>
            </a:endParaRPr>
          </a:p>
          <a:p>
            <a:pPr lvl="1" eaLnBrk="1" hangingPunct="1">
              <a:spcBef>
                <a:spcPts val="600"/>
              </a:spcBef>
              <a:defRPr/>
            </a:pPr>
            <a:r>
              <a:rPr lang="ja-JP" altLang="en-US" sz="2000" dirty="0">
                <a:latin typeface="Meiryo UI" panose="020B0604030504040204" pitchFamily="50" charset="-128"/>
                <a:ea typeface="Meiryo UI" panose="020B0604030504040204" pitchFamily="50" charset="-128"/>
              </a:rPr>
              <a:t>・　ベースカラー、ハイライト１、ハイライト２、濃淡</a:t>
            </a:r>
            <a:endParaRPr lang="en-US" altLang="ja-JP" sz="2000" dirty="0">
              <a:latin typeface="Meiryo UI" panose="020B0604030504040204" pitchFamily="50" charset="-128"/>
              <a:ea typeface="Meiryo UI" panose="020B0604030504040204" pitchFamily="50" charset="-128"/>
            </a:endParaRPr>
          </a:p>
          <a:p>
            <a:pPr marL="895350" lvl="1" indent="-438150" eaLnBrk="1" hangingPunct="1">
              <a:spcBef>
                <a:spcPts val="600"/>
              </a:spcBef>
              <a:defRPr/>
            </a:pP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例）青色基調の資料で黄色や赤が入ると目立つ</a:t>
            </a:r>
            <a:endParaRPr lang="en-US" altLang="ja-JP" sz="2000" dirty="0">
              <a:latin typeface="Meiryo UI" panose="020B0604030504040204" pitchFamily="50" charset="-128"/>
              <a:ea typeface="Meiryo UI" panose="020B0604030504040204" pitchFamily="50" charset="-12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AE7BD8AC-EEC1-E357-4622-26FF526F11A1}"/>
              </a:ext>
            </a:extLst>
          </p:cNvPr>
          <p:cNvSpPr>
            <a:spLocks noGrp="1" noChangeArrowheads="1"/>
          </p:cNvSpPr>
          <p:nvPr>
            <p:ph type="title"/>
          </p:nvPr>
        </p:nvSpPr>
        <p:spPr>
          <a:xfrm>
            <a:off x="319088" y="228600"/>
            <a:ext cx="8420100" cy="762000"/>
          </a:xfrm>
          <a:noFill/>
        </p:spPr>
        <p:txBody>
          <a:bodyPr lIns="0" tIns="0" rIns="0" bIns="0"/>
          <a:lstStyle/>
          <a:p>
            <a:r>
              <a:rPr lang="ja-JP" altLang="en-US" sz="2800" b="1" dirty="0"/>
              <a:t>顧客検証の反応</a:t>
            </a:r>
          </a:p>
        </p:txBody>
      </p:sp>
      <p:sp>
        <p:nvSpPr>
          <p:cNvPr id="51203" name="Rectangle 1">
            <a:extLst>
              <a:ext uri="{FF2B5EF4-FFF2-40B4-BE49-F238E27FC236}">
                <a16:creationId xmlns:a16="http://schemas.microsoft.com/office/drawing/2014/main" id="{8B568BC2-E738-9E13-9DD5-57289AC033C5}"/>
              </a:ext>
            </a:extLst>
          </p:cNvPr>
          <p:cNvSpPr>
            <a:spLocks noChangeArrowheads="1"/>
          </p:cNvSpPr>
          <p:nvPr/>
        </p:nvSpPr>
        <p:spPr bwMode="auto">
          <a:xfrm>
            <a:off x="319088" y="1364593"/>
            <a:ext cx="8951912" cy="2607619"/>
          </a:xfrm>
          <a:prstGeom prst="rect">
            <a:avLst/>
          </a:prstGeom>
          <a:noFill/>
          <a:ln w="12700">
            <a:noFill/>
            <a:miter lim="800000"/>
            <a:headEnd/>
            <a:tailEnd/>
          </a:ln>
        </p:spPr>
        <p:txBody>
          <a:bodyPr lIns="108000" tIns="72000" rIns="108000" bIns="72000">
            <a:spAutoFit/>
          </a:bodyPr>
          <a:lstStyle/>
          <a:p>
            <a:pPr marL="446088" indent="-446088">
              <a:defRPr/>
            </a:pPr>
            <a:r>
              <a:rPr lang="ja-JP" altLang="en-US" sz="2000" dirty="0">
                <a:latin typeface="Meiryo UI" panose="020B0604030504040204" pitchFamily="50" charset="-128"/>
                <a:ea typeface="Meiryo UI" panose="020B0604030504040204" pitchFamily="50" charset="-128"/>
              </a:rPr>
              <a:t>◇　顧客が製品・サービスを受け入れるかが意思決定者や投資家の最大の関心事。</a:t>
            </a:r>
            <a:br>
              <a:rPr lang="en-US" altLang="ja-JP" sz="2000" dirty="0">
                <a:latin typeface="Meiryo UI" panose="020B0604030504040204" pitchFamily="50" charset="-128"/>
                <a:ea typeface="Meiryo UI" panose="020B0604030504040204" pitchFamily="50" charset="-128"/>
              </a:rPr>
            </a:br>
            <a:r>
              <a:rPr lang="ja-JP" altLang="en-US" sz="2000" dirty="0">
                <a:latin typeface="Meiryo UI" panose="020B0604030504040204" pitchFamily="50" charset="-128"/>
                <a:ea typeface="Meiryo UI" panose="020B0604030504040204" pitchFamily="50" charset="-128"/>
              </a:rPr>
              <a:t> たとえば、次の項目を参考に、しっかりと表現する。</a:t>
            </a:r>
            <a:endParaRPr lang="en-US" altLang="ja-JP" sz="2000" dirty="0">
              <a:latin typeface="Meiryo UI" panose="020B0604030504040204" pitchFamily="50" charset="-128"/>
              <a:ea typeface="Meiryo UI" panose="020B0604030504040204" pitchFamily="50" charset="-128"/>
            </a:endParaRPr>
          </a:p>
          <a:p>
            <a:pPr eaLnBrk="1" hangingPunct="1">
              <a:defRPr/>
            </a:pPr>
            <a:endParaRPr lang="en-US" altLang="ja-JP" sz="2000" dirty="0">
              <a:latin typeface="Meiryo UI" panose="020B0604030504040204" pitchFamily="50" charset="-128"/>
              <a:ea typeface="Meiryo UI" panose="020B0604030504040204" pitchFamily="50" charset="-128"/>
            </a:endParaRPr>
          </a:p>
          <a:p>
            <a:pPr eaLnBrk="1" hangingPunct="1">
              <a:defRPr/>
            </a:pPr>
            <a:r>
              <a:rPr lang="ja-JP" altLang="en-US" sz="2000" dirty="0">
                <a:latin typeface="Meiryo UI" panose="020B0604030504040204" pitchFamily="50" charset="-128"/>
                <a:ea typeface="Meiryo UI" panose="020B0604030504040204" pitchFamily="50" charset="-128"/>
              </a:rPr>
              <a:t>　　　　ー　トライアルや顧客検証、実証実験での顧客の声・反応</a:t>
            </a:r>
            <a:endParaRPr lang="en-US" altLang="ja-JP" sz="2000" dirty="0">
              <a:latin typeface="Meiryo UI" panose="020B0604030504040204" pitchFamily="50" charset="-128"/>
              <a:ea typeface="Meiryo UI" panose="020B0604030504040204" pitchFamily="50" charset="-128"/>
            </a:endParaRPr>
          </a:p>
          <a:p>
            <a:pPr eaLnBrk="1" hangingPunct="1">
              <a:defRPr/>
            </a:pPr>
            <a:endParaRPr lang="en-US" altLang="ja-JP" sz="2000" dirty="0">
              <a:latin typeface="Meiryo UI" panose="020B0604030504040204" pitchFamily="50" charset="-128"/>
              <a:ea typeface="Meiryo UI" panose="020B0604030504040204" pitchFamily="50" charset="-128"/>
            </a:endParaRPr>
          </a:p>
          <a:p>
            <a:pPr eaLnBrk="1" hangingPunct="1">
              <a:defRPr/>
            </a:pPr>
            <a:r>
              <a:rPr lang="ja-JP" altLang="en-US" sz="2000" dirty="0">
                <a:latin typeface="Meiryo UI" panose="020B0604030504040204" pitchFamily="50" charset="-128"/>
                <a:ea typeface="Meiryo UI" panose="020B0604030504040204" pitchFamily="50" charset="-128"/>
              </a:rPr>
              <a:t>　　　　ー　リピート率や獲得率、紹介意向などのデータ</a:t>
            </a:r>
          </a:p>
          <a:p>
            <a:pPr eaLnBrk="1" hangingPunct="1">
              <a:defRPr/>
            </a:pPr>
            <a:endParaRPr lang="en-US" altLang="ja-JP" sz="2000" dirty="0">
              <a:latin typeface="Meiryo UI" panose="020B0604030504040204" pitchFamily="50" charset="-128"/>
              <a:ea typeface="Meiryo UI" panose="020B0604030504040204" pitchFamily="50" charset="-128"/>
            </a:endParaRPr>
          </a:p>
          <a:p>
            <a:pPr eaLnBrk="1" hangingPunct="1">
              <a:defRPr/>
            </a:pPr>
            <a:endParaRPr lang="en-US" altLang="ja-JP"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20757057"/>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a:extLst>
              <a:ext uri="{FF2B5EF4-FFF2-40B4-BE49-F238E27FC236}">
                <a16:creationId xmlns:a16="http://schemas.microsoft.com/office/drawing/2014/main" id="{59CB7306-526E-7320-1DD7-35A6A6D25A47}"/>
              </a:ext>
            </a:extLst>
          </p:cNvPr>
          <p:cNvGraphicFramePr>
            <a:graphicFrameLocks noGrp="1"/>
          </p:cNvGraphicFramePr>
          <p:nvPr>
            <p:extLst>
              <p:ext uri="{D42A27DB-BD31-4B8C-83A1-F6EECF244321}">
                <p14:modId xmlns:p14="http://schemas.microsoft.com/office/powerpoint/2010/main" val="4124780379"/>
              </p:ext>
            </p:extLst>
          </p:nvPr>
        </p:nvGraphicFramePr>
        <p:xfrm>
          <a:off x="319088" y="1270000"/>
          <a:ext cx="8780602" cy="5359400"/>
        </p:xfrm>
        <a:graphic>
          <a:graphicData uri="http://schemas.openxmlformats.org/drawingml/2006/table">
            <a:tbl>
              <a:tblPr firstRow="1" bandRow="1"/>
              <a:tblGrid>
                <a:gridCol w="2197734">
                  <a:extLst>
                    <a:ext uri="{9D8B030D-6E8A-4147-A177-3AD203B41FA5}">
                      <a16:colId xmlns:a16="http://schemas.microsoft.com/office/drawing/2014/main" val="20000"/>
                    </a:ext>
                  </a:extLst>
                </a:gridCol>
                <a:gridCol w="3291434">
                  <a:extLst>
                    <a:ext uri="{9D8B030D-6E8A-4147-A177-3AD203B41FA5}">
                      <a16:colId xmlns:a16="http://schemas.microsoft.com/office/drawing/2014/main" val="20001"/>
                    </a:ext>
                  </a:extLst>
                </a:gridCol>
                <a:gridCol w="3291434">
                  <a:extLst>
                    <a:ext uri="{9D8B030D-6E8A-4147-A177-3AD203B41FA5}">
                      <a16:colId xmlns:a16="http://schemas.microsoft.com/office/drawing/2014/main" val="20003"/>
                    </a:ext>
                  </a:extLst>
                </a:gridCol>
              </a:tblGrid>
              <a:tr h="298267">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endParaRPr kumimoji="1" lang="ja-JP" altLang="en-US" sz="1600" b="1" dirty="0">
                        <a:solidFill>
                          <a:schemeClr val="tx1"/>
                        </a:solidFill>
                        <a:latin typeface="Meiryo UI" panose="020B0604030504040204" pitchFamily="50" charset="-128"/>
                        <a:ea typeface="Meiryo UI" panose="020B0604030504040204" pitchFamily="50" charset="-128"/>
                      </a:endParaRPr>
                    </a:p>
                  </a:txBody>
                  <a:tcPr anchor="b">
                    <a:lnL w="12700" cmpd="sng">
                      <a:solidFill>
                        <a:srgbClr val="FFFFFF"/>
                      </a:solidFill>
                    </a:lnL>
                    <a:lnR w="12700" cmpd="sng">
                      <a:solidFill>
                        <a:srgbClr val="FFFFFF"/>
                      </a:solidFill>
                    </a:lnR>
                    <a:lnT w="12700" cmpd="sng">
                      <a:solidFill>
                        <a:srgbClr val="FFFFFF"/>
                      </a:solid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初期ターゲット１</a:t>
                      </a:r>
                    </a:p>
                  </a:txBody>
                  <a:tcPr anchor="b">
                    <a:lnL w="12700" cmpd="sng">
                      <a:solidFill>
                        <a:srgbClr val="FFFFFF"/>
                      </a:solidFill>
                    </a:lnL>
                    <a:lnR w="12700" cmpd="sng">
                      <a:solidFill>
                        <a:srgbClr val="FFFFFF"/>
                      </a:solidFill>
                    </a:lnR>
                    <a:lnT w="12700" cmpd="sng">
                      <a:solidFill>
                        <a:srgbClr val="FFFFFF"/>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成長ターゲット</a:t>
                      </a:r>
                    </a:p>
                  </a:txBody>
                  <a:tcPr anchor="b">
                    <a:lnL w="12700" cap="flat" cmpd="sng" algn="ctr">
                      <a:solidFill>
                        <a:srgbClr val="FFFFFF"/>
                      </a:solidFill>
                      <a:prstDash val="solid"/>
                      <a:round/>
                      <a:headEnd type="none" w="med" len="med"/>
                      <a:tailEnd type="none" w="med" len="med"/>
                    </a:lnL>
                    <a:lnR w="12700" cmpd="sng">
                      <a:solidFill>
                        <a:srgbClr val="FFFFFF"/>
                      </a:solidFill>
                    </a:lnR>
                    <a:lnT w="12700" cmpd="sng">
                      <a:solidFill>
                        <a:srgbClr val="FFFFFF"/>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0"/>
                  </a:ext>
                </a:extLst>
              </a:tr>
              <a:tr h="1004824">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r>
                        <a:rPr kumimoji="1" lang="ja-JP" altLang="en-US" sz="1600" b="1" dirty="0">
                          <a:solidFill>
                            <a:schemeClr val="tx1"/>
                          </a:solidFill>
                          <a:latin typeface="Meiryo UI" panose="020B0604030504040204" pitchFamily="50" charset="-128"/>
                          <a:ea typeface="Meiryo UI" panose="020B0604030504040204" pitchFamily="50" charset="-128"/>
                        </a:rPr>
                        <a:t>プロファイル</a:t>
                      </a:r>
                    </a:p>
                  </a:txBody>
                  <a:tcP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ja-JP" altLang="en-US" sz="1600" b="1" dirty="0">
                        <a:solidFill>
                          <a:schemeClr val="tx1"/>
                        </a:solidFill>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ja-JP" altLang="en-US" sz="1600" b="1">
                        <a:solidFill>
                          <a:schemeClr val="tx1"/>
                        </a:solidFill>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extLst>
                  <a:ext uri="{0D108BD9-81ED-4DB2-BD59-A6C34878D82A}">
                    <a16:rowId xmlns:a16="http://schemas.microsoft.com/office/drawing/2014/main" val="10001"/>
                  </a:ext>
                </a:extLst>
              </a:tr>
              <a:tr h="1004824">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r>
                        <a:rPr kumimoji="1" lang="ja-JP" altLang="en-US" sz="1600" b="1" dirty="0">
                          <a:solidFill>
                            <a:schemeClr val="tx1"/>
                          </a:solidFill>
                          <a:latin typeface="Meiryo UI" panose="020B0604030504040204" pitchFamily="50" charset="-128"/>
                          <a:ea typeface="Meiryo UI" panose="020B0604030504040204" pitchFamily="50" charset="-128"/>
                        </a:rPr>
                        <a:t>ニーズ・困りごと</a:t>
                      </a:r>
                      <a:endParaRPr kumimoji="1" lang="en-US" altLang="ja-JP" sz="1600" b="1" dirty="0">
                        <a:solidFill>
                          <a:schemeClr val="tx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ja-JP" altLang="en-US" sz="1600" b="1" dirty="0">
                        <a:solidFill>
                          <a:schemeClr val="tx1"/>
                        </a:solidFill>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ja-JP" altLang="en-US" sz="1600" b="1" dirty="0">
                        <a:solidFill>
                          <a:schemeClr val="tx1"/>
                        </a:solidFill>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10002"/>
                  </a:ext>
                </a:extLst>
              </a:tr>
              <a:tr h="1004824">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r>
                        <a:rPr kumimoji="1" lang="ja-JP" altLang="en-US" sz="1600" b="1" dirty="0">
                          <a:solidFill>
                            <a:schemeClr val="tx1"/>
                          </a:solidFill>
                          <a:latin typeface="Meiryo UI" panose="020B0604030504040204" pitchFamily="50" charset="-128"/>
                          <a:ea typeface="Meiryo UI" panose="020B0604030504040204" pitchFamily="50" charset="-128"/>
                        </a:rPr>
                        <a:t>特徴</a:t>
                      </a:r>
                    </a:p>
                  </a:txBody>
                  <a:tcP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ja-JP" altLang="en-US" sz="1600" b="1" dirty="0">
                        <a:solidFill>
                          <a:schemeClr val="tx1"/>
                        </a:solidFill>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ja-JP" altLang="en-US" sz="1600" b="1" dirty="0">
                        <a:solidFill>
                          <a:schemeClr val="tx1"/>
                        </a:solidFill>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extLst>
                  <a:ext uri="{0D108BD9-81ED-4DB2-BD59-A6C34878D82A}">
                    <a16:rowId xmlns:a16="http://schemas.microsoft.com/office/drawing/2014/main" val="10003"/>
                  </a:ext>
                </a:extLst>
              </a:tr>
              <a:tr h="1004824">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r>
                        <a:rPr kumimoji="1" lang="ja-JP" altLang="en-US" sz="1600" b="1" dirty="0">
                          <a:solidFill>
                            <a:schemeClr val="tx1"/>
                          </a:solidFill>
                          <a:latin typeface="Meiryo UI" panose="020B0604030504040204" pitchFamily="50" charset="-128"/>
                          <a:ea typeface="Meiryo UI" panose="020B0604030504040204" pitchFamily="50" charset="-128"/>
                        </a:rPr>
                        <a:t>主なコメント</a:t>
                      </a:r>
                    </a:p>
                  </a:txBody>
                  <a:tcP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ja-JP" altLang="en-US" sz="1600" b="1" dirty="0">
                        <a:solidFill>
                          <a:schemeClr val="tx1"/>
                        </a:solidFill>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ja-JP" altLang="en-US" sz="1600" b="1" dirty="0">
                        <a:solidFill>
                          <a:schemeClr val="tx1"/>
                        </a:solidFill>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10004"/>
                  </a:ext>
                </a:extLst>
              </a:tr>
              <a:tr h="1004824">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r>
                        <a:rPr kumimoji="1" lang="ja-JP" altLang="en-US" sz="1600" b="1" dirty="0">
                          <a:solidFill>
                            <a:schemeClr val="tx1"/>
                          </a:solidFill>
                          <a:latin typeface="Meiryo UI" panose="020B0604030504040204" pitchFamily="50" charset="-128"/>
                          <a:ea typeface="Meiryo UI" panose="020B0604030504040204" pitchFamily="50" charset="-128"/>
                        </a:rPr>
                        <a:t>人数・件数規模</a:t>
                      </a:r>
                      <a:endParaRPr kumimoji="1" lang="en-US" altLang="ja-JP" sz="1600" b="1" dirty="0">
                        <a:solidFill>
                          <a:schemeClr val="tx1"/>
                        </a:solidFill>
                        <a:latin typeface="Meiryo UI" panose="020B0604030504040204" pitchFamily="50" charset="-128"/>
                        <a:ea typeface="Meiryo UI" panose="020B0604030504040204" pitchFamily="50" charset="-128"/>
                      </a:endParaRPr>
                    </a:p>
                    <a:p>
                      <a:r>
                        <a:rPr kumimoji="1" lang="ja-JP" altLang="en-US" sz="1600" b="1" dirty="0">
                          <a:solidFill>
                            <a:schemeClr val="tx1"/>
                          </a:solidFill>
                          <a:latin typeface="Meiryo UI" panose="020B0604030504040204" pitchFamily="50" charset="-128"/>
                          <a:ea typeface="Meiryo UI" panose="020B0604030504040204" pitchFamily="50" charset="-128"/>
                        </a:rPr>
                        <a:t>金額規模</a:t>
                      </a:r>
                    </a:p>
                  </a:txBody>
                  <a:tcP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ja-JP" altLang="en-US" sz="1600" b="1" dirty="0">
                        <a:solidFill>
                          <a:schemeClr val="tx1"/>
                        </a:solidFill>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ja-JP" altLang="en-US" sz="1600" b="1" dirty="0">
                        <a:solidFill>
                          <a:schemeClr val="tx1"/>
                        </a:solidFill>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extLst>
                  <a:ext uri="{0D108BD9-81ED-4DB2-BD59-A6C34878D82A}">
                    <a16:rowId xmlns:a16="http://schemas.microsoft.com/office/drawing/2014/main" val="10005"/>
                  </a:ext>
                </a:extLst>
              </a:tr>
            </a:tbl>
          </a:graphicData>
        </a:graphic>
      </p:graphicFrame>
      <p:sp>
        <p:nvSpPr>
          <p:cNvPr id="95275" name="Rectangle 2">
            <a:extLst>
              <a:ext uri="{FF2B5EF4-FFF2-40B4-BE49-F238E27FC236}">
                <a16:creationId xmlns:a16="http://schemas.microsoft.com/office/drawing/2014/main" id="{5CF0B1ED-5DBF-EE80-0EB1-1BF1C638F903}"/>
              </a:ext>
            </a:extLst>
          </p:cNvPr>
          <p:cNvSpPr>
            <a:spLocks noGrp="1" noChangeArrowheads="1"/>
          </p:cNvSpPr>
          <p:nvPr>
            <p:ph type="title"/>
          </p:nvPr>
        </p:nvSpPr>
        <p:spPr>
          <a:xfrm>
            <a:off x="319088" y="228600"/>
            <a:ext cx="8420100" cy="762000"/>
          </a:xfrm>
          <a:noFill/>
        </p:spPr>
        <p:txBody>
          <a:bodyPr lIns="0" tIns="0" rIns="0" bIns="0"/>
          <a:lstStyle/>
          <a:p>
            <a:r>
              <a:rPr lang="ja-JP" altLang="en-US" sz="2800" b="1" dirty="0"/>
              <a:t>（ターゲット顧客</a:t>
            </a:r>
            <a:r>
              <a:rPr lang="ja-JP" altLang="en-US" b="1" dirty="0"/>
              <a:t>の説明に盛り込むべき情報）</a:t>
            </a:r>
            <a:endParaRPr lang="ja-JP" altLang="en-US" sz="2800" b="1" dirty="0"/>
          </a:p>
        </p:txBody>
      </p:sp>
      <p:sp>
        <p:nvSpPr>
          <p:cNvPr id="2" name="矢印: 右 1">
            <a:extLst>
              <a:ext uri="{FF2B5EF4-FFF2-40B4-BE49-F238E27FC236}">
                <a16:creationId xmlns:a16="http://schemas.microsoft.com/office/drawing/2014/main" id="{1243405B-6C84-D324-406D-922837B0FF5E}"/>
              </a:ext>
            </a:extLst>
          </p:cNvPr>
          <p:cNvSpPr/>
          <p:nvPr/>
        </p:nvSpPr>
        <p:spPr bwMode="auto">
          <a:xfrm>
            <a:off x="5671699" y="1345415"/>
            <a:ext cx="213494" cy="209466"/>
          </a:xfrm>
          <a:prstGeom prst="rightArrow">
            <a:avLst/>
          </a:prstGeom>
          <a:solidFill>
            <a:schemeClr val="bg2">
              <a:lumMod val="50000"/>
            </a:schemeClr>
          </a:solidFill>
          <a:ln w="12700" cap="flat" cmpd="sng" algn="ctr">
            <a:solidFill>
              <a:schemeClr val="bg2">
                <a:lumMod val="50000"/>
              </a:schemeClr>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chemeClr val="tx1"/>
              </a:solidFill>
              <a:effectLst/>
              <a:latin typeface="ＭＳ Ｐゴシック" pitchFamily="50" charset="-128"/>
              <a:ea typeface="ＭＳ Ｐゴシック" pitchFamily="50" charset="-128"/>
            </a:endParaRP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a:extLst>
              <a:ext uri="{FF2B5EF4-FFF2-40B4-BE49-F238E27FC236}">
                <a16:creationId xmlns:a16="http://schemas.microsoft.com/office/drawing/2014/main" id="{6D202E94-F928-0B49-ED30-3D72D6F4B45F}"/>
              </a:ext>
            </a:extLst>
          </p:cNvPr>
          <p:cNvSpPr>
            <a:spLocks noGrp="1" noChangeArrowheads="1"/>
          </p:cNvSpPr>
          <p:nvPr>
            <p:ph type="title"/>
          </p:nvPr>
        </p:nvSpPr>
        <p:spPr>
          <a:xfrm>
            <a:off x="319088" y="228600"/>
            <a:ext cx="8420100" cy="762000"/>
          </a:xfrm>
          <a:noFill/>
        </p:spPr>
        <p:txBody>
          <a:bodyPr lIns="0" tIns="0" rIns="0" bIns="0"/>
          <a:lstStyle/>
          <a:p>
            <a:r>
              <a:rPr lang="ja-JP" altLang="en-US" sz="2800" b="1" dirty="0"/>
              <a:t>マネタイズモデル</a:t>
            </a:r>
          </a:p>
        </p:txBody>
      </p:sp>
      <p:sp>
        <p:nvSpPr>
          <p:cNvPr id="96259" name="Rectangle 1">
            <a:extLst>
              <a:ext uri="{FF2B5EF4-FFF2-40B4-BE49-F238E27FC236}">
                <a16:creationId xmlns:a16="http://schemas.microsoft.com/office/drawing/2014/main" id="{D292776C-B392-2E48-963B-AAF014CDA660}"/>
              </a:ext>
            </a:extLst>
          </p:cNvPr>
          <p:cNvSpPr>
            <a:spLocks noChangeArrowheads="1"/>
          </p:cNvSpPr>
          <p:nvPr/>
        </p:nvSpPr>
        <p:spPr bwMode="auto">
          <a:xfrm>
            <a:off x="319088" y="1247775"/>
            <a:ext cx="8951912" cy="383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08000" tIns="72000" rIns="108000" bIns="72000">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446088" indent="-446088">
              <a:defRPr/>
            </a:pPr>
            <a:r>
              <a:rPr lang="ja-JP" altLang="en-US" sz="2000" dirty="0">
                <a:latin typeface="Meiryo UI" panose="020B0604030504040204" pitchFamily="50" charset="-128"/>
                <a:ea typeface="Meiryo UI" panose="020B0604030504040204" pitchFamily="50" charset="-128"/>
              </a:rPr>
              <a:t>◇　結局、どうやって収益を上げるのかを端的に説明する。</a:t>
            </a:r>
            <a:br>
              <a:rPr lang="en-US" altLang="ja-JP" sz="2000" dirty="0">
                <a:latin typeface="Meiryo UI" panose="020B0604030504040204" pitchFamily="50" charset="-128"/>
                <a:ea typeface="Meiryo UI" panose="020B0604030504040204" pitchFamily="50" charset="-128"/>
              </a:rPr>
            </a:br>
            <a:r>
              <a:rPr lang="ja-JP" altLang="en-US" sz="2000" dirty="0">
                <a:latin typeface="Meiryo UI" panose="020B0604030504040204" pitchFamily="50" charset="-128"/>
                <a:ea typeface="Meiryo UI" panose="020B0604030504040204" pitchFamily="50" charset="-128"/>
              </a:rPr>
              <a:t>たとえば</a:t>
            </a:r>
            <a:r>
              <a:rPr lang="en-US" altLang="ja-JP" sz="2000" dirty="0">
                <a:latin typeface="Meiryo UI" panose="020B0604030504040204" pitchFamily="50" charset="-128"/>
                <a:ea typeface="Meiryo UI" panose="020B0604030504040204" pitchFamily="50" charset="-128"/>
              </a:rPr>
              <a:t>……</a:t>
            </a: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ー　利益モデル、課金の対象者など</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ー　顧客数の拡大を阻害しない仕掛け</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ー　</a:t>
            </a:r>
            <a:r>
              <a:rPr lang="en-US" altLang="ja-JP" sz="2000" dirty="0">
                <a:latin typeface="Meiryo UI" panose="020B0604030504040204" pitchFamily="50" charset="-128"/>
                <a:ea typeface="Meiryo UI" panose="020B0604030504040204" pitchFamily="50" charset="-128"/>
              </a:rPr>
              <a:t>LTV</a:t>
            </a:r>
            <a:r>
              <a:rPr lang="ja-JP" altLang="en-US" sz="2000" dirty="0">
                <a:latin typeface="Meiryo UI" panose="020B0604030504040204" pitchFamily="50" charset="-128"/>
                <a:ea typeface="Meiryo UI" panose="020B0604030504040204" pitchFamily="50" charset="-128"/>
              </a:rPr>
              <a:t>を拡大させる仕掛け</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ー　対価の名目</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ー　価格設定と根拠</a:t>
            </a:r>
            <a:endParaRPr lang="en-US" altLang="ja-JP" sz="2000" dirty="0">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C70A96B3-44A1-D92A-3610-9D9FBFE2AE60}"/>
              </a:ext>
            </a:extLst>
          </p:cNvPr>
          <p:cNvSpPr/>
          <p:nvPr/>
        </p:nvSpPr>
        <p:spPr bwMode="auto">
          <a:xfrm>
            <a:off x="7442200" y="309563"/>
            <a:ext cx="2301875" cy="1443037"/>
          </a:xfrm>
          <a:prstGeom prst="rect">
            <a:avLst/>
          </a:prstGeom>
          <a:solidFill>
            <a:srgbClr val="FFFFCC"/>
          </a:solidFill>
          <a:ln w="127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lIns="36000" tIns="36000" rIns="36000" bIns="36000"/>
          <a:lstStyle/>
          <a:p>
            <a:pPr eaLnBrk="1" hangingPunct="1">
              <a:defRPr/>
            </a:pPr>
            <a:r>
              <a:rPr lang="en-US" altLang="ja-JP" b="1" dirty="0">
                <a:solidFill>
                  <a:srgbClr val="FF0000"/>
                </a:solidFill>
                <a:latin typeface="Meiryo UI" panose="020B0604030504040204" pitchFamily="50" charset="-128"/>
                <a:ea typeface="Meiryo UI" panose="020B0604030504040204" pitchFamily="50" charset="-128"/>
              </a:rPr>
              <a:t>Point !</a:t>
            </a:r>
          </a:p>
          <a:p>
            <a:pPr eaLnBrk="1" hangingPunct="1">
              <a:defRPr/>
            </a:pPr>
            <a:endParaRPr lang="en-US" altLang="ja-JP" dirty="0">
              <a:latin typeface="Meiryo UI" panose="020B0604030504040204" pitchFamily="50" charset="-128"/>
              <a:ea typeface="Meiryo UI" panose="020B0604030504040204" pitchFamily="50" charset="-128"/>
            </a:endParaRPr>
          </a:p>
          <a:p>
            <a:pPr eaLnBrk="1" hangingPunct="1">
              <a:defRPr/>
            </a:pPr>
            <a:r>
              <a:rPr lang="ja-JP" altLang="en-US" dirty="0">
                <a:latin typeface="Meiryo UI" panose="020B0604030504040204" pitchFamily="50" charset="-128"/>
                <a:ea typeface="Meiryo UI" panose="020B0604030504040204" pitchFamily="50" charset="-128"/>
              </a:rPr>
              <a:t>図表やフローチャートで説明すると、わかりやすい。</a:t>
            </a:r>
            <a:endParaRPr lang="en-US" altLang="ja-JP" dirty="0">
              <a:latin typeface="Meiryo UI" panose="020B0604030504040204" pitchFamily="50" charset="-128"/>
              <a:ea typeface="Meiryo UI" panose="020B0604030504040204" pitchFamily="50" charset="-128"/>
            </a:endParaRPr>
          </a:p>
          <a:p>
            <a:pPr eaLnBrk="1" hangingPunct="1">
              <a:defRPr/>
            </a:pPr>
            <a:endParaRPr lang="en-US" altLang="ja-JP" dirty="0">
              <a:latin typeface="Meiryo UI" panose="020B0604030504040204" pitchFamily="50" charset="-128"/>
              <a:ea typeface="Meiryo UI" panose="020B0604030504040204" pitchFamily="50" charset="-128"/>
            </a:endParaRP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27" name="矢印: 五方向 26">
            <a:extLst>
              <a:ext uri="{FF2B5EF4-FFF2-40B4-BE49-F238E27FC236}">
                <a16:creationId xmlns:a16="http://schemas.microsoft.com/office/drawing/2014/main" id="{0FFF496B-BFA1-112F-E487-F733FF76B869}"/>
              </a:ext>
            </a:extLst>
          </p:cNvPr>
          <p:cNvSpPr/>
          <p:nvPr/>
        </p:nvSpPr>
        <p:spPr bwMode="auto">
          <a:xfrm>
            <a:off x="891404" y="2443221"/>
            <a:ext cx="3816006" cy="371243"/>
          </a:xfrm>
          <a:prstGeom prst="homePlate">
            <a:avLst/>
          </a:prstGeom>
          <a:solidFill>
            <a:schemeClr val="bg1">
              <a:lumMod val="95000"/>
            </a:schemeClr>
          </a:solidFill>
          <a:ln w="12700"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marL="0" marR="0" lvl="0" indent="0" algn="ctr" defTabSz="899655"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003296"/>
                </a:solidFill>
                <a:effectLst/>
                <a:uLnTx/>
                <a:uFillTx/>
                <a:latin typeface="Meiryo UI" panose="020B0604030504040204" pitchFamily="50" charset="-128"/>
                <a:ea typeface="Meiryo UI" panose="020B0604030504040204" pitchFamily="50" charset="-128"/>
                <a:cs typeface="+mn-cs"/>
              </a:rPr>
              <a:t>オペレーション</a:t>
            </a:r>
            <a:endParaRPr kumimoji="1" lang="ja-JP" altLang="en-US" sz="1800" b="1" i="0" u="none" strike="noStrike" kern="1200" cap="none" spc="0" normalizeH="0" baseline="0" noProof="0" dirty="0">
              <a:ln>
                <a:noFill/>
              </a:ln>
              <a:solidFill>
                <a:srgbClr val="003296"/>
              </a:solidFill>
              <a:effectLst/>
              <a:uLnTx/>
              <a:uFillTx/>
              <a:latin typeface="Meiryo UI" panose="020B0604030504040204" pitchFamily="50" charset="-128"/>
              <a:ea typeface="Meiryo UI" panose="020B0604030504040204" pitchFamily="50" charset="-128"/>
              <a:cs typeface="+mn-cs"/>
            </a:endParaRPr>
          </a:p>
        </p:txBody>
      </p:sp>
      <p:sp>
        <p:nvSpPr>
          <p:cNvPr id="26" name="矢印: 五方向 25">
            <a:extLst>
              <a:ext uri="{FF2B5EF4-FFF2-40B4-BE49-F238E27FC236}">
                <a16:creationId xmlns:a16="http://schemas.microsoft.com/office/drawing/2014/main" id="{9B373A8C-2860-3173-03FE-5DDE4C8BF690}"/>
              </a:ext>
            </a:extLst>
          </p:cNvPr>
          <p:cNvSpPr/>
          <p:nvPr/>
        </p:nvSpPr>
        <p:spPr bwMode="auto">
          <a:xfrm>
            <a:off x="5382661" y="2444385"/>
            <a:ext cx="3816006" cy="371243"/>
          </a:xfrm>
          <a:prstGeom prst="homePlate">
            <a:avLst/>
          </a:prstGeom>
          <a:solidFill>
            <a:schemeClr val="bg1">
              <a:lumMod val="95000"/>
            </a:schemeClr>
          </a:solidFill>
          <a:ln w="12700"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marL="0" marR="0" lvl="0" indent="0" algn="ctr" defTabSz="899655"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003296"/>
                </a:solidFill>
                <a:effectLst/>
                <a:uLnTx/>
                <a:uFillTx/>
                <a:latin typeface="Meiryo UI" panose="020B0604030504040204" pitchFamily="50" charset="-128"/>
                <a:ea typeface="Meiryo UI" panose="020B0604030504040204" pitchFamily="50" charset="-128"/>
                <a:cs typeface="+mn-cs"/>
              </a:rPr>
              <a:t>マーケティング</a:t>
            </a:r>
            <a:endParaRPr kumimoji="1" lang="ja-JP" altLang="en-US" sz="1800" b="1" i="0" u="none" strike="noStrike" kern="1200" cap="none" spc="0" normalizeH="0" baseline="0" noProof="0" dirty="0">
              <a:ln>
                <a:noFill/>
              </a:ln>
              <a:solidFill>
                <a:srgbClr val="003296"/>
              </a:solidFill>
              <a:effectLst/>
              <a:uLnTx/>
              <a:uFillTx/>
              <a:latin typeface="Meiryo UI" panose="020B0604030504040204" pitchFamily="50" charset="-128"/>
              <a:ea typeface="Meiryo UI" panose="020B0604030504040204" pitchFamily="50" charset="-128"/>
              <a:cs typeface="+mn-cs"/>
            </a:endParaRPr>
          </a:p>
        </p:txBody>
      </p:sp>
      <p:sp>
        <p:nvSpPr>
          <p:cNvPr id="176" name="角丸四角形 7">
            <a:extLst>
              <a:ext uri="{FF2B5EF4-FFF2-40B4-BE49-F238E27FC236}">
                <a16:creationId xmlns:a16="http://schemas.microsoft.com/office/drawing/2014/main" id="{32D5AB0B-D6FC-0E2F-F2D5-B5BA6E74B7AA}"/>
              </a:ext>
            </a:extLst>
          </p:cNvPr>
          <p:cNvSpPr>
            <a:spLocks noChangeArrowheads="1"/>
          </p:cNvSpPr>
          <p:nvPr/>
        </p:nvSpPr>
        <p:spPr bwMode="auto">
          <a:xfrm>
            <a:off x="6545191" y="3936974"/>
            <a:ext cx="843655" cy="742995"/>
          </a:xfrm>
          <a:prstGeom prst="roundRect">
            <a:avLst>
              <a:gd name="adj" fmla="val 16667"/>
            </a:avLst>
          </a:prstGeom>
          <a:solidFill>
            <a:schemeClr val="bg2">
              <a:lumMod val="50000"/>
            </a:schemeClr>
          </a:solidFill>
          <a:ln w="12700" algn="ctr">
            <a:noFill/>
            <a:round/>
            <a:headEnd/>
            <a:tailEnd/>
          </a:ln>
        </p:spPr>
        <p:txBody>
          <a:bodyPr lIns="35417" tIns="35417" rIns="35417" bIns="35417" anchor="ct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0" marR="0" lvl="0" indent="0" algn="ctr" defTabSz="899655" rtl="0" eaLnBrk="1" fontAlgn="base" latinLnBrk="0" hangingPunct="1">
              <a:lnSpc>
                <a:spcPct val="100000"/>
              </a:lnSpc>
              <a:spcBef>
                <a:spcPct val="0"/>
              </a:spcBef>
              <a:spcAft>
                <a:spcPct val="0"/>
              </a:spcAft>
              <a:buClrTx/>
              <a:buSzTx/>
              <a:buFontTx/>
              <a:buNone/>
              <a:tabLst/>
              <a:defRPr/>
            </a:pPr>
            <a:r>
              <a:rPr kumimoji="1" lang="ja-JP" altLang="en-US"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顧客</a:t>
            </a:r>
          </a:p>
        </p:txBody>
      </p:sp>
      <p:sp>
        <p:nvSpPr>
          <p:cNvPr id="181" name="テキスト ボックス 22">
            <a:extLst>
              <a:ext uri="{FF2B5EF4-FFF2-40B4-BE49-F238E27FC236}">
                <a16:creationId xmlns:a16="http://schemas.microsoft.com/office/drawing/2014/main" id="{EA809603-1443-0C54-B40E-277AC405F84C}"/>
              </a:ext>
            </a:extLst>
          </p:cNvPr>
          <p:cNvSpPr txBox="1">
            <a:spLocks noChangeArrowheads="1"/>
          </p:cNvSpPr>
          <p:nvPr/>
        </p:nvSpPr>
        <p:spPr bwMode="auto">
          <a:xfrm>
            <a:off x="5525978" y="4096119"/>
            <a:ext cx="938078" cy="455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273050" indent="-273050">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268647" marR="0" lvl="0" indent="-268647" algn="ctr" defTabSz="899655" rtl="0" eaLnBrk="1" fontAlgn="base" latinLnBrk="0" hangingPunct="1">
              <a:lnSpc>
                <a:spcPct val="100000"/>
              </a:lnSpc>
              <a:spcBef>
                <a:spcPct val="0"/>
              </a:spcBef>
              <a:spcAft>
                <a:spcPct val="0"/>
              </a:spcAft>
              <a:buClrTx/>
              <a:buSzTx/>
              <a:buFontTx/>
              <a:buNone/>
              <a:tabLst/>
              <a:defRPr/>
            </a:pPr>
            <a:r>
              <a:rPr kumimoji="1" lang="ja-JP" altLang="en-US" sz="118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サービス</a:t>
            </a:r>
            <a:endParaRPr kumimoji="1" lang="en-US" altLang="ja-JP" sz="118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268647" marR="0" lvl="0" indent="-268647" algn="ctr" defTabSz="899655" rtl="0" eaLnBrk="1" fontAlgn="base" latinLnBrk="0" hangingPunct="1">
              <a:lnSpc>
                <a:spcPct val="100000"/>
              </a:lnSpc>
              <a:spcBef>
                <a:spcPct val="0"/>
              </a:spcBef>
              <a:spcAft>
                <a:spcPct val="0"/>
              </a:spcAft>
              <a:buClrTx/>
              <a:buSzTx/>
              <a:buFontTx/>
              <a:buNone/>
              <a:tabLst/>
              <a:defRPr/>
            </a:pPr>
            <a:r>
              <a:rPr kumimoji="1" lang="ja-JP" altLang="en-US" sz="118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提供利用料</a:t>
            </a:r>
          </a:p>
        </p:txBody>
      </p:sp>
      <p:sp>
        <p:nvSpPr>
          <p:cNvPr id="183" name="テキスト ボックス 28">
            <a:extLst>
              <a:ext uri="{FF2B5EF4-FFF2-40B4-BE49-F238E27FC236}">
                <a16:creationId xmlns:a16="http://schemas.microsoft.com/office/drawing/2014/main" id="{67CE07E4-C965-2C73-35CA-B1AB5A37EF4A}"/>
              </a:ext>
            </a:extLst>
          </p:cNvPr>
          <p:cNvSpPr txBox="1">
            <a:spLocks noChangeArrowheads="1"/>
          </p:cNvSpPr>
          <p:nvPr/>
        </p:nvSpPr>
        <p:spPr bwMode="auto">
          <a:xfrm>
            <a:off x="7164292" y="5024272"/>
            <a:ext cx="1479892" cy="2739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0" marR="0" lvl="0" indent="0" algn="ctr" defTabSz="899655" rtl="0" eaLnBrk="1" fontAlgn="base" latinLnBrk="0" hangingPunct="1">
              <a:lnSpc>
                <a:spcPct val="100000"/>
              </a:lnSpc>
              <a:spcBef>
                <a:spcPct val="0"/>
              </a:spcBef>
              <a:spcAft>
                <a:spcPct val="0"/>
              </a:spcAft>
              <a:buClrTx/>
              <a:buSzTx/>
              <a:buFontTx/>
              <a:buNone/>
              <a:tabLst/>
              <a:defRPr/>
            </a:pPr>
            <a:r>
              <a:rPr kumimoji="1" lang="ja-JP" altLang="en-US" sz="118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データ解析、レコメンド</a:t>
            </a:r>
          </a:p>
        </p:txBody>
      </p:sp>
      <p:cxnSp>
        <p:nvCxnSpPr>
          <p:cNvPr id="184" name="直線矢印コネクタ 35">
            <a:extLst>
              <a:ext uri="{FF2B5EF4-FFF2-40B4-BE49-F238E27FC236}">
                <a16:creationId xmlns:a16="http://schemas.microsoft.com/office/drawing/2014/main" id="{60AC775D-5173-BEE7-C41F-4645B75675F8}"/>
              </a:ext>
            </a:extLst>
          </p:cNvPr>
          <p:cNvCxnSpPr>
            <a:cxnSpLocks noChangeShapeType="1"/>
            <a:stCxn id="201" idx="3"/>
            <a:endCxn id="176" idx="1"/>
          </p:cNvCxnSpPr>
          <p:nvPr/>
        </p:nvCxnSpPr>
        <p:spPr bwMode="auto">
          <a:xfrm flipV="1">
            <a:off x="5447247" y="4308472"/>
            <a:ext cx="1097944" cy="11219"/>
          </a:xfrm>
          <a:prstGeom prst="straightConnector1">
            <a:avLst/>
          </a:prstGeom>
          <a:noFill/>
          <a:ln w="12700" algn="ctr">
            <a:solidFill>
              <a:schemeClr val="tx1"/>
            </a:solidFill>
            <a:round/>
            <a:headEnd type="none" w="med" len="med"/>
            <a:tailEnd type="triangle" w="med" len="med"/>
          </a:ln>
          <a:extLst>
            <a:ext uri="{909E8E84-426E-40DD-AFC4-6F175D3DCCD1}">
              <a14:hiddenFill xmlns:a14="http://schemas.microsoft.com/office/drawing/2010/main">
                <a:noFill/>
              </a14:hiddenFill>
            </a:ext>
          </a:extLst>
        </p:spPr>
      </p:cxnSp>
      <p:sp>
        <p:nvSpPr>
          <p:cNvPr id="185" name="テキスト ボックス 44">
            <a:extLst>
              <a:ext uri="{FF2B5EF4-FFF2-40B4-BE49-F238E27FC236}">
                <a16:creationId xmlns:a16="http://schemas.microsoft.com/office/drawing/2014/main" id="{628EFB39-C47D-4CB2-2AD3-B0272220DD48}"/>
              </a:ext>
            </a:extLst>
          </p:cNvPr>
          <p:cNvSpPr txBox="1">
            <a:spLocks noChangeArrowheads="1"/>
          </p:cNvSpPr>
          <p:nvPr/>
        </p:nvSpPr>
        <p:spPr bwMode="auto">
          <a:xfrm>
            <a:off x="7445105" y="4297317"/>
            <a:ext cx="787396" cy="2739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273050" indent="-273050">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268647" marR="0" lvl="0" indent="-268647" algn="ctr" defTabSz="899655" rtl="0" eaLnBrk="1" fontAlgn="base" latinLnBrk="0" hangingPunct="1">
              <a:lnSpc>
                <a:spcPct val="100000"/>
              </a:lnSpc>
              <a:spcBef>
                <a:spcPct val="0"/>
              </a:spcBef>
              <a:spcAft>
                <a:spcPct val="0"/>
              </a:spcAft>
              <a:buClrTx/>
              <a:buSzTx/>
              <a:buFontTx/>
              <a:buNone/>
              <a:tabLst/>
              <a:defRPr/>
            </a:pPr>
            <a:r>
              <a:rPr kumimoji="1" lang="ja-JP" altLang="en-US" sz="118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営業活動</a:t>
            </a:r>
          </a:p>
        </p:txBody>
      </p:sp>
      <p:sp>
        <p:nvSpPr>
          <p:cNvPr id="186" name="角丸四角形 45">
            <a:extLst>
              <a:ext uri="{FF2B5EF4-FFF2-40B4-BE49-F238E27FC236}">
                <a16:creationId xmlns:a16="http://schemas.microsoft.com/office/drawing/2014/main" id="{DBAA5468-062C-1357-4F34-D4C7C249BB36}"/>
              </a:ext>
            </a:extLst>
          </p:cNvPr>
          <p:cNvSpPr>
            <a:spLocks noChangeArrowheads="1"/>
          </p:cNvSpPr>
          <p:nvPr/>
        </p:nvSpPr>
        <p:spPr bwMode="auto">
          <a:xfrm>
            <a:off x="6708692" y="3017710"/>
            <a:ext cx="1258290" cy="637290"/>
          </a:xfrm>
          <a:prstGeom prst="roundRect">
            <a:avLst>
              <a:gd name="adj" fmla="val 16667"/>
            </a:avLst>
          </a:prstGeom>
          <a:solidFill>
            <a:schemeClr val="accent2">
              <a:lumMod val="40000"/>
              <a:lumOff val="60000"/>
            </a:schemeClr>
          </a:solidFill>
          <a:ln w="12700" algn="ctr">
            <a:noFill/>
            <a:round/>
            <a:headEnd/>
            <a:tailEnd/>
          </a:ln>
        </p:spPr>
        <p:txBody>
          <a:bodyPr wrap="none" lIns="35417" tIns="35417" rIns="35417" bIns="35417" anchor="ct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0" marR="0" lvl="0" indent="0" algn="ctr" defTabSz="899655" rtl="0" eaLnBrk="1" fontAlgn="base" latinLnBrk="0" hangingPunct="1">
              <a:lnSpc>
                <a:spcPct val="100000"/>
              </a:lnSpc>
              <a:spcBef>
                <a:spcPct val="0"/>
              </a:spcBef>
              <a:spcAft>
                <a:spcPct val="0"/>
              </a:spcAft>
              <a:buClrTx/>
              <a:buSzTx/>
              <a:buFontTx/>
              <a:buNone/>
              <a:tabLst/>
              <a:defRPr/>
            </a:pPr>
            <a:r>
              <a:rPr lang="ja-JP" altLang="en-US" sz="1378" dirty="0">
                <a:solidFill>
                  <a:srgbClr val="000000"/>
                </a:solidFill>
                <a:latin typeface="Meiryo UI" panose="020B0604030504040204" pitchFamily="50" charset="-128"/>
                <a:ea typeface="Meiryo UI" panose="020B0604030504040204" pitchFamily="50" charset="-128"/>
              </a:rPr>
              <a:t>資産保有会社、</a:t>
            </a:r>
            <a:endParaRPr lang="en-US" altLang="ja-JP" sz="1378" dirty="0">
              <a:solidFill>
                <a:srgbClr val="000000"/>
              </a:solidFill>
              <a:latin typeface="Meiryo UI" panose="020B0604030504040204" pitchFamily="50" charset="-128"/>
              <a:ea typeface="Meiryo UI" panose="020B0604030504040204" pitchFamily="50" charset="-128"/>
            </a:endParaRPr>
          </a:p>
          <a:p>
            <a:pPr marL="0" marR="0" lvl="0" indent="0" algn="ctr" defTabSz="899655" rtl="0" eaLnBrk="1" fontAlgn="base" latinLnBrk="0" hangingPunct="1">
              <a:lnSpc>
                <a:spcPct val="100000"/>
              </a:lnSpc>
              <a:spcBef>
                <a:spcPct val="0"/>
              </a:spcBef>
              <a:spcAft>
                <a:spcPct val="0"/>
              </a:spcAft>
              <a:buClrTx/>
              <a:buSzTx/>
              <a:buFontTx/>
              <a:buNone/>
              <a:tabLst/>
              <a:defRPr/>
            </a:pPr>
            <a:r>
              <a:rPr lang="ja-JP" altLang="en-US" sz="1378" dirty="0">
                <a:solidFill>
                  <a:srgbClr val="000000"/>
                </a:solidFill>
                <a:latin typeface="Meiryo UI" panose="020B0604030504040204" pitchFamily="50" charset="-128"/>
                <a:ea typeface="Meiryo UI" panose="020B0604030504040204" pitchFamily="50" charset="-128"/>
              </a:rPr>
              <a:t>フィールドサポート</a:t>
            </a:r>
            <a:endParaRPr lang="en-US" altLang="ja-JP" sz="1378" dirty="0">
              <a:solidFill>
                <a:srgbClr val="000000"/>
              </a:solidFill>
              <a:latin typeface="Meiryo UI" panose="020B0604030504040204" pitchFamily="50" charset="-128"/>
              <a:ea typeface="Meiryo UI" panose="020B0604030504040204" pitchFamily="50" charset="-128"/>
            </a:endParaRPr>
          </a:p>
        </p:txBody>
      </p:sp>
      <p:sp>
        <p:nvSpPr>
          <p:cNvPr id="189" name="テキスト ボックス 44">
            <a:extLst>
              <a:ext uri="{FF2B5EF4-FFF2-40B4-BE49-F238E27FC236}">
                <a16:creationId xmlns:a16="http://schemas.microsoft.com/office/drawing/2014/main" id="{6597A44E-AFF7-45E8-6821-C0EE1E03B53C}"/>
              </a:ext>
            </a:extLst>
          </p:cNvPr>
          <p:cNvSpPr txBox="1">
            <a:spLocks noChangeArrowheads="1"/>
          </p:cNvSpPr>
          <p:nvPr/>
        </p:nvSpPr>
        <p:spPr bwMode="auto">
          <a:xfrm>
            <a:off x="8014008" y="3102939"/>
            <a:ext cx="888384" cy="455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273050" indent="-273050">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268647" marR="0" lvl="0" indent="-268647" algn="ctr" defTabSz="899655" rtl="0" eaLnBrk="1" fontAlgn="base" latinLnBrk="0" hangingPunct="1">
              <a:lnSpc>
                <a:spcPct val="100000"/>
              </a:lnSpc>
              <a:spcBef>
                <a:spcPct val="0"/>
              </a:spcBef>
              <a:spcAft>
                <a:spcPct val="0"/>
              </a:spcAft>
              <a:buClrTx/>
              <a:buSzTx/>
              <a:buFontTx/>
              <a:buNone/>
              <a:tabLst/>
              <a:defRPr/>
            </a:pPr>
            <a:r>
              <a:rPr kumimoji="1" lang="ja-JP" altLang="en-US" sz="118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機器提供、</a:t>
            </a:r>
            <a:endParaRPr kumimoji="1" lang="en-US" altLang="ja-JP" sz="118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268647" marR="0" lvl="0" indent="-268647" algn="ctr" defTabSz="899655" rtl="0" eaLnBrk="1" fontAlgn="base" latinLnBrk="0" hangingPunct="1">
              <a:lnSpc>
                <a:spcPct val="100000"/>
              </a:lnSpc>
              <a:spcBef>
                <a:spcPct val="0"/>
              </a:spcBef>
              <a:spcAft>
                <a:spcPct val="0"/>
              </a:spcAft>
              <a:buClrTx/>
              <a:buSzTx/>
              <a:buFontTx/>
              <a:buNone/>
              <a:tabLst/>
              <a:defRPr/>
            </a:pPr>
            <a:r>
              <a:rPr kumimoji="1" lang="ja-JP" altLang="en-US" sz="118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サポート</a:t>
            </a:r>
          </a:p>
        </p:txBody>
      </p:sp>
      <p:sp>
        <p:nvSpPr>
          <p:cNvPr id="196" name="正方形/長方形 46">
            <a:extLst>
              <a:ext uri="{FF2B5EF4-FFF2-40B4-BE49-F238E27FC236}">
                <a16:creationId xmlns:a16="http://schemas.microsoft.com/office/drawing/2014/main" id="{DB1ABFFE-13C3-A18B-5D97-81911F30FC0C}"/>
              </a:ext>
            </a:extLst>
          </p:cNvPr>
          <p:cNvSpPr>
            <a:spLocks noChangeArrowheads="1"/>
          </p:cNvSpPr>
          <p:nvPr/>
        </p:nvSpPr>
        <p:spPr bwMode="auto">
          <a:xfrm>
            <a:off x="3493158" y="4287182"/>
            <a:ext cx="135295" cy="101551"/>
          </a:xfrm>
          <a:prstGeom prst="rect">
            <a:avLst/>
          </a:prstGeom>
          <a:solidFill>
            <a:schemeClr val="bg1"/>
          </a:solidFill>
          <a:ln>
            <a:noFill/>
          </a:ln>
          <a:extLst>
            <a:ext uri="{91240B29-F687-4F45-9708-019B960494DF}">
              <a14:hiddenLine xmlns:a14="http://schemas.microsoft.com/office/drawing/2010/main" w="12700" algn="ctr">
                <a:solidFill>
                  <a:srgbClr val="000000"/>
                </a:solidFill>
                <a:round/>
                <a:headEnd/>
                <a:tailEnd/>
              </a14:hiddenLine>
            </a:ext>
          </a:extLst>
        </p:spPr>
        <p:txBody>
          <a:bodyPr lIns="35417" tIns="35417" rIns="35417" bIns="35417"/>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0" marR="0" lvl="0" indent="0" algn="ctr" defTabSz="899655" rtl="0" eaLnBrk="1" fontAlgn="base" latinLnBrk="0" hangingPunct="1">
              <a:lnSpc>
                <a:spcPct val="100000"/>
              </a:lnSpc>
              <a:spcBef>
                <a:spcPct val="0"/>
              </a:spcBef>
              <a:spcAft>
                <a:spcPct val="0"/>
              </a:spcAft>
              <a:buClrTx/>
              <a:buSzTx/>
              <a:buFontTx/>
              <a:buNone/>
              <a:tabLst/>
              <a:defRPr/>
            </a:pPr>
            <a:endParaRPr kumimoji="1" lang="ja-JP" altLang="en-US" sz="1771"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99" name="テキスト ボックス 14">
            <a:extLst>
              <a:ext uri="{FF2B5EF4-FFF2-40B4-BE49-F238E27FC236}">
                <a16:creationId xmlns:a16="http://schemas.microsoft.com/office/drawing/2014/main" id="{B044A75C-19B0-3C67-9737-CC497989EDC7}"/>
              </a:ext>
            </a:extLst>
          </p:cNvPr>
          <p:cNvSpPr txBox="1">
            <a:spLocks noChangeArrowheads="1"/>
          </p:cNvSpPr>
          <p:nvPr/>
        </p:nvSpPr>
        <p:spPr bwMode="auto">
          <a:xfrm>
            <a:off x="3268354" y="4694942"/>
            <a:ext cx="486030" cy="2739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ctr" defTabSz="899655">
              <a:defRPr/>
            </a:pPr>
            <a:r>
              <a:rPr lang="ja-JP" altLang="en-US" sz="1180" dirty="0">
                <a:solidFill>
                  <a:srgbClr val="000000"/>
                </a:solidFill>
                <a:latin typeface="Meiryo UI" panose="020B0604030504040204" pitchFamily="50" charset="-128"/>
                <a:ea typeface="Meiryo UI" panose="020B0604030504040204" pitchFamily="50" charset="-128"/>
              </a:rPr>
              <a:t>仕様</a:t>
            </a:r>
            <a:endParaRPr lang="en-US" altLang="ja-JP" sz="1180" dirty="0">
              <a:solidFill>
                <a:srgbClr val="000000"/>
              </a:solidFill>
              <a:latin typeface="Meiryo UI" panose="020B0604030504040204" pitchFamily="50" charset="-128"/>
              <a:ea typeface="Meiryo UI" panose="020B0604030504040204" pitchFamily="50" charset="-128"/>
            </a:endParaRPr>
          </a:p>
        </p:txBody>
      </p:sp>
      <p:sp>
        <p:nvSpPr>
          <p:cNvPr id="590852" name="Rectangle 4"/>
          <p:cNvSpPr>
            <a:spLocks noGrp="1" noChangeArrowheads="1"/>
          </p:cNvSpPr>
          <p:nvPr>
            <p:ph type="title"/>
          </p:nvPr>
        </p:nvSpPr>
        <p:spPr>
          <a:xfrm>
            <a:off x="232978" y="228600"/>
            <a:ext cx="8724900" cy="762000"/>
          </a:xfrm>
        </p:spPr>
        <p:txBody>
          <a:bodyPr anchor="ctr"/>
          <a:lstStyle/>
          <a:p>
            <a:pPr eaLnBrk="1" hangingPunct="1">
              <a:defRPr/>
            </a:pPr>
            <a:r>
              <a:rPr lang="ja-JP" altLang="en-US" sz="2800" b="1" dirty="0">
                <a:solidFill>
                  <a:schemeClr val="tx1"/>
                </a:solidFill>
              </a:rPr>
              <a:t>バリューチェーンのイメージ</a:t>
            </a:r>
          </a:p>
        </p:txBody>
      </p:sp>
      <p:sp>
        <p:nvSpPr>
          <p:cNvPr id="34" name="角丸四角形 7">
            <a:extLst>
              <a:ext uri="{FF2B5EF4-FFF2-40B4-BE49-F238E27FC236}">
                <a16:creationId xmlns:a16="http://schemas.microsoft.com/office/drawing/2014/main" id="{85B2D15F-221D-D313-E4A2-0425F7607C88}"/>
              </a:ext>
            </a:extLst>
          </p:cNvPr>
          <p:cNvSpPr>
            <a:spLocks noChangeArrowheads="1"/>
          </p:cNvSpPr>
          <p:nvPr/>
        </p:nvSpPr>
        <p:spPr bwMode="auto">
          <a:xfrm>
            <a:off x="8332539" y="3939579"/>
            <a:ext cx="843655" cy="742995"/>
          </a:xfrm>
          <a:prstGeom prst="roundRect">
            <a:avLst>
              <a:gd name="adj" fmla="val 16667"/>
            </a:avLst>
          </a:prstGeom>
          <a:solidFill>
            <a:schemeClr val="bg2">
              <a:lumMod val="50000"/>
            </a:schemeClr>
          </a:solidFill>
          <a:ln w="12700" algn="ctr">
            <a:noFill/>
            <a:round/>
            <a:headEnd/>
            <a:tailEnd/>
          </a:ln>
        </p:spPr>
        <p:txBody>
          <a:bodyPr lIns="35417" tIns="35417" rIns="35417" bIns="35417" anchor="ct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0" marR="0" lvl="0" indent="0" algn="ctr" defTabSz="899655" rtl="0" eaLnBrk="1" fontAlgn="base" latinLnBrk="0" hangingPunct="1">
              <a:lnSpc>
                <a:spcPct val="100000"/>
              </a:lnSpc>
              <a:spcBef>
                <a:spcPct val="0"/>
              </a:spcBef>
              <a:spcAft>
                <a:spcPct val="0"/>
              </a:spcAft>
              <a:buClrTx/>
              <a:buSzTx/>
              <a:buFontTx/>
              <a:buNone/>
              <a:tabLst/>
              <a:defRPr/>
            </a:pPr>
            <a:r>
              <a:rPr kumimoji="1" lang="ja-JP" altLang="en-US"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rPr>
              <a:t>顧客の</a:t>
            </a:r>
            <a:endParaRPr kumimoji="1" lang="en-US" altLang="ja-JP"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endParaRPr>
          </a:p>
          <a:p>
            <a:pPr marL="0" marR="0" lvl="0" indent="0" algn="ctr" defTabSz="899655" rtl="0" eaLnBrk="1" fontAlgn="base" latinLnBrk="0" hangingPunct="1">
              <a:lnSpc>
                <a:spcPct val="100000"/>
              </a:lnSpc>
              <a:spcBef>
                <a:spcPct val="0"/>
              </a:spcBef>
              <a:spcAft>
                <a:spcPct val="0"/>
              </a:spcAft>
              <a:buClrTx/>
              <a:buSzTx/>
              <a:buFontTx/>
              <a:buNone/>
              <a:tabLst/>
              <a:defRPr/>
            </a:pPr>
            <a:r>
              <a:rPr lang="ja-JP" altLang="en-US" dirty="0">
                <a:solidFill>
                  <a:schemeClr val="bg1"/>
                </a:solidFill>
                <a:latin typeface="Meiryo UI" panose="020B0604030504040204" pitchFamily="50" charset="-128"/>
                <a:ea typeface="Meiryo UI" panose="020B0604030504040204" pitchFamily="50" charset="-128"/>
              </a:rPr>
              <a:t>顧客</a:t>
            </a:r>
            <a:endParaRPr kumimoji="1" lang="ja-JP" altLang="en-US"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endParaRPr>
          </a:p>
        </p:txBody>
      </p:sp>
      <p:cxnSp>
        <p:nvCxnSpPr>
          <p:cNvPr id="39" name="直線矢印コネクタ 35">
            <a:extLst>
              <a:ext uri="{FF2B5EF4-FFF2-40B4-BE49-F238E27FC236}">
                <a16:creationId xmlns:a16="http://schemas.microsoft.com/office/drawing/2014/main" id="{146BACFA-B8FD-B54E-5B13-89999B3F8302}"/>
              </a:ext>
            </a:extLst>
          </p:cNvPr>
          <p:cNvCxnSpPr>
            <a:cxnSpLocks noChangeShapeType="1"/>
            <a:stCxn id="176" idx="3"/>
            <a:endCxn id="34" idx="1"/>
          </p:cNvCxnSpPr>
          <p:nvPr/>
        </p:nvCxnSpPr>
        <p:spPr bwMode="auto">
          <a:xfrm>
            <a:off x="7388846" y="4308472"/>
            <a:ext cx="943693" cy="2605"/>
          </a:xfrm>
          <a:prstGeom prst="straightConnector1">
            <a:avLst/>
          </a:prstGeom>
          <a:noFill/>
          <a:ln w="12700" algn="ctr">
            <a:solidFill>
              <a:schemeClr val="tx1"/>
            </a:solidFill>
            <a:round/>
            <a:headEnd type="none" w="med" len="med"/>
            <a:tailEnd type="triangle" w="med" len="med"/>
          </a:ln>
          <a:extLst>
            <a:ext uri="{909E8E84-426E-40DD-AFC4-6F175D3DCCD1}">
              <a14:hiddenFill xmlns:a14="http://schemas.microsoft.com/office/drawing/2010/main">
                <a:noFill/>
              </a14:hiddenFill>
            </a:ext>
          </a:extLst>
        </p:spPr>
      </p:cxnSp>
      <p:cxnSp>
        <p:nvCxnSpPr>
          <p:cNvPr id="129" name="コネクタ: カギ線 128">
            <a:extLst>
              <a:ext uri="{FF2B5EF4-FFF2-40B4-BE49-F238E27FC236}">
                <a16:creationId xmlns:a16="http://schemas.microsoft.com/office/drawing/2014/main" id="{A6628D42-F947-9572-A2B0-0CFFC7DB12E3}"/>
              </a:ext>
            </a:extLst>
          </p:cNvPr>
          <p:cNvCxnSpPr>
            <a:cxnSpLocks/>
            <a:stCxn id="186" idx="3"/>
            <a:endCxn id="34" idx="0"/>
          </p:cNvCxnSpPr>
          <p:nvPr/>
        </p:nvCxnSpPr>
        <p:spPr bwMode="auto">
          <a:xfrm>
            <a:off x="7966982" y="3336355"/>
            <a:ext cx="787385" cy="603224"/>
          </a:xfrm>
          <a:prstGeom prst="bentConnector2">
            <a:avLst/>
          </a:prstGeom>
          <a:noFill/>
          <a:ln w="12700" cap="flat" cmpd="sng" algn="ctr">
            <a:solidFill>
              <a:schemeClr val="tx1"/>
            </a:solidFill>
            <a:prstDash val="solid"/>
            <a:round/>
            <a:headEnd type="none" w="med" len="med"/>
            <a:tailEnd type="triangle"/>
          </a:ln>
          <a:effectLst/>
        </p:spPr>
      </p:cxnSp>
      <p:cxnSp>
        <p:nvCxnSpPr>
          <p:cNvPr id="130" name="コネクタ: カギ線 129">
            <a:extLst>
              <a:ext uri="{FF2B5EF4-FFF2-40B4-BE49-F238E27FC236}">
                <a16:creationId xmlns:a16="http://schemas.microsoft.com/office/drawing/2014/main" id="{278FACE4-1D74-BFDE-7F36-BBEFF1122466}"/>
              </a:ext>
            </a:extLst>
          </p:cNvPr>
          <p:cNvCxnSpPr>
            <a:cxnSpLocks/>
            <a:stCxn id="133" idx="0"/>
            <a:endCxn id="186" idx="1"/>
          </p:cNvCxnSpPr>
          <p:nvPr/>
        </p:nvCxnSpPr>
        <p:spPr bwMode="auto">
          <a:xfrm rot="5400000" flipH="1" flipV="1">
            <a:off x="5825983" y="2771277"/>
            <a:ext cx="317630" cy="1447787"/>
          </a:xfrm>
          <a:prstGeom prst="bentConnector2">
            <a:avLst/>
          </a:prstGeom>
          <a:noFill/>
          <a:ln w="12700" cap="flat" cmpd="sng" algn="ctr">
            <a:solidFill>
              <a:schemeClr val="tx1"/>
            </a:solidFill>
            <a:prstDash val="solid"/>
            <a:round/>
            <a:headEnd type="none" w="med" len="med"/>
            <a:tailEnd type="triangle"/>
          </a:ln>
          <a:effectLst/>
        </p:spPr>
      </p:cxnSp>
      <p:sp>
        <p:nvSpPr>
          <p:cNvPr id="201" name="角丸四角形 7">
            <a:extLst>
              <a:ext uri="{FF2B5EF4-FFF2-40B4-BE49-F238E27FC236}">
                <a16:creationId xmlns:a16="http://schemas.microsoft.com/office/drawing/2014/main" id="{891D1AFD-7B0A-62C9-73D4-600BF8CBBB82}"/>
              </a:ext>
            </a:extLst>
          </p:cNvPr>
          <p:cNvSpPr>
            <a:spLocks noChangeArrowheads="1"/>
          </p:cNvSpPr>
          <p:nvPr/>
        </p:nvSpPr>
        <p:spPr bwMode="auto">
          <a:xfrm>
            <a:off x="4413792" y="3739082"/>
            <a:ext cx="1033455" cy="1161218"/>
          </a:xfrm>
          <a:prstGeom prst="roundRect">
            <a:avLst>
              <a:gd name="adj" fmla="val 16667"/>
            </a:avLst>
          </a:prstGeom>
          <a:solidFill>
            <a:schemeClr val="bg2">
              <a:lumMod val="50000"/>
            </a:schemeClr>
          </a:solidFill>
          <a:ln w="12700" algn="ctr">
            <a:noFill/>
            <a:round/>
            <a:headEnd/>
            <a:tailEnd/>
          </a:ln>
        </p:spPr>
        <p:txBody>
          <a:bodyPr lIns="35417" tIns="35417" rIns="35417" bIns="35417" anchor="ct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0" marR="0" lvl="0" indent="0" algn="ctr" defTabSz="899655" rtl="0" eaLnBrk="1" fontAlgn="base" latinLnBrk="0" hangingPunct="1">
              <a:lnSpc>
                <a:spcPct val="100000"/>
              </a:lnSpc>
              <a:spcBef>
                <a:spcPct val="0"/>
              </a:spcBef>
              <a:spcAft>
                <a:spcPct val="0"/>
              </a:spcAft>
              <a:buClrTx/>
              <a:buSzTx/>
              <a:buFontTx/>
              <a:buNone/>
              <a:tabLst/>
              <a:defRPr/>
            </a:pPr>
            <a:r>
              <a:rPr lang="ja-JP" altLang="en-US" b="1" dirty="0">
                <a:solidFill>
                  <a:schemeClr val="bg1"/>
                </a:solidFill>
                <a:latin typeface="Meiryo UI" panose="020B0604030504040204" pitchFamily="50" charset="-128"/>
                <a:ea typeface="Meiryo UI" panose="020B0604030504040204" pitchFamily="50" charset="-128"/>
              </a:rPr>
              <a:t>事業主体</a:t>
            </a:r>
            <a:endParaRPr lang="en-US" altLang="ja-JP" b="1" dirty="0">
              <a:solidFill>
                <a:schemeClr val="bg1"/>
              </a:solidFill>
              <a:latin typeface="Meiryo UI" panose="020B0604030504040204" pitchFamily="50" charset="-128"/>
              <a:ea typeface="Meiryo UI" panose="020B0604030504040204" pitchFamily="50" charset="-128"/>
            </a:endParaRPr>
          </a:p>
        </p:txBody>
      </p:sp>
      <p:cxnSp>
        <p:nvCxnSpPr>
          <p:cNvPr id="165" name="コネクタ: カギ線 164">
            <a:extLst>
              <a:ext uri="{FF2B5EF4-FFF2-40B4-BE49-F238E27FC236}">
                <a16:creationId xmlns:a16="http://schemas.microsoft.com/office/drawing/2014/main" id="{1A4202FF-5F69-036C-A123-92103B1535BF}"/>
              </a:ext>
            </a:extLst>
          </p:cNvPr>
          <p:cNvCxnSpPr>
            <a:cxnSpLocks/>
            <a:stCxn id="170" idx="3"/>
            <a:endCxn id="34" idx="2"/>
          </p:cNvCxnSpPr>
          <p:nvPr/>
        </p:nvCxnSpPr>
        <p:spPr bwMode="auto">
          <a:xfrm flipV="1">
            <a:off x="6887598" y="4682574"/>
            <a:ext cx="1866769" cy="644641"/>
          </a:xfrm>
          <a:prstGeom prst="bentConnector2">
            <a:avLst/>
          </a:prstGeom>
          <a:noFill/>
          <a:ln w="12700" cap="flat" cmpd="sng" algn="ctr">
            <a:solidFill>
              <a:schemeClr val="tx1"/>
            </a:solidFill>
            <a:prstDash val="solid"/>
            <a:round/>
            <a:headEnd type="none" w="med" len="med"/>
            <a:tailEnd type="triangle"/>
          </a:ln>
          <a:effectLst/>
        </p:spPr>
      </p:cxnSp>
      <p:sp>
        <p:nvSpPr>
          <p:cNvPr id="170" name="正方形/長方形 15">
            <a:extLst>
              <a:ext uri="{FF2B5EF4-FFF2-40B4-BE49-F238E27FC236}">
                <a16:creationId xmlns:a16="http://schemas.microsoft.com/office/drawing/2014/main" id="{8CA88707-D6BC-7D69-2112-AF09040BB4F1}"/>
              </a:ext>
            </a:extLst>
          </p:cNvPr>
          <p:cNvSpPr>
            <a:spLocks noChangeArrowheads="1"/>
          </p:cNvSpPr>
          <p:nvPr/>
        </p:nvSpPr>
        <p:spPr bwMode="auto">
          <a:xfrm>
            <a:off x="5629309" y="5009880"/>
            <a:ext cx="1258289" cy="634670"/>
          </a:xfrm>
          <a:prstGeom prst="rect">
            <a:avLst/>
          </a:prstGeom>
          <a:solidFill>
            <a:schemeClr val="bg1">
              <a:lumMod val="85000"/>
            </a:schemeClr>
          </a:solidFill>
          <a:ln w="12700" algn="ctr">
            <a:noFill/>
            <a:round/>
            <a:headEnd/>
            <a:tailEnd/>
          </a:ln>
        </p:spPr>
        <p:txBody>
          <a:bodyPr wrap="none" lIns="35417" tIns="35417" rIns="35417" bIns="35417" anchor="ct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0" marR="0" lvl="0" indent="0" algn="ctr" defTabSz="899655" rtl="0" eaLnBrk="1" fontAlgn="base" latinLnBrk="0" hangingPunct="1">
              <a:lnSpc>
                <a:spcPct val="100000"/>
              </a:lnSpc>
              <a:spcBef>
                <a:spcPct val="0"/>
              </a:spcBef>
              <a:spcAft>
                <a:spcPct val="0"/>
              </a:spcAft>
              <a:buClrTx/>
              <a:buSzTx/>
              <a:buFontTx/>
              <a:buNone/>
              <a:tabLst/>
              <a:defRPr/>
            </a:pPr>
            <a:r>
              <a:rPr lang="ja-JP" altLang="en-US" sz="1378" dirty="0">
                <a:solidFill>
                  <a:srgbClr val="000000"/>
                </a:solidFill>
                <a:latin typeface="Meiryo UI" panose="020B0604030504040204" pitchFamily="50" charset="-128"/>
                <a:ea typeface="Meiryo UI" panose="020B0604030504040204" pitchFamily="50" charset="-128"/>
              </a:rPr>
              <a:t>データセンター</a:t>
            </a:r>
            <a:endParaRPr lang="en-US" altLang="ja-JP" sz="1378" dirty="0">
              <a:solidFill>
                <a:srgbClr val="000000"/>
              </a:solidFill>
              <a:latin typeface="Meiryo UI" panose="020B0604030504040204" pitchFamily="50" charset="-128"/>
              <a:ea typeface="Meiryo UI" panose="020B0604030504040204" pitchFamily="50" charset="-128"/>
            </a:endParaRPr>
          </a:p>
          <a:p>
            <a:pPr marL="0" marR="0" lvl="0" indent="0" algn="ctr" defTabSz="899655" rtl="0" eaLnBrk="1" fontAlgn="base" latinLnBrk="0" hangingPunct="1">
              <a:lnSpc>
                <a:spcPct val="100000"/>
              </a:lnSpc>
              <a:spcBef>
                <a:spcPct val="0"/>
              </a:spcBef>
              <a:spcAft>
                <a:spcPct val="0"/>
              </a:spcAft>
              <a:buClrTx/>
              <a:buSzTx/>
              <a:buFontTx/>
              <a:buNone/>
              <a:tabLst/>
              <a:defRPr/>
            </a:pPr>
            <a:r>
              <a:rPr lang="ja-JP" altLang="en-US" sz="1378" dirty="0">
                <a:solidFill>
                  <a:srgbClr val="000000"/>
                </a:solidFill>
                <a:latin typeface="Meiryo UI" panose="020B0604030504040204" pitchFamily="50" charset="-128"/>
                <a:ea typeface="Meiryo UI" panose="020B0604030504040204" pitchFamily="50" charset="-128"/>
              </a:rPr>
              <a:t>（</a:t>
            </a:r>
            <a:r>
              <a:rPr lang="en-US" altLang="ja-JP" sz="1378" dirty="0">
                <a:solidFill>
                  <a:srgbClr val="000000"/>
                </a:solidFill>
                <a:latin typeface="Meiryo UI" panose="020B0604030504040204" pitchFamily="50" charset="-128"/>
                <a:ea typeface="Meiryo UI" panose="020B0604030504040204" pitchFamily="50" charset="-128"/>
              </a:rPr>
              <a:t>DB</a:t>
            </a:r>
            <a:r>
              <a:rPr lang="ja-JP" altLang="en-US" sz="1378" dirty="0">
                <a:solidFill>
                  <a:srgbClr val="000000"/>
                </a:solidFill>
                <a:latin typeface="Meiryo UI" panose="020B0604030504040204" pitchFamily="50" charset="-128"/>
                <a:ea typeface="Meiryo UI" panose="020B0604030504040204" pitchFamily="50" charset="-128"/>
              </a:rPr>
              <a:t>など）</a:t>
            </a:r>
            <a:endParaRPr lang="en-US" altLang="ja-JP" sz="1378" dirty="0">
              <a:solidFill>
                <a:srgbClr val="000000"/>
              </a:solidFill>
              <a:latin typeface="Meiryo UI" panose="020B0604030504040204" pitchFamily="50" charset="-128"/>
              <a:ea typeface="Meiryo UI" panose="020B0604030504040204" pitchFamily="50" charset="-128"/>
            </a:endParaRPr>
          </a:p>
        </p:txBody>
      </p:sp>
      <p:cxnSp>
        <p:nvCxnSpPr>
          <p:cNvPr id="172" name="コネクタ: カギ線 171">
            <a:extLst>
              <a:ext uri="{FF2B5EF4-FFF2-40B4-BE49-F238E27FC236}">
                <a16:creationId xmlns:a16="http://schemas.microsoft.com/office/drawing/2014/main" id="{80622951-B61A-B1D2-AA4B-489A348561EC}"/>
              </a:ext>
            </a:extLst>
          </p:cNvPr>
          <p:cNvCxnSpPr>
            <a:cxnSpLocks/>
            <a:stCxn id="222" idx="1"/>
            <a:endCxn id="590861" idx="0"/>
          </p:cNvCxnSpPr>
          <p:nvPr/>
        </p:nvCxnSpPr>
        <p:spPr bwMode="auto">
          <a:xfrm rot="10800000" flipV="1">
            <a:off x="3733130" y="4664226"/>
            <a:ext cx="685170" cy="345653"/>
          </a:xfrm>
          <a:prstGeom prst="bentConnector2">
            <a:avLst/>
          </a:prstGeom>
          <a:noFill/>
          <a:ln w="12700" cap="flat" cmpd="sng" algn="ctr">
            <a:solidFill>
              <a:schemeClr val="tx1"/>
            </a:solidFill>
            <a:prstDash val="solid"/>
            <a:round/>
            <a:headEnd type="none" w="med" len="med"/>
            <a:tailEnd type="triangle"/>
          </a:ln>
          <a:effectLst/>
        </p:spPr>
      </p:cxnSp>
      <p:sp>
        <p:nvSpPr>
          <p:cNvPr id="212" name="正方形/長方形 211">
            <a:extLst>
              <a:ext uri="{FF2B5EF4-FFF2-40B4-BE49-F238E27FC236}">
                <a16:creationId xmlns:a16="http://schemas.microsoft.com/office/drawing/2014/main" id="{D1D9B86D-4296-5716-0B32-FAF0336962F4}"/>
              </a:ext>
            </a:extLst>
          </p:cNvPr>
          <p:cNvSpPr/>
          <p:nvPr/>
        </p:nvSpPr>
        <p:spPr bwMode="auto">
          <a:xfrm>
            <a:off x="6403471" y="5009881"/>
            <a:ext cx="490885" cy="625328"/>
          </a:xfrm>
          <a:prstGeom prst="rect">
            <a:avLst/>
          </a:prstGeom>
          <a:noFill/>
          <a:ln w="12700" cap="flat" cmpd="sng" algn="ctr">
            <a:no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chemeClr val="tx1"/>
              </a:solidFill>
              <a:effectLst/>
              <a:latin typeface="ＭＳ Ｐゴシック" pitchFamily="50" charset="-128"/>
              <a:ea typeface="ＭＳ Ｐゴシック" pitchFamily="50" charset="-128"/>
            </a:endParaRPr>
          </a:p>
        </p:txBody>
      </p:sp>
      <p:sp>
        <p:nvSpPr>
          <p:cNvPr id="215" name="正方形/長方形 214">
            <a:extLst>
              <a:ext uri="{FF2B5EF4-FFF2-40B4-BE49-F238E27FC236}">
                <a16:creationId xmlns:a16="http://schemas.microsoft.com/office/drawing/2014/main" id="{10AAE89C-A589-F3BD-637A-8ED05A907502}"/>
              </a:ext>
            </a:extLst>
          </p:cNvPr>
          <p:cNvSpPr/>
          <p:nvPr/>
        </p:nvSpPr>
        <p:spPr bwMode="auto">
          <a:xfrm>
            <a:off x="5622551" y="5004894"/>
            <a:ext cx="490885" cy="625328"/>
          </a:xfrm>
          <a:prstGeom prst="rect">
            <a:avLst/>
          </a:prstGeom>
          <a:noFill/>
          <a:ln w="12700" cap="flat" cmpd="sng" algn="ctr">
            <a:no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chemeClr val="tx1"/>
              </a:solidFill>
              <a:effectLst/>
              <a:latin typeface="ＭＳ Ｐゴシック" pitchFamily="50" charset="-128"/>
              <a:ea typeface="ＭＳ Ｐゴシック" pitchFamily="50" charset="-128"/>
            </a:endParaRPr>
          </a:p>
        </p:txBody>
      </p:sp>
      <p:sp>
        <p:nvSpPr>
          <p:cNvPr id="217" name="角丸四角形 45">
            <a:extLst>
              <a:ext uri="{FF2B5EF4-FFF2-40B4-BE49-F238E27FC236}">
                <a16:creationId xmlns:a16="http://schemas.microsoft.com/office/drawing/2014/main" id="{4A2F83BA-72BC-EF31-7BC5-D55A6D143D26}"/>
              </a:ext>
            </a:extLst>
          </p:cNvPr>
          <p:cNvSpPr>
            <a:spLocks noChangeArrowheads="1"/>
          </p:cNvSpPr>
          <p:nvPr/>
        </p:nvSpPr>
        <p:spPr bwMode="auto">
          <a:xfrm>
            <a:off x="965230" y="3021385"/>
            <a:ext cx="1258290" cy="637290"/>
          </a:xfrm>
          <a:prstGeom prst="roundRect">
            <a:avLst>
              <a:gd name="adj" fmla="val 16667"/>
            </a:avLst>
          </a:prstGeom>
          <a:solidFill>
            <a:schemeClr val="accent2">
              <a:lumMod val="40000"/>
              <a:lumOff val="60000"/>
            </a:schemeClr>
          </a:solidFill>
          <a:ln w="12700" algn="ctr">
            <a:noFill/>
            <a:round/>
            <a:headEnd/>
            <a:tailEnd/>
          </a:ln>
        </p:spPr>
        <p:txBody>
          <a:bodyPr wrap="none" lIns="35417" tIns="35417" rIns="35417" bIns="35417" anchor="ct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lvl="0" algn="ctr" defTabSz="899655">
              <a:defRPr/>
            </a:pPr>
            <a:r>
              <a:rPr kumimoji="1" lang="ja-JP" altLang="en-US" sz="1378"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外部機器</a:t>
            </a:r>
            <a:endParaRPr kumimoji="1" lang="en-US" altLang="ja-JP" sz="1378"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lvl="0" algn="ctr" defTabSz="899655">
              <a:defRPr/>
            </a:pPr>
            <a:r>
              <a:rPr kumimoji="1" lang="ja-JP" altLang="en-US" sz="1378"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ベンダー</a:t>
            </a:r>
            <a:endParaRPr kumimoji="1" lang="en-US" altLang="ja-JP" sz="1378"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pSp>
        <p:nvGrpSpPr>
          <p:cNvPr id="225" name="グループ化 224">
            <a:extLst>
              <a:ext uri="{FF2B5EF4-FFF2-40B4-BE49-F238E27FC236}">
                <a16:creationId xmlns:a16="http://schemas.microsoft.com/office/drawing/2014/main" id="{9805736E-27C7-0897-E65D-FBD4247BCD18}"/>
              </a:ext>
            </a:extLst>
          </p:cNvPr>
          <p:cNvGrpSpPr/>
          <p:nvPr/>
        </p:nvGrpSpPr>
        <p:grpSpPr>
          <a:xfrm>
            <a:off x="4418300" y="3653985"/>
            <a:ext cx="1013747" cy="1316555"/>
            <a:chOff x="4418300" y="2503573"/>
            <a:chExt cx="1013747" cy="2845626"/>
          </a:xfrm>
        </p:grpSpPr>
        <p:sp>
          <p:nvSpPr>
            <p:cNvPr id="133" name="正方形/長方形 132">
              <a:extLst>
                <a:ext uri="{FF2B5EF4-FFF2-40B4-BE49-F238E27FC236}">
                  <a16:creationId xmlns:a16="http://schemas.microsoft.com/office/drawing/2014/main" id="{8B8E2EEC-4555-7F74-2EF6-74D9984062AC}"/>
                </a:ext>
              </a:extLst>
            </p:cNvPr>
            <p:cNvSpPr/>
            <p:nvPr/>
          </p:nvSpPr>
          <p:spPr bwMode="auto">
            <a:xfrm>
              <a:off x="5089762" y="2503574"/>
              <a:ext cx="342285" cy="1324137"/>
            </a:xfrm>
            <a:prstGeom prst="rect">
              <a:avLst/>
            </a:prstGeom>
            <a:noFill/>
            <a:ln w="12700" cap="flat" cmpd="sng" algn="ctr">
              <a:no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chemeClr val="tx1"/>
                </a:solidFill>
                <a:effectLst/>
                <a:latin typeface="ＭＳ Ｐゴシック" pitchFamily="50" charset="-128"/>
                <a:ea typeface="ＭＳ Ｐゴシック" pitchFamily="50" charset="-128"/>
              </a:endParaRPr>
            </a:p>
          </p:txBody>
        </p:sp>
        <p:sp>
          <p:nvSpPr>
            <p:cNvPr id="134" name="正方形/長方形 133">
              <a:extLst>
                <a:ext uri="{FF2B5EF4-FFF2-40B4-BE49-F238E27FC236}">
                  <a16:creationId xmlns:a16="http://schemas.microsoft.com/office/drawing/2014/main" id="{B3D6E6EB-E4F4-D69D-788A-058B901FC7D6}"/>
                </a:ext>
              </a:extLst>
            </p:cNvPr>
            <p:cNvSpPr/>
            <p:nvPr/>
          </p:nvSpPr>
          <p:spPr bwMode="auto">
            <a:xfrm>
              <a:off x="4418319" y="2503573"/>
              <a:ext cx="342285" cy="1324137"/>
            </a:xfrm>
            <a:prstGeom prst="rect">
              <a:avLst/>
            </a:prstGeom>
            <a:noFill/>
            <a:ln w="12700" cap="flat" cmpd="sng" algn="ctr">
              <a:no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chemeClr val="tx1"/>
                </a:solidFill>
                <a:effectLst/>
                <a:latin typeface="ＭＳ Ｐゴシック" pitchFamily="50" charset="-128"/>
                <a:ea typeface="ＭＳ Ｐゴシック" pitchFamily="50" charset="-128"/>
              </a:endParaRPr>
            </a:p>
          </p:txBody>
        </p:sp>
        <p:sp>
          <p:nvSpPr>
            <p:cNvPr id="221" name="正方形/長方形 220">
              <a:extLst>
                <a:ext uri="{FF2B5EF4-FFF2-40B4-BE49-F238E27FC236}">
                  <a16:creationId xmlns:a16="http://schemas.microsoft.com/office/drawing/2014/main" id="{0F8074CE-0124-8542-2661-E047080490AD}"/>
                </a:ext>
              </a:extLst>
            </p:cNvPr>
            <p:cNvSpPr/>
            <p:nvPr/>
          </p:nvSpPr>
          <p:spPr bwMode="auto">
            <a:xfrm>
              <a:off x="5089743" y="4025062"/>
              <a:ext cx="342285" cy="1324137"/>
            </a:xfrm>
            <a:prstGeom prst="rect">
              <a:avLst/>
            </a:prstGeom>
            <a:noFill/>
            <a:ln w="12700" cap="flat" cmpd="sng" algn="ctr">
              <a:no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chemeClr val="tx1"/>
                </a:solidFill>
                <a:effectLst/>
                <a:latin typeface="ＭＳ Ｐゴシック" pitchFamily="50" charset="-128"/>
                <a:ea typeface="ＭＳ Ｐゴシック" pitchFamily="50" charset="-128"/>
              </a:endParaRPr>
            </a:p>
          </p:txBody>
        </p:sp>
        <p:sp>
          <p:nvSpPr>
            <p:cNvPr id="222" name="正方形/長方形 221">
              <a:extLst>
                <a:ext uri="{FF2B5EF4-FFF2-40B4-BE49-F238E27FC236}">
                  <a16:creationId xmlns:a16="http://schemas.microsoft.com/office/drawing/2014/main" id="{6025B390-3CED-BD2A-B9AE-DE897FC1A06D}"/>
                </a:ext>
              </a:extLst>
            </p:cNvPr>
            <p:cNvSpPr/>
            <p:nvPr/>
          </p:nvSpPr>
          <p:spPr bwMode="auto">
            <a:xfrm>
              <a:off x="4418300" y="4025061"/>
              <a:ext cx="342285" cy="1324137"/>
            </a:xfrm>
            <a:prstGeom prst="rect">
              <a:avLst/>
            </a:prstGeom>
            <a:noFill/>
            <a:ln w="12700" cap="flat" cmpd="sng" algn="ctr">
              <a:no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chemeClr val="tx1"/>
                </a:solidFill>
                <a:effectLst/>
                <a:latin typeface="ＭＳ Ｐゴシック" pitchFamily="50" charset="-128"/>
                <a:ea typeface="ＭＳ Ｐゴシック" pitchFamily="50" charset="-128"/>
              </a:endParaRPr>
            </a:p>
          </p:txBody>
        </p:sp>
      </p:grpSp>
      <p:cxnSp>
        <p:nvCxnSpPr>
          <p:cNvPr id="230" name="コネクタ: カギ線 229">
            <a:extLst>
              <a:ext uri="{FF2B5EF4-FFF2-40B4-BE49-F238E27FC236}">
                <a16:creationId xmlns:a16="http://schemas.microsoft.com/office/drawing/2014/main" id="{E80553B6-C6F5-DE81-D50D-3CB1492A4DC0}"/>
              </a:ext>
            </a:extLst>
          </p:cNvPr>
          <p:cNvCxnSpPr>
            <a:cxnSpLocks/>
            <a:stCxn id="217" idx="3"/>
            <a:endCxn id="134" idx="0"/>
          </p:cNvCxnSpPr>
          <p:nvPr/>
        </p:nvCxnSpPr>
        <p:spPr bwMode="auto">
          <a:xfrm>
            <a:off x="2223520" y="3340030"/>
            <a:ext cx="2365942" cy="313955"/>
          </a:xfrm>
          <a:prstGeom prst="bentConnector2">
            <a:avLst/>
          </a:prstGeom>
          <a:noFill/>
          <a:ln w="12700" cap="flat" cmpd="sng" algn="ctr">
            <a:solidFill>
              <a:schemeClr val="tx1"/>
            </a:solidFill>
            <a:prstDash val="solid"/>
            <a:round/>
            <a:headEnd type="none" w="med" len="med"/>
            <a:tailEnd type="triangle"/>
          </a:ln>
          <a:effectLst/>
        </p:spPr>
      </p:cxnSp>
      <p:sp>
        <p:nvSpPr>
          <p:cNvPr id="237" name="角丸四角形 45">
            <a:extLst>
              <a:ext uri="{FF2B5EF4-FFF2-40B4-BE49-F238E27FC236}">
                <a16:creationId xmlns:a16="http://schemas.microsoft.com/office/drawing/2014/main" id="{566249F8-AAC2-59DB-DA54-F576032CA16A}"/>
              </a:ext>
            </a:extLst>
          </p:cNvPr>
          <p:cNvSpPr>
            <a:spLocks noChangeArrowheads="1"/>
          </p:cNvSpPr>
          <p:nvPr/>
        </p:nvSpPr>
        <p:spPr bwMode="auto">
          <a:xfrm>
            <a:off x="2759777" y="5007260"/>
            <a:ext cx="1258290" cy="637290"/>
          </a:xfrm>
          <a:prstGeom prst="roundRect">
            <a:avLst>
              <a:gd name="adj" fmla="val 16667"/>
            </a:avLst>
          </a:prstGeom>
          <a:solidFill>
            <a:schemeClr val="accent2">
              <a:lumMod val="40000"/>
              <a:lumOff val="60000"/>
            </a:schemeClr>
          </a:solidFill>
          <a:ln w="12700" algn="ctr">
            <a:noFill/>
            <a:round/>
            <a:headEnd/>
            <a:tailEnd/>
          </a:ln>
        </p:spPr>
        <p:txBody>
          <a:bodyPr wrap="none" lIns="35417" tIns="35417" rIns="35417" bIns="35417" anchor="ct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lvl="0" algn="ctr" defTabSz="899655">
              <a:defRPr/>
            </a:pPr>
            <a:r>
              <a:rPr kumimoji="1" lang="ja-JP" altLang="en-US" sz="1378"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社内システム</a:t>
            </a:r>
            <a:endParaRPr kumimoji="1" lang="en-US" altLang="ja-JP" sz="1378"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lvl="0" algn="ctr" defTabSz="899655">
              <a:defRPr/>
            </a:pPr>
            <a:r>
              <a:rPr kumimoji="1" lang="ja-JP" altLang="en-US" sz="1378"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開発部隊</a:t>
            </a:r>
            <a:endParaRPr kumimoji="1" lang="en-US" altLang="ja-JP" sz="1378"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238" name="テキスト ボックス 14">
            <a:extLst>
              <a:ext uri="{FF2B5EF4-FFF2-40B4-BE49-F238E27FC236}">
                <a16:creationId xmlns:a16="http://schemas.microsoft.com/office/drawing/2014/main" id="{D1F9B289-07C8-CC61-266F-208071932099}"/>
              </a:ext>
            </a:extLst>
          </p:cNvPr>
          <p:cNvSpPr txBox="1">
            <a:spLocks noChangeArrowheads="1"/>
          </p:cNvSpPr>
          <p:nvPr/>
        </p:nvSpPr>
        <p:spPr bwMode="auto">
          <a:xfrm>
            <a:off x="2906092" y="3075642"/>
            <a:ext cx="486031" cy="2739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ctr" defTabSz="899655">
              <a:defRPr/>
            </a:pPr>
            <a:r>
              <a:rPr kumimoji="1" lang="ja-JP" altLang="en-US" sz="118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納入</a:t>
            </a:r>
            <a:endParaRPr kumimoji="1" lang="en-US" altLang="ja-JP" sz="118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245" name="テキスト ボックス 14">
            <a:extLst>
              <a:ext uri="{FF2B5EF4-FFF2-40B4-BE49-F238E27FC236}">
                <a16:creationId xmlns:a16="http://schemas.microsoft.com/office/drawing/2014/main" id="{254D61C9-CAF3-FC6D-39F7-0BE68256D1D8}"/>
              </a:ext>
            </a:extLst>
          </p:cNvPr>
          <p:cNvSpPr txBox="1">
            <a:spLocks noChangeArrowheads="1"/>
          </p:cNvSpPr>
          <p:nvPr/>
        </p:nvSpPr>
        <p:spPr bwMode="auto">
          <a:xfrm>
            <a:off x="4490744" y="4462810"/>
            <a:ext cx="902811" cy="2769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ctr" defTabSz="899655">
              <a:defRPr/>
            </a:pPr>
            <a:r>
              <a:rPr lang="ja-JP" altLang="en-US" sz="1200" dirty="0">
                <a:solidFill>
                  <a:schemeClr val="bg1"/>
                </a:solidFill>
                <a:latin typeface="Meiryo UI" panose="020B0604030504040204" pitchFamily="50" charset="-128"/>
                <a:ea typeface="Meiryo UI" panose="020B0604030504040204" pitchFamily="50" charset="-128"/>
              </a:rPr>
              <a:t>企画、営業</a:t>
            </a:r>
            <a:endParaRPr lang="en-US" altLang="ja-JP" sz="1200" dirty="0">
              <a:solidFill>
                <a:schemeClr val="bg1"/>
              </a:solidFill>
              <a:latin typeface="Meiryo UI" panose="020B0604030504040204" pitchFamily="50" charset="-128"/>
              <a:ea typeface="Meiryo UI" panose="020B0604030504040204" pitchFamily="50" charset="-128"/>
            </a:endParaRPr>
          </a:p>
        </p:txBody>
      </p:sp>
      <p:sp>
        <p:nvSpPr>
          <p:cNvPr id="252" name="テキスト ボックス 14">
            <a:extLst>
              <a:ext uri="{FF2B5EF4-FFF2-40B4-BE49-F238E27FC236}">
                <a16:creationId xmlns:a16="http://schemas.microsoft.com/office/drawing/2014/main" id="{04EF5FCA-F866-5379-0CC6-362B3628E0D7}"/>
              </a:ext>
            </a:extLst>
          </p:cNvPr>
          <p:cNvSpPr txBox="1">
            <a:spLocks noChangeArrowheads="1"/>
          </p:cNvSpPr>
          <p:nvPr/>
        </p:nvSpPr>
        <p:spPr bwMode="auto">
          <a:xfrm>
            <a:off x="4169423" y="5302548"/>
            <a:ext cx="1239443" cy="2739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ctr" defTabSz="899655">
              <a:defRPr/>
            </a:pPr>
            <a:r>
              <a:rPr lang="ja-JP" altLang="en-US" sz="1180" dirty="0">
                <a:solidFill>
                  <a:srgbClr val="000000"/>
                </a:solidFill>
                <a:latin typeface="Meiryo UI" panose="020B0604030504040204" pitchFamily="50" charset="-128"/>
                <a:ea typeface="Meiryo UI" panose="020B0604030504040204" pitchFamily="50" charset="-128"/>
              </a:rPr>
              <a:t>開発・運用・保守</a:t>
            </a:r>
            <a:endParaRPr lang="en-US" altLang="ja-JP" sz="1180" dirty="0">
              <a:solidFill>
                <a:srgbClr val="000000"/>
              </a:solidFill>
              <a:latin typeface="Meiryo UI" panose="020B0604030504040204" pitchFamily="50" charset="-128"/>
              <a:ea typeface="Meiryo UI" panose="020B0604030504040204" pitchFamily="50" charset="-128"/>
            </a:endParaRPr>
          </a:p>
        </p:txBody>
      </p:sp>
      <p:cxnSp>
        <p:nvCxnSpPr>
          <p:cNvPr id="590850" name="直線矢印コネクタ 35">
            <a:extLst>
              <a:ext uri="{FF2B5EF4-FFF2-40B4-BE49-F238E27FC236}">
                <a16:creationId xmlns:a16="http://schemas.microsoft.com/office/drawing/2014/main" id="{20B1E66A-40A0-984E-2738-0F4F0BC411B0}"/>
              </a:ext>
            </a:extLst>
          </p:cNvPr>
          <p:cNvCxnSpPr>
            <a:cxnSpLocks noChangeShapeType="1"/>
            <a:stCxn id="237" idx="3"/>
            <a:endCxn id="215" idx="1"/>
          </p:cNvCxnSpPr>
          <p:nvPr/>
        </p:nvCxnSpPr>
        <p:spPr bwMode="auto">
          <a:xfrm flipV="1">
            <a:off x="4018067" y="5317558"/>
            <a:ext cx="1604484" cy="8347"/>
          </a:xfrm>
          <a:prstGeom prst="straightConnector1">
            <a:avLst/>
          </a:prstGeom>
          <a:noFill/>
          <a:ln w="1270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90854" name="角丸四角形 45">
            <a:extLst>
              <a:ext uri="{FF2B5EF4-FFF2-40B4-BE49-F238E27FC236}">
                <a16:creationId xmlns:a16="http://schemas.microsoft.com/office/drawing/2014/main" id="{BBA80F81-53F6-921E-D4BB-F31E3D81E1BC}"/>
              </a:ext>
            </a:extLst>
          </p:cNvPr>
          <p:cNvSpPr>
            <a:spLocks noChangeArrowheads="1"/>
          </p:cNvSpPr>
          <p:nvPr/>
        </p:nvSpPr>
        <p:spPr bwMode="auto">
          <a:xfrm>
            <a:off x="970270" y="5004809"/>
            <a:ext cx="1258290" cy="637290"/>
          </a:xfrm>
          <a:prstGeom prst="roundRect">
            <a:avLst>
              <a:gd name="adj" fmla="val 16667"/>
            </a:avLst>
          </a:prstGeom>
          <a:solidFill>
            <a:schemeClr val="accent2">
              <a:lumMod val="40000"/>
              <a:lumOff val="60000"/>
            </a:schemeClr>
          </a:solidFill>
          <a:ln w="12700" algn="ctr">
            <a:noFill/>
            <a:round/>
            <a:headEnd/>
            <a:tailEnd/>
          </a:ln>
        </p:spPr>
        <p:txBody>
          <a:bodyPr wrap="none" lIns="35417" tIns="35417" rIns="35417" bIns="35417" anchor="ct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lvl="0" algn="ctr" defTabSz="899655">
              <a:defRPr/>
            </a:pPr>
            <a:r>
              <a:rPr kumimoji="1" lang="ja-JP" altLang="en-US" sz="1378"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プラットフォーム</a:t>
            </a:r>
            <a:endParaRPr kumimoji="1" lang="en-US" altLang="ja-JP" sz="1378"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lvl="0" algn="ctr" defTabSz="899655">
              <a:defRPr/>
            </a:pPr>
            <a:r>
              <a:rPr lang="ja-JP" altLang="en-US" sz="1378" dirty="0">
                <a:solidFill>
                  <a:srgbClr val="000000"/>
                </a:solidFill>
                <a:latin typeface="Meiryo UI" panose="020B0604030504040204" pitchFamily="50" charset="-128"/>
                <a:ea typeface="Meiryo UI" panose="020B0604030504040204" pitchFamily="50" charset="-128"/>
              </a:rPr>
              <a:t>ベンダー</a:t>
            </a:r>
            <a:endParaRPr kumimoji="1" lang="en-US" altLang="ja-JP" sz="1378"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cxnSp>
        <p:nvCxnSpPr>
          <p:cNvPr id="590855" name="直線矢印コネクタ 35">
            <a:extLst>
              <a:ext uri="{FF2B5EF4-FFF2-40B4-BE49-F238E27FC236}">
                <a16:creationId xmlns:a16="http://schemas.microsoft.com/office/drawing/2014/main" id="{AD6E09CF-68F1-5635-ECF3-3DC6A352083D}"/>
              </a:ext>
            </a:extLst>
          </p:cNvPr>
          <p:cNvCxnSpPr>
            <a:cxnSpLocks noChangeShapeType="1"/>
            <a:stCxn id="590854" idx="3"/>
            <a:endCxn id="237" idx="1"/>
          </p:cNvCxnSpPr>
          <p:nvPr/>
        </p:nvCxnSpPr>
        <p:spPr bwMode="auto">
          <a:xfrm>
            <a:off x="2228560" y="5323454"/>
            <a:ext cx="531217" cy="2451"/>
          </a:xfrm>
          <a:prstGeom prst="straightConnector1">
            <a:avLst/>
          </a:prstGeom>
          <a:noFill/>
          <a:ln w="1270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90858" name="テキスト ボックス 14">
            <a:extLst>
              <a:ext uri="{FF2B5EF4-FFF2-40B4-BE49-F238E27FC236}">
                <a16:creationId xmlns:a16="http://schemas.microsoft.com/office/drawing/2014/main" id="{0600B6F3-C373-ABF0-01F2-8A32A0F0BE7E}"/>
              </a:ext>
            </a:extLst>
          </p:cNvPr>
          <p:cNvSpPr txBox="1">
            <a:spLocks noChangeArrowheads="1"/>
          </p:cNvSpPr>
          <p:nvPr/>
        </p:nvSpPr>
        <p:spPr bwMode="auto">
          <a:xfrm>
            <a:off x="2248456" y="5316896"/>
            <a:ext cx="486031" cy="2739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ctr" defTabSz="899655">
              <a:defRPr/>
            </a:pPr>
            <a:r>
              <a:rPr lang="ja-JP" altLang="en-US" sz="1180" dirty="0">
                <a:solidFill>
                  <a:srgbClr val="000000"/>
                </a:solidFill>
                <a:latin typeface="Meiryo UI" panose="020B0604030504040204" pitchFamily="50" charset="-128"/>
                <a:ea typeface="Meiryo UI" panose="020B0604030504040204" pitchFamily="50" charset="-128"/>
              </a:rPr>
              <a:t>契約</a:t>
            </a:r>
            <a:endParaRPr lang="en-US" altLang="ja-JP" sz="1180" dirty="0">
              <a:solidFill>
                <a:srgbClr val="000000"/>
              </a:solidFill>
              <a:latin typeface="Meiryo UI" panose="020B0604030504040204" pitchFamily="50" charset="-128"/>
              <a:ea typeface="Meiryo UI" panose="020B0604030504040204" pitchFamily="50" charset="-128"/>
            </a:endParaRPr>
          </a:p>
        </p:txBody>
      </p:sp>
      <p:sp>
        <p:nvSpPr>
          <p:cNvPr id="590859" name="角丸四角形 45">
            <a:extLst>
              <a:ext uri="{FF2B5EF4-FFF2-40B4-BE49-F238E27FC236}">
                <a16:creationId xmlns:a16="http://schemas.microsoft.com/office/drawing/2014/main" id="{F3558D93-52DF-5208-4782-5C981DD25E22}"/>
              </a:ext>
            </a:extLst>
          </p:cNvPr>
          <p:cNvSpPr>
            <a:spLocks noChangeArrowheads="1"/>
          </p:cNvSpPr>
          <p:nvPr/>
        </p:nvSpPr>
        <p:spPr bwMode="auto">
          <a:xfrm>
            <a:off x="2016751" y="4003089"/>
            <a:ext cx="1258290" cy="637290"/>
          </a:xfrm>
          <a:prstGeom prst="roundRect">
            <a:avLst>
              <a:gd name="adj" fmla="val 16667"/>
            </a:avLst>
          </a:prstGeom>
          <a:solidFill>
            <a:schemeClr val="accent2">
              <a:lumMod val="40000"/>
              <a:lumOff val="60000"/>
            </a:schemeClr>
          </a:solidFill>
          <a:ln w="12700" algn="ctr">
            <a:noFill/>
            <a:round/>
            <a:headEnd/>
            <a:tailEnd/>
          </a:ln>
        </p:spPr>
        <p:txBody>
          <a:bodyPr wrap="none" lIns="35417" tIns="35417" rIns="35417" bIns="35417" anchor="ct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lvl="0" algn="ctr" defTabSz="899655">
              <a:defRPr/>
            </a:pPr>
            <a:r>
              <a:rPr lang="ja-JP" altLang="en-US" sz="1378" dirty="0">
                <a:solidFill>
                  <a:srgbClr val="000000"/>
                </a:solidFill>
                <a:latin typeface="Meiryo UI" panose="020B0604030504040204" pitchFamily="50" charset="-128"/>
                <a:ea typeface="Meiryo UI" panose="020B0604030504040204" pitchFamily="50" charset="-128"/>
              </a:rPr>
              <a:t>プロジェクト</a:t>
            </a:r>
            <a:endParaRPr lang="en-US" altLang="ja-JP" sz="1378" dirty="0">
              <a:solidFill>
                <a:srgbClr val="000000"/>
              </a:solidFill>
              <a:latin typeface="Meiryo UI" panose="020B0604030504040204" pitchFamily="50" charset="-128"/>
              <a:ea typeface="Meiryo UI" panose="020B0604030504040204" pitchFamily="50" charset="-128"/>
            </a:endParaRPr>
          </a:p>
          <a:p>
            <a:pPr lvl="0" algn="ctr" defTabSz="899655">
              <a:defRPr/>
            </a:pPr>
            <a:r>
              <a:rPr lang="ja-JP" altLang="en-US" sz="1378" dirty="0">
                <a:solidFill>
                  <a:srgbClr val="000000"/>
                </a:solidFill>
                <a:latin typeface="Meiryo UI" panose="020B0604030504040204" pitchFamily="50" charset="-128"/>
                <a:ea typeface="Meiryo UI" panose="020B0604030504040204" pitchFamily="50" charset="-128"/>
              </a:rPr>
              <a:t>支援会社</a:t>
            </a:r>
            <a:endParaRPr kumimoji="1" lang="en-US" altLang="ja-JP" sz="1378"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590861" name="正方形/長方形 590860">
            <a:extLst>
              <a:ext uri="{FF2B5EF4-FFF2-40B4-BE49-F238E27FC236}">
                <a16:creationId xmlns:a16="http://schemas.microsoft.com/office/drawing/2014/main" id="{7722D31E-0B4D-6EC5-288F-177E781B9D7C}"/>
              </a:ext>
            </a:extLst>
          </p:cNvPr>
          <p:cNvSpPr/>
          <p:nvPr/>
        </p:nvSpPr>
        <p:spPr bwMode="auto">
          <a:xfrm>
            <a:off x="3527019" y="5009880"/>
            <a:ext cx="412222" cy="625328"/>
          </a:xfrm>
          <a:prstGeom prst="rect">
            <a:avLst/>
          </a:prstGeom>
          <a:noFill/>
          <a:ln w="12700" cap="flat" cmpd="sng" algn="ctr">
            <a:no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chemeClr val="tx1"/>
              </a:solidFill>
              <a:effectLst/>
              <a:latin typeface="ＭＳ Ｐゴシック" pitchFamily="50" charset="-128"/>
              <a:ea typeface="ＭＳ Ｐゴシック" pitchFamily="50" charset="-128"/>
            </a:endParaRPr>
          </a:p>
        </p:txBody>
      </p:sp>
      <p:cxnSp>
        <p:nvCxnSpPr>
          <p:cNvPr id="590863" name="直線矢印コネクタ 35">
            <a:extLst>
              <a:ext uri="{FF2B5EF4-FFF2-40B4-BE49-F238E27FC236}">
                <a16:creationId xmlns:a16="http://schemas.microsoft.com/office/drawing/2014/main" id="{6ED50A62-4949-4851-F4C8-FD827ECD6C4E}"/>
              </a:ext>
            </a:extLst>
          </p:cNvPr>
          <p:cNvCxnSpPr>
            <a:cxnSpLocks noChangeShapeType="1"/>
            <a:stCxn id="590859" idx="3"/>
            <a:endCxn id="201" idx="1"/>
          </p:cNvCxnSpPr>
          <p:nvPr/>
        </p:nvCxnSpPr>
        <p:spPr bwMode="auto">
          <a:xfrm flipV="1">
            <a:off x="3275041" y="4319691"/>
            <a:ext cx="1138751" cy="2043"/>
          </a:xfrm>
          <a:prstGeom prst="straightConnector1">
            <a:avLst/>
          </a:prstGeom>
          <a:noFill/>
          <a:ln w="12700" algn="ctr">
            <a:solidFill>
              <a:schemeClr val="tx1"/>
            </a:solidFill>
            <a:round/>
            <a:headEnd type="none" w="med" len="med"/>
            <a:tailEnd type="triangle" w="med" len="med"/>
          </a:ln>
          <a:extLst>
            <a:ext uri="{909E8E84-426E-40DD-AFC4-6F175D3DCCD1}">
              <a14:hiddenFill xmlns:a14="http://schemas.microsoft.com/office/drawing/2010/main">
                <a:noFill/>
              </a14:hiddenFill>
            </a:ext>
          </a:extLst>
        </p:spPr>
      </p:cxnSp>
      <p:sp>
        <p:nvSpPr>
          <p:cNvPr id="590867" name="テキスト ボックス 14">
            <a:extLst>
              <a:ext uri="{FF2B5EF4-FFF2-40B4-BE49-F238E27FC236}">
                <a16:creationId xmlns:a16="http://schemas.microsoft.com/office/drawing/2014/main" id="{874E1F67-D4BC-AAFE-FFF3-99F457FFAF62}"/>
              </a:ext>
            </a:extLst>
          </p:cNvPr>
          <p:cNvSpPr txBox="1">
            <a:spLocks noChangeArrowheads="1"/>
          </p:cNvSpPr>
          <p:nvPr/>
        </p:nvSpPr>
        <p:spPr bwMode="auto">
          <a:xfrm>
            <a:off x="3333455" y="4042134"/>
            <a:ext cx="931665" cy="2739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ctr" defTabSz="899655">
              <a:defRPr/>
            </a:pPr>
            <a:r>
              <a:rPr lang="ja-JP" altLang="en-US" sz="1180" dirty="0">
                <a:solidFill>
                  <a:srgbClr val="000000"/>
                </a:solidFill>
                <a:latin typeface="Meiryo UI" panose="020B0604030504040204" pitchFamily="50" charset="-128"/>
                <a:ea typeface="Meiryo UI" panose="020B0604030504040204" pitchFamily="50" charset="-128"/>
              </a:rPr>
              <a:t>ノウハウ提供</a:t>
            </a:r>
            <a:endParaRPr lang="en-US" altLang="ja-JP" sz="1180" dirty="0">
              <a:solidFill>
                <a:srgbClr val="000000"/>
              </a:solidFill>
              <a:latin typeface="Meiryo UI" panose="020B0604030504040204" pitchFamily="50" charset="-128"/>
              <a:ea typeface="Meiryo UI" panose="020B0604030504040204" pitchFamily="50" charset="-128"/>
            </a:endParaRPr>
          </a:p>
        </p:txBody>
      </p:sp>
      <p:cxnSp>
        <p:nvCxnSpPr>
          <p:cNvPr id="590873" name="コネクタ: カギ線 590872">
            <a:extLst>
              <a:ext uri="{FF2B5EF4-FFF2-40B4-BE49-F238E27FC236}">
                <a16:creationId xmlns:a16="http://schemas.microsoft.com/office/drawing/2014/main" id="{0BF87B0E-E0AA-82FE-FD29-2E895C91F06A}"/>
              </a:ext>
            </a:extLst>
          </p:cNvPr>
          <p:cNvCxnSpPr>
            <a:cxnSpLocks/>
            <a:stCxn id="590859" idx="1"/>
            <a:endCxn id="217" idx="2"/>
          </p:cNvCxnSpPr>
          <p:nvPr/>
        </p:nvCxnSpPr>
        <p:spPr bwMode="auto">
          <a:xfrm rot="10800000">
            <a:off x="1594375" y="3658676"/>
            <a:ext cx="422376" cy="663059"/>
          </a:xfrm>
          <a:prstGeom prst="bentConnector2">
            <a:avLst/>
          </a:prstGeom>
          <a:noFill/>
          <a:ln w="12700" cap="flat" cmpd="sng" algn="ctr">
            <a:solidFill>
              <a:schemeClr val="tx1"/>
            </a:solidFill>
            <a:prstDash val="solid"/>
            <a:round/>
            <a:headEnd type="none" w="med" len="med"/>
            <a:tailEnd type="triangle"/>
          </a:ln>
          <a:effectLst/>
        </p:spPr>
      </p:cxnSp>
      <p:sp>
        <p:nvSpPr>
          <p:cNvPr id="590879" name="正方形/長方形 590878">
            <a:extLst>
              <a:ext uri="{FF2B5EF4-FFF2-40B4-BE49-F238E27FC236}">
                <a16:creationId xmlns:a16="http://schemas.microsoft.com/office/drawing/2014/main" id="{47DB1E1B-3F9B-B9DA-94F2-860C128C59DA}"/>
              </a:ext>
            </a:extLst>
          </p:cNvPr>
          <p:cNvSpPr/>
          <p:nvPr/>
        </p:nvSpPr>
        <p:spPr bwMode="auto">
          <a:xfrm>
            <a:off x="2799407" y="5017467"/>
            <a:ext cx="412222" cy="625328"/>
          </a:xfrm>
          <a:prstGeom prst="rect">
            <a:avLst/>
          </a:prstGeom>
          <a:noFill/>
          <a:ln w="12700" cap="flat" cmpd="sng" algn="ctr">
            <a:no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chemeClr val="tx1"/>
              </a:solidFill>
              <a:effectLst/>
              <a:latin typeface="ＭＳ Ｐゴシック" pitchFamily="50" charset="-128"/>
              <a:ea typeface="ＭＳ Ｐゴシック" pitchFamily="50" charset="-128"/>
            </a:endParaRPr>
          </a:p>
        </p:txBody>
      </p:sp>
      <p:cxnSp>
        <p:nvCxnSpPr>
          <p:cNvPr id="590882" name="直線矢印コネクタ 590881">
            <a:extLst>
              <a:ext uri="{FF2B5EF4-FFF2-40B4-BE49-F238E27FC236}">
                <a16:creationId xmlns:a16="http://schemas.microsoft.com/office/drawing/2014/main" id="{353F4980-D52E-1F8B-E0E6-0154616B2A6E}"/>
              </a:ext>
            </a:extLst>
          </p:cNvPr>
          <p:cNvCxnSpPr>
            <a:cxnSpLocks/>
            <a:stCxn id="590883" idx="2"/>
          </p:cNvCxnSpPr>
          <p:nvPr/>
        </p:nvCxnSpPr>
        <p:spPr bwMode="auto">
          <a:xfrm>
            <a:off x="3005518" y="4628417"/>
            <a:ext cx="0" cy="389050"/>
          </a:xfrm>
          <a:prstGeom prst="straightConnector1">
            <a:avLst/>
          </a:prstGeom>
          <a:noFill/>
          <a:ln w="12700" cap="flat" cmpd="sng" algn="ctr">
            <a:solidFill>
              <a:schemeClr val="tx1"/>
            </a:solidFill>
            <a:prstDash val="solid"/>
            <a:round/>
            <a:headEnd type="none" w="med" len="med"/>
            <a:tailEnd type="triangle"/>
          </a:ln>
          <a:effectLst/>
        </p:spPr>
      </p:cxnSp>
      <p:sp>
        <p:nvSpPr>
          <p:cNvPr id="590883" name="正方形/長方形 590882">
            <a:extLst>
              <a:ext uri="{FF2B5EF4-FFF2-40B4-BE49-F238E27FC236}">
                <a16:creationId xmlns:a16="http://schemas.microsoft.com/office/drawing/2014/main" id="{0EE65FB1-ABA8-1F5A-5B80-6CF90C98D3FD}"/>
              </a:ext>
            </a:extLst>
          </p:cNvPr>
          <p:cNvSpPr/>
          <p:nvPr/>
        </p:nvSpPr>
        <p:spPr bwMode="auto">
          <a:xfrm>
            <a:off x="2799407" y="4003089"/>
            <a:ext cx="412222" cy="625328"/>
          </a:xfrm>
          <a:prstGeom prst="rect">
            <a:avLst/>
          </a:prstGeom>
          <a:noFill/>
          <a:ln w="12700" cap="flat" cmpd="sng" algn="ctr">
            <a:no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chemeClr val="tx1"/>
              </a:solidFill>
              <a:effectLst/>
              <a:latin typeface="ＭＳ Ｐゴシック" pitchFamily="50" charset="-128"/>
              <a:ea typeface="ＭＳ Ｐゴシック" pitchFamily="50" charset="-128"/>
            </a:endParaRPr>
          </a:p>
        </p:txBody>
      </p:sp>
      <p:sp>
        <p:nvSpPr>
          <p:cNvPr id="590895" name="テキスト ボックス 44">
            <a:extLst>
              <a:ext uri="{FF2B5EF4-FFF2-40B4-BE49-F238E27FC236}">
                <a16:creationId xmlns:a16="http://schemas.microsoft.com/office/drawing/2014/main" id="{B7B21EA3-006A-0E31-967D-551B904A5D80}"/>
              </a:ext>
            </a:extLst>
          </p:cNvPr>
          <p:cNvSpPr txBox="1">
            <a:spLocks noChangeArrowheads="1"/>
          </p:cNvSpPr>
          <p:nvPr/>
        </p:nvSpPr>
        <p:spPr bwMode="auto">
          <a:xfrm>
            <a:off x="5367478" y="3109092"/>
            <a:ext cx="1088760" cy="455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273050" indent="-273050">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268647" marR="0" lvl="0" indent="-268647" algn="ctr" defTabSz="899655" rtl="0" eaLnBrk="1" fontAlgn="base" latinLnBrk="0" hangingPunct="1">
              <a:lnSpc>
                <a:spcPct val="100000"/>
              </a:lnSpc>
              <a:spcBef>
                <a:spcPct val="0"/>
              </a:spcBef>
              <a:spcAft>
                <a:spcPct val="0"/>
              </a:spcAft>
              <a:buClrTx/>
              <a:buSzTx/>
              <a:buFontTx/>
              <a:buNone/>
              <a:tabLst/>
              <a:defRPr/>
            </a:pPr>
            <a:r>
              <a:rPr kumimoji="1" lang="ja-JP" altLang="en-US" sz="118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機器売却、</a:t>
            </a:r>
            <a:endParaRPr kumimoji="1" lang="en-US" altLang="ja-JP" sz="118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268647" marR="0" lvl="0" indent="-268647" algn="ctr" defTabSz="899655" rtl="0" eaLnBrk="1" fontAlgn="base" latinLnBrk="0" hangingPunct="1">
              <a:lnSpc>
                <a:spcPct val="100000"/>
              </a:lnSpc>
              <a:spcBef>
                <a:spcPct val="0"/>
              </a:spcBef>
              <a:spcAft>
                <a:spcPct val="0"/>
              </a:spcAft>
              <a:buClrTx/>
              <a:buSzTx/>
              <a:buFontTx/>
              <a:buNone/>
              <a:tabLst/>
              <a:defRPr/>
            </a:pPr>
            <a:r>
              <a:rPr kumimoji="1" lang="ja-JP" altLang="en-US" sz="118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資金調達支援</a:t>
            </a:r>
          </a:p>
        </p:txBody>
      </p:sp>
      <p:sp>
        <p:nvSpPr>
          <p:cNvPr id="590899" name="テキスト ボックス 590898">
            <a:extLst>
              <a:ext uri="{FF2B5EF4-FFF2-40B4-BE49-F238E27FC236}">
                <a16:creationId xmlns:a16="http://schemas.microsoft.com/office/drawing/2014/main" id="{DE71D4C5-3DA9-C8C0-B2B3-B6FD6FA2D0CE}"/>
              </a:ext>
            </a:extLst>
          </p:cNvPr>
          <p:cNvSpPr txBox="1"/>
          <p:nvPr/>
        </p:nvSpPr>
        <p:spPr>
          <a:xfrm>
            <a:off x="6575368" y="6245296"/>
            <a:ext cx="914400" cy="301213"/>
          </a:xfrm>
          <a:prstGeom prst="rect">
            <a:avLst/>
          </a:prstGeom>
          <a:noFill/>
        </p:spPr>
        <p:txBody>
          <a:bodyPr wrap="none" rtlCol="0">
            <a:noAutofit/>
          </a:bodyPr>
          <a:lstStyle/>
          <a:p>
            <a:pPr algn="ctr"/>
            <a:endParaRPr kumimoji="1" lang="ja-JP" altLang="en-US" b="1" dirty="0">
              <a:solidFill>
                <a:schemeClr val="bg2">
                  <a:lumMod val="50000"/>
                </a:schemeClr>
              </a:solidFill>
              <a:latin typeface="Meiryo UI" panose="020B0604030504040204" pitchFamily="50" charset="-128"/>
              <a:ea typeface="Meiryo UI" panose="020B0604030504040204" pitchFamily="50" charset="-128"/>
            </a:endParaRPr>
          </a:p>
        </p:txBody>
      </p:sp>
      <p:sp>
        <p:nvSpPr>
          <p:cNvPr id="112" name="正方形/長方形 111">
            <a:extLst>
              <a:ext uri="{FF2B5EF4-FFF2-40B4-BE49-F238E27FC236}">
                <a16:creationId xmlns:a16="http://schemas.microsoft.com/office/drawing/2014/main" id="{BE05A1F0-E89E-C3B9-0757-E4D5905522E3}"/>
              </a:ext>
            </a:extLst>
          </p:cNvPr>
          <p:cNvSpPr/>
          <p:nvPr/>
        </p:nvSpPr>
        <p:spPr bwMode="auto">
          <a:xfrm>
            <a:off x="7442200" y="309563"/>
            <a:ext cx="2301875" cy="1438275"/>
          </a:xfrm>
          <a:prstGeom prst="rect">
            <a:avLst/>
          </a:prstGeom>
          <a:solidFill>
            <a:srgbClr val="FFFFCC"/>
          </a:solidFill>
          <a:ln w="127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lIns="36000" tIns="36000" rIns="36000" bIns="36000"/>
          <a:lstStyle/>
          <a:p>
            <a:pPr eaLnBrk="1" hangingPunct="1">
              <a:defRPr/>
            </a:pPr>
            <a:r>
              <a:rPr lang="en-US" altLang="ja-JP" b="1" dirty="0">
                <a:solidFill>
                  <a:srgbClr val="FF0000"/>
                </a:solidFill>
                <a:latin typeface="Meiryo UI" panose="020B0604030504040204" pitchFamily="50" charset="-128"/>
                <a:ea typeface="Meiryo UI" panose="020B0604030504040204" pitchFamily="50" charset="-128"/>
              </a:rPr>
              <a:t>Point !</a:t>
            </a:r>
          </a:p>
          <a:p>
            <a:pPr eaLnBrk="1" hangingPunct="1">
              <a:defRPr/>
            </a:pPr>
            <a:endParaRPr lang="en-US" altLang="ja-JP" dirty="0">
              <a:latin typeface="Meiryo UI" panose="020B0604030504040204" pitchFamily="50" charset="-128"/>
              <a:ea typeface="Meiryo UI" panose="020B0604030504040204" pitchFamily="50" charset="-128"/>
            </a:endParaRPr>
          </a:p>
          <a:p>
            <a:pPr eaLnBrk="1" hangingPunct="1">
              <a:defRPr/>
            </a:pPr>
            <a:r>
              <a:rPr lang="ja-JP" altLang="en-US" dirty="0">
                <a:latin typeface="Meiryo UI" panose="020B0604030504040204" pitchFamily="50" charset="-128"/>
                <a:ea typeface="Meiryo UI" panose="020B0604030504040204" pitchFamily="50" charset="-128"/>
              </a:rPr>
              <a:t>まず関係者を書き出す。真ん中に提供主体、右端に顧客。その後、プロセス化。</a:t>
            </a:r>
            <a:endParaRPr lang="en-US" altLang="ja-JP" dirty="0">
              <a:latin typeface="Meiryo UI" panose="020B0604030504040204" pitchFamily="50" charset="-128"/>
              <a:ea typeface="Meiryo UI" panose="020B0604030504040204" pitchFamily="50" charset="-128"/>
            </a:endParaRPr>
          </a:p>
        </p:txBody>
      </p:sp>
      <p:sp>
        <p:nvSpPr>
          <p:cNvPr id="2" name="Rectangle 1">
            <a:extLst>
              <a:ext uri="{FF2B5EF4-FFF2-40B4-BE49-F238E27FC236}">
                <a16:creationId xmlns:a16="http://schemas.microsoft.com/office/drawing/2014/main" id="{135BB855-014D-8CEB-DA50-67681861D9FB}"/>
              </a:ext>
            </a:extLst>
          </p:cNvPr>
          <p:cNvSpPr>
            <a:spLocks noChangeArrowheads="1"/>
          </p:cNvSpPr>
          <p:nvPr/>
        </p:nvSpPr>
        <p:spPr bwMode="auto">
          <a:xfrm>
            <a:off x="471488" y="952929"/>
            <a:ext cx="8951912" cy="1068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08000" tIns="72000" rIns="108000" bIns="72000">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446088" indent="-446088" eaLnBrk="1" hangingPunct="1">
              <a:defRPr/>
            </a:pPr>
            <a:r>
              <a:rPr lang="ja-JP" altLang="en-US" sz="2000" dirty="0">
                <a:latin typeface="Meiryo UI" panose="020B0604030504040204" pitchFamily="50" charset="-128"/>
                <a:ea typeface="Meiryo UI" panose="020B0604030504040204" pitchFamily="50" charset="-128"/>
              </a:rPr>
              <a:t>◇　フローチャートで関係者、ヒト・モノ・カネの動きを示す。</a:t>
            </a:r>
            <a:br>
              <a:rPr lang="en-US" altLang="ja-JP" sz="2000" dirty="0">
                <a:latin typeface="Meiryo UI" panose="020B0604030504040204" pitchFamily="50" charset="-128"/>
                <a:ea typeface="Meiryo UI" panose="020B0604030504040204" pitchFamily="50" charset="-128"/>
              </a:rPr>
            </a:br>
            <a:r>
              <a:rPr lang="ja-JP" altLang="en-US" sz="2000" dirty="0">
                <a:latin typeface="Meiryo UI" panose="020B0604030504040204" pitchFamily="50" charset="-128"/>
                <a:ea typeface="Meiryo UI" panose="020B0604030504040204" pitchFamily="50" charset="-128"/>
              </a:rPr>
              <a:t>必要に応じて業務プロセス、顧客接点や利用体験を時系列で</a:t>
            </a:r>
            <a:br>
              <a:rPr lang="en-US" altLang="ja-JP" sz="2000" dirty="0">
                <a:latin typeface="Meiryo UI" panose="020B0604030504040204" pitchFamily="50" charset="-128"/>
                <a:ea typeface="Meiryo UI" panose="020B0604030504040204" pitchFamily="50" charset="-128"/>
              </a:rPr>
            </a:br>
            <a:r>
              <a:rPr lang="ja-JP" altLang="en-US" sz="2000" dirty="0">
                <a:latin typeface="Meiryo UI" panose="020B0604030504040204" pitchFamily="50" charset="-128"/>
                <a:ea typeface="Meiryo UI" panose="020B0604030504040204" pitchFamily="50" charset="-128"/>
              </a:rPr>
              <a:t>別紙に整理することもある。</a:t>
            </a:r>
          </a:p>
        </p:txBody>
      </p:sp>
    </p:spTree>
    <p:extLst>
      <p:ext uri="{BB962C8B-B14F-4D97-AF65-F5344CB8AC3E}">
        <p14:creationId xmlns:p14="http://schemas.microsoft.com/office/powerpoint/2010/main" val="3816496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9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8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8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4"/>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7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1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37"/>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38"/>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4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52"/>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59085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590854"/>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590855"/>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590858"/>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590859"/>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590863"/>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590867"/>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59089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 grpId="0" animBg="1"/>
      <p:bldP spid="181" grpId="0"/>
      <p:bldP spid="183" grpId="0"/>
      <p:bldP spid="185" grpId="0"/>
      <p:bldP spid="186" grpId="0" animBg="1"/>
      <p:bldP spid="189" grpId="0"/>
      <p:bldP spid="199" grpId="0"/>
      <p:bldP spid="34" grpId="0" animBg="1"/>
      <p:bldP spid="170" grpId="0" animBg="1"/>
      <p:bldP spid="217" grpId="0" animBg="1"/>
      <p:bldP spid="237" grpId="0" animBg="1"/>
      <p:bldP spid="238" grpId="0"/>
      <p:bldP spid="245" grpId="0"/>
      <p:bldP spid="252" grpId="0"/>
      <p:bldP spid="590854" grpId="0" animBg="1"/>
      <p:bldP spid="590858" grpId="0"/>
      <p:bldP spid="590859" grpId="0" animBg="1"/>
      <p:bldP spid="590867" grpId="0"/>
      <p:bldP spid="59089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a:extLst>
              <a:ext uri="{FF2B5EF4-FFF2-40B4-BE49-F238E27FC236}">
                <a16:creationId xmlns:a16="http://schemas.microsoft.com/office/drawing/2014/main" id="{87E1EDB4-BD86-EAB0-5007-D98BCE7F11E3}"/>
              </a:ext>
            </a:extLst>
          </p:cNvPr>
          <p:cNvSpPr>
            <a:spLocks noGrp="1" noChangeArrowheads="1"/>
          </p:cNvSpPr>
          <p:nvPr>
            <p:ph type="title"/>
          </p:nvPr>
        </p:nvSpPr>
        <p:spPr>
          <a:xfrm>
            <a:off x="319088" y="228600"/>
            <a:ext cx="8420100" cy="762000"/>
          </a:xfrm>
          <a:noFill/>
        </p:spPr>
        <p:txBody>
          <a:bodyPr lIns="0" tIns="0" rIns="0" bIns="0"/>
          <a:lstStyle/>
          <a:p>
            <a:r>
              <a:rPr lang="ja-JP" altLang="en-US" sz="2800" b="1" dirty="0"/>
              <a:t>競合優位性、ポジショニング</a:t>
            </a:r>
          </a:p>
        </p:txBody>
      </p:sp>
      <p:sp>
        <p:nvSpPr>
          <p:cNvPr id="99331" name="Rectangle 1">
            <a:extLst>
              <a:ext uri="{FF2B5EF4-FFF2-40B4-BE49-F238E27FC236}">
                <a16:creationId xmlns:a16="http://schemas.microsoft.com/office/drawing/2014/main" id="{E3CBA627-9B6E-74D8-8D54-04B06E53E77A}"/>
              </a:ext>
            </a:extLst>
          </p:cNvPr>
          <p:cNvSpPr>
            <a:spLocks noChangeArrowheads="1"/>
          </p:cNvSpPr>
          <p:nvPr/>
        </p:nvSpPr>
        <p:spPr bwMode="auto">
          <a:xfrm>
            <a:off x="319088" y="1247775"/>
            <a:ext cx="8951912" cy="2300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08000" tIns="72000" rIns="108000" bIns="72000">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446088" indent="-446088">
              <a:defRPr/>
            </a:pPr>
            <a:r>
              <a:rPr lang="ja-JP" altLang="en-US" sz="2000" dirty="0">
                <a:latin typeface="Meiryo UI" panose="020B0604030504040204" pitchFamily="50" charset="-128"/>
                <a:ea typeface="Meiryo UI" panose="020B0604030504040204" pitchFamily="50" charset="-128"/>
              </a:rPr>
              <a:t>◇　競合や代替品に対する自社の優位性を説明する。</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　ポジショニングマップ、戦略キャンバスを活用</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　顧客が価値を感じ、競合が気づいていないベネフィット軸を検討</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　他社にない自社の工夫、参入障壁の説明（あれば）</a:t>
            </a:r>
            <a:endParaRPr lang="en-US" altLang="ja-JP" sz="2000" dirty="0">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ADCB6DAE-4070-7183-913D-4A7E52E27E9F}"/>
              </a:ext>
            </a:extLst>
          </p:cNvPr>
          <p:cNvSpPr/>
          <p:nvPr/>
        </p:nvSpPr>
        <p:spPr bwMode="auto">
          <a:xfrm>
            <a:off x="7442200" y="309563"/>
            <a:ext cx="2301875" cy="1435347"/>
          </a:xfrm>
          <a:prstGeom prst="rect">
            <a:avLst/>
          </a:prstGeom>
          <a:solidFill>
            <a:srgbClr val="FFFFCC"/>
          </a:solidFill>
          <a:ln w="127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lIns="36000" tIns="36000" rIns="36000" bIns="36000"/>
          <a:lstStyle/>
          <a:p>
            <a:pPr eaLnBrk="1" hangingPunct="1">
              <a:defRPr/>
            </a:pPr>
            <a:r>
              <a:rPr lang="en-US" altLang="ja-JP" b="1" dirty="0">
                <a:solidFill>
                  <a:srgbClr val="FF0000"/>
                </a:solidFill>
                <a:latin typeface="Meiryo UI" panose="020B0604030504040204" pitchFamily="50" charset="-128"/>
                <a:ea typeface="Meiryo UI" panose="020B0604030504040204" pitchFamily="50" charset="-128"/>
              </a:rPr>
              <a:t>Point !</a:t>
            </a:r>
          </a:p>
          <a:p>
            <a:pPr eaLnBrk="1" hangingPunct="1">
              <a:defRPr/>
            </a:pPr>
            <a:endParaRPr lang="en-US" altLang="ja-JP" dirty="0">
              <a:latin typeface="Meiryo UI" panose="020B0604030504040204" pitchFamily="50" charset="-128"/>
              <a:ea typeface="Meiryo UI" panose="020B0604030504040204" pitchFamily="50" charset="-128"/>
            </a:endParaRPr>
          </a:p>
          <a:p>
            <a:pPr eaLnBrk="1" hangingPunct="1">
              <a:defRPr/>
            </a:pPr>
            <a:r>
              <a:rPr lang="ja-JP" altLang="en-US" dirty="0">
                <a:latin typeface="Meiryo UI" panose="020B0604030504040204" pitchFamily="50" charset="-128"/>
                <a:ea typeface="Meiryo UI" panose="020B0604030504040204" pitchFamily="50" charset="-128"/>
              </a:rPr>
              <a:t>ポジショニングに必要なベネフィット軸（＝提供価値）を明確にできるかがカギ。</a:t>
            </a:r>
            <a:endParaRPr lang="en-US" altLang="ja-JP" dirty="0">
              <a:latin typeface="Meiryo UI" panose="020B0604030504040204" pitchFamily="50" charset="-128"/>
              <a:ea typeface="Meiryo UI" panose="020B0604030504040204" pitchFamily="50" charset="-128"/>
            </a:endParaRP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4BFD7527-CD05-DBF9-6EB4-2C61983FDF9D}"/>
              </a:ext>
            </a:extLst>
          </p:cNvPr>
          <p:cNvSpPr>
            <a:spLocks noGrp="1" noChangeArrowheads="1"/>
          </p:cNvSpPr>
          <p:nvPr>
            <p:ph type="title"/>
          </p:nvPr>
        </p:nvSpPr>
        <p:spPr>
          <a:xfrm>
            <a:off x="319088" y="228600"/>
            <a:ext cx="8420100" cy="762000"/>
          </a:xfrm>
          <a:noFill/>
        </p:spPr>
        <p:txBody>
          <a:bodyPr lIns="0" tIns="0" rIns="0" bIns="0"/>
          <a:lstStyle/>
          <a:p>
            <a:r>
              <a:rPr lang="ja-JP" altLang="en-US" sz="2800" b="1"/>
              <a:t>実行・運営上のポイント</a:t>
            </a:r>
          </a:p>
        </p:txBody>
      </p:sp>
      <p:sp>
        <p:nvSpPr>
          <p:cNvPr id="100355" name="Rectangle 1">
            <a:extLst>
              <a:ext uri="{FF2B5EF4-FFF2-40B4-BE49-F238E27FC236}">
                <a16:creationId xmlns:a16="http://schemas.microsoft.com/office/drawing/2014/main" id="{8EAC95DB-2777-6439-E732-474A170A2AC7}"/>
              </a:ext>
            </a:extLst>
          </p:cNvPr>
          <p:cNvSpPr>
            <a:spLocks noChangeArrowheads="1"/>
          </p:cNvSpPr>
          <p:nvPr/>
        </p:nvSpPr>
        <p:spPr bwMode="auto">
          <a:xfrm>
            <a:off x="319088" y="1247775"/>
            <a:ext cx="8951912" cy="3530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08000" tIns="72000" rIns="108000" bIns="72000">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431800" indent="-431800" eaLnBrk="1" hangingPunct="1">
              <a:defRPr/>
            </a:pPr>
            <a:r>
              <a:rPr lang="ja-JP" altLang="en-US" sz="2000" dirty="0">
                <a:latin typeface="Meiryo UI" panose="020B0604030504040204" pitchFamily="50" charset="-128"/>
                <a:ea typeface="Meiryo UI" panose="020B0604030504040204" pitchFamily="50" charset="-128"/>
              </a:rPr>
              <a:t>◇　事業の立ち上げや運営、ビジネスモデルの実現に特に重要な</a:t>
            </a:r>
            <a:br>
              <a:rPr lang="en-US" altLang="ja-JP" sz="2000" dirty="0">
                <a:latin typeface="Meiryo UI" panose="020B0604030504040204" pitchFamily="50" charset="-128"/>
                <a:ea typeface="Meiryo UI" panose="020B0604030504040204" pitchFamily="50" charset="-128"/>
              </a:rPr>
            </a:br>
            <a:r>
              <a:rPr lang="ja-JP" altLang="en-US" sz="2000" dirty="0">
                <a:latin typeface="Meiryo UI" panose="020B0604030504040204" pitchFamily="50" charset="-128"/>
                <a:ea typeface="Meiryo UI" panose="020B0604030504040204" pitchFamily="50" charset="-128"/>
              </a:rPr>
              <a:t>ポイントとその達成方法や目途を説明する。</a:t>
            </a:r>
            <a:br>
              <a:rPr lang="en-US" altLang="ja-JP" sz="2000" dirty="0">
                <a:latin typeface="Meiryo UI" panose="020B0604030504040204" pitchFamily="50" charset="-128"/>
                <a:ea typeface="Meiryo UI" panose="020B0604030504040204" pitchFamily="50" charset="-128"/>
              </a:rPr>
            </a:br>
            <a:r>
              <a:rPr lang="ja-JP" altLang="en-US" sz="2000" dirty="0">
                <a:latin typeface="Meiryo UI" panose="020B0604030504040204" pitchFamily="50" charset="-128"/>
                <a:ea typeface="Meiryo UI" panose="020B0604030504040204" pitchFamily="50" charset="-128"/>
              </a:rPr>
              <a:t>たとえば</a:t>
            </a:r>
            <a:r>
              <a:rPr lang="en-US" altLang="ja-JP" sz="2000" dirty="0">
                <a:latin typeface="Meiryo UI" panose="020B0604030504040204" pitchFamily="50" charset="-128"/>
                <a:ea typeface="Meiryo UI" panose="020B0604030504040204" pitchFamily="50" charset="-128"/>
              </a:rPr>
              <a:t>……</a:t>
            </a:r>
          </a:p>
          <a:p>
            <a:pPr eaLnBrk="1" hangingPunct="1">
              <a:defRPr/>
            </a:pPr>
            <a:endParaRPr lang="en-US" altLang="ja-JP" sz="2000" dirty="0">
              <a:latin typeface="Meiryo UI" panose="020B0604030504040204" pitchFamily="50" charset="-128"/>
              <a:ea typeface="Meiryo UI" panose="020B0604030504040204" pitchFamily="50" charset="-128"/>
            </a:endParaRPr>
          </a:p>
          <a:p>
            <a:pPr eaLnBrk="1" hangingPunct="1">
              <a:defRPr/>
            </a:pPr>
            <a:r>
              <a:rPr lang="ja-JP" altLang="en-US" sz="2000" dirty="0">
                <a:latin typeface="Meiryo UI" panose="020B0604030504040204" pitchFamily="50" charset="-128"/>
                <a:ea typeface="Meiryo UI" panose="020B0604030504040204" pitchFamily="50" charset="-128"/>
              </a:rPr>
              <a:t>　　　－　効率的な顧客獲得の方法、サポートの方法</a:t>
            </a:r>
            <a:endParaRPr lang="en-US" altLang="ja-JP" sz="2000" dirty="0">
              <a:latin typeface="Meiryo UI" panose="020B0604030504040204" pitchFamily="50" charset="-128"/>
              <a:ea typeface="Meiryo UI" panose="020B0604030504040204" pitchFamily="50" charset="-128"/>
            </a:endParaRPr>
          </a:p>
          <a:p>
            <a:pPr eaLnBrk="1" hangingPunct="1">
              <a:defRPr/>
            </a:pPr>
            <a:endParaRPr lang="en-US" altLang="ja-JP" sz="2000" dirty="0">
              <a:latin typeface="Meiryo UI" panose="020B0604030504040204" pitchFamily="50" charset="-128"/>
              <a:ea typeface="Meiryo UI" panose="020B0604030504040204" pitchFamily="50" charset="-128"/>
            </a:endParaRPr>
          </a:p>
          <a:p>
            <a:pPr eaLnBrk="1" hangingPunct="1">
              <a:defRPr/>
            </a:pPr>
            <a:r>
              <a:rPr lang="ja-JP" altLang="en-US" sz="2000" dirty="0">
                <a:latin typeface="Meiryo UI" panose="020B0604030504040204" pitchFamily="50" charset="-128"/>
                <a:ea typeface="Meiryo UI" panose="020B0604030504040204" pitchFamily="50" charset="-128"/>
              </a:rPr>
              <a:t>　　　－　技術開発、製造・品質のレベルアップ</a:t>
            </a:r>
            <a:endParaRPr lang="en-US" altLang="ja-JP" sz="2000" dirty="0">
              <a:latin typeface="Meiryo UI" panose="020B0604030504040204" pitchFamily="50" charset="-128"/>
              <a:ea typeface="Meiryo UI" panose="020B0604030504040204" pitchFamily="50" charset="-128"/>
            </a:endParaRPr>
          </a:p>
          <a:p>
            <a:pPr eaLnBrk="1" hangingPunct="1">
              <a:defRPr/>
            </a:pPr>
            <a:endParaRPr lang="en-US" altLang="ja-JP" sz="2000" dirty="0">
              <a:latin typeface="Meiryo UI" panose="020B0604030504040204" pitchFamily="50" charset="-128"/>
              <a:ea typeface="Meiryo UI" panose="020B0604030504040204" pitchFamily="50" charset="-128"/>
            </a:endParaRPr>
          </a:p>
          <a:p>
            <a:pPr eaLnBrk="1" hangingPunct="1">
              <a:defRPr/>
            </a:pPr>
            <a:r>
              <a:rPr lang="ja-JP" altLang="en-US" sz="2000" dirty="0">
                <a:latin typeface="Meiryo UI" panose="020B0604030504040204" pitchFamily="50" charset="-128"/>
                <a:ea typeface="Meiryo UI" panose="020B0604030504040204" pitchFamily="50" charset="-128"/>
              </a:rPr>
              <a:t>　　　－　必要な人材の獲得と育成</a:t>
            </a:r>
            <a:endParaRPr lang="en-US" altLang="ja-JP" sz="2000" dirty="0">
              <a:latin typeface="Meiryo UI" panose="020B0604030504040204" pitchFamily="50" charset="-128"/>
              <a:ea typeface="Meiryo UI" panose="020B0604030504040204" pitchFamily="50" charset="-128"/>
            </a:endParaRPr>
          </a:p>
          <a:p>
            <a:pPr eaLnBrk="1" hangingPunct="1">
              <a:defRPr/>
            </a:pPr>
            <a:endParaRPr lang="en-US" altLang="ja-JP" sz="2000" dirty="0">
              <a:latin typeface="Meiryo UI" panose="020B0604030504040204" pitchFamily="50" charset="-128"/>
              <a:ea typeface="Meiryo UI" panose="020B0604030504040204" pitchFamily="50" charset="-128"/>
            </a:endParaRPr>
          </a:p>
          <a:p>
            <a:pPr eaLnBrk="1" hangingPunct="1">
              <a:defRPr/>
            </a:pPr>
            <a:r>
              <a:rPr lang="ja-JP" altLang="en-US" sz="2000" dirty="0">
                <a:latin typeface="Meiryo UI" panose="020B0604030504040204" pitchFamily="50" charset="-128"/>
                <a:ea typeface="Meiryo UI" panose="020B0604030504040204" pitchFamily="50" charset="-128"/>
              </a:rPr>
              <a:t>　　　－　実行を保証する</a:t>
            </a:r>
            <a:r>
              <a:rPr lang="en-US" altLang="ja-JP" sz="2000" dirty="0">
                <a:latin typeface="Meiryo UI" panose="020B0604030504040204" pitchFamily="50" charset="-128"/>
                <a:ea typeface="Meiryo UI" panose="020B0604030504040204" pitchFamily="50" charset="-128"/>
              </a:rPr>
              <a:t>PDCA</a:t>
            </a:r>
            <a:r>
              <a:rPr lang="ja-JP" altLang="en-US" sz="2000" dirty="0">
                <a:latin typeface="Meiryo UI" panose="020B0604030504040204" pitchFamily="50" charset="-128"/>
                <a:ea typeface="Meiryo UI" panose="020B0604030504040204" pitchFamily="50" charset="-128"/>
              </a:rPr>
              <a:t>の確実な実行　など</a:t>
            </a:r>
            <a:endParaRPr lang="en-US" altLang="ja-JP" sz="2000" dirty="0">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2B08CF53-34B7-6C7D-13D6-EB58AB6DCF6D}"/>
              </a:ext>
            </a:extLst>
          </p:cNvPr>
          <p:cNvSpPr/>
          <p:nvPr/>
        </p:nvSpPr>
        <p:spPr bwMode="auto">
          <a:xfrm>
            <a:off x="7442200" y="309563"/>
            <a:ext cx="2301875" cy="2130425"/>
          </a:xfrm>
          <a:prstGeom prst="rect">
            <a:avLst/>
          </a:prstGeom>
          <a:solidFill>
            <a:srgbClr val="FFFFCC"/>
          </a:solidFill>
          <a:ln w="127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lIns="36000" tIns="36000" rIns="36000" bIns="36000"/>
          <a:lstStyle/>
          <a:p>
            <a:pPr eaLnBrk="1" hangingPunct="1">
              <a:defRPr/>
            </a:pPr>
            <a:r>
              <a:rPr lang="en-US" altLang="ja-JP" b="1" dirty="0">
                <a:solidFill>
                  <a:srgbClr val="FF0000"/>
                </a:solidFill>
                <a:latin typeface="Meiryo UI" panose="020B0604030504040204" pitchFamily="50" charset="-128"/>
                <a:ea typeface="Meiryo UI" panose="020B0604030504040204" pitchFamily="50" charset="-128"/>
              </a:rPr>
              <a:t>Point !</a:t>
            </a:r>
          </a:p>
          <a:p>
            <a:pPr eaLnBrk="1" hangingPunct="1">
              <a:defRPr/>
            </a:pPr>
            <a:endParaRPr lang="en-US" altLang="ja-JP" dirty="0">
              <a:latin typeface="Meiryo UI" panose="020B0604030504040204" pitchFamily="50" charset="-128"/>
              <a:ea typeface="Meiryo UI" panose="020B0604030504040204" pitchFamily="50" charset="-128"/>
            </a:endParaRPr>
          </a:p>
          <a:p>
            <a:pPr eaLnBrk="1" hangingPunct="1">
              <a:defRPr/>
            </a:pPr>
            <a:r>
              <a:rPr lang="ja-JP" altLang="en-US" dirty="0">
                <a:latin typeface="Meiryo UI" panose="020B0604030504040204" pitchFamily="50" charset="-128"/>
                <a:ea typeface="Meiryo UI" panose="020B0604030504040204" pitchFamily="50" charset="-128"/>
              </a:rPr>
              <a:t>事業成立や競合優位の重要ポイント（</a:t>
            </a:r>
            <a:r>
              <a:rPr lang="en-US" altLang="ja-JP" dirty="0">
                <a:latin typeface="Meiryo UI" panose="020B0604030504040204" pitchFamily="50" charset="-128"/>
                <a:ea typeface="Meiryo UI" panose="020B0604030504040204" pitchFamily="50" charset="-128"/>
              </a:rPr>
              <a:t>KSF</a:t>
            </a:r>
            <a:r>
              <a:rPr lang="ja-JP" altLang="en-US" dirty="0">
                <a:latin typeface="Meiryo UI" panose="020B0604030504040204" pitchFamily="50" charset="-128"/>
                <a:ea typeface="Meiryo UI" panose="020B0604030504040204" pitchFamily="50" charset="-128"/>
              </a:rPr>
              <a:t>：キーサクセスファクター）を明示。</a:t>
            </a:r>
            <a:endParaRPr lang="en-US" altLang="ja-JP" dirty="0">
              <a:latin typeface="Meiryo UI" panose="020B0604030504040204" pitchFamily="50" charset="-128"/>
              <a:ea typeface="Meiryo UI" panose="020B0604030504040204" pitchFamily="50" charset="-128"/>
            </a:endParaRPr>
          </a:p>
          <a:p>
            <a:pPr eaLnBrk="1" hangingPunct="1">
              <a:defRPr/>
            </a:pPr>
            <a:endParaRPr lang="en-US" altLang="ja-JP" dirty="0">
              <a:latin typeface="Meiryo UI" panose="020B0604030504040204" pitchFamily="50" charset="-128"/>
              <a:ea typeface="Meiryo UI" panose="020B0604030504040204" pitchFamily="50" charset="-128"/>
            </a:endParaRPr>
          </a:p>
          <a:p>
            <a:pPr eaLnBrk="1" hangingPunct="1">
              <a:defRPr/>
            </a:pPr>
            <a:r>
              <a:rPr lang="ja-JP" altLang="en-US" dirty="0">
                <a:latin typeface="Meiryo UI" panose="020B0604030504040204" pitchFamily="50" charset="-128"/>
                <a:ea typeface="Meiryo UI" panose="020B0604030504040204" pitchFamily="50" charset="-128"/>
              </a:rPr>
              <a:t>集客やコスト、人材などが当てはまることが多い。</a:t>
            </a:r>
            <a:endParaRPr lang="en-US" altLang="ja-JP" dirty="0">
              <a:latin typeface="Meiryo UI" panose="020B0604030504040204" pitchFamily="50" charset="-128"/>
              <a:ea typeface="Meiryo UI" panose="020B0604030504040204" pitchFamily="50" charset="-128"/>
            </a:endParaRP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a:extLst>
              <a:ext uri="{FF2B5EF4-FFF2-40B4-BE49-F238E27FC236}">
                <a16:creationId xmlns:a16="http://schemas.microsoft.com/office/drawing/2014/main" id="{727FF7E2-77E0-32EE-B87E-8F777D4443FB}"/>
              </a:ext>
            </a:extLst>
          </p:cNvPr>
          <p:cNvSpPr>
            <a:spLocks noGrp="1" noChangeArrowheads="1"/>
          </p:cNvSpPr>
          <p:nvPr>
            <p:ph type="title"/>
          </p:nvPr>
        </p:nvSpPr>
        <p:spPr>
          <a:xfrm>
            <a:off x="319088" y="228600"/>
            <a:ext cx="8420100" cy="762000"/>
          </a:xfrm>
          <a:noFill/>
        </p:spPr>
        <p:txBody>
          <a:bodyPr lIns="0" tIns="0" rIns="0" bIns="0"/>
          <a:lstStyle/>
          <a:p>
            <a:r>
              <a:rPr lang="ja-JP" altLang="en-US" sz="2800" b="1"/>
              <a:t>マーケティング</a:t>
            </a:r>
          </a:p>
        </p:txBody>
      </p:sp>
      <p:sp>
        <p:nvSpPr>
          <p:cNvPr id="101379" name="Rectangle 1">
            <a:extLst>
              <a:ext uri="{FF2B5EF4-FFF2-40B4-BE49-F238E27FC236}">
                <a16:creationId xmlns:a16="http://schemas.microsoft.com/office/drawing/2014/main" id="{1BCF39DE-6287-E3D5-935A-B97B46681B1D}"/>
              </a:ext>
            </a:extLst>
          </p:cNvPr>
          <p:cNvSpPr>
            <a:spLocks noChangeArrowheads="1"/>
          </p:cNvSpPr>
          <p:nvPr/>
        </p:nvSpPr>
        <p:spPr bwMode="auto">
          <a:xfrm>
            <a:off x="319088" y="1247775"/>
            <a:ext cx="8951912" cy="41465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08000" tIns="72000" rIns="108000" bIns="72000">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eaLnBrk="1" hangingPunct="1">
              <a:tabLst>
                <a:tab pos="360363" algn="l"/>
              </a:tabLst>
              <a:defRPr/>
            </a:pPr>
            <a:r>
              <a:rPr lang="ja-JP" altLang="en-US" sz="2000" dirty="0">
                <a:latin typeface="Meiryo UI" panose="020B0604030504040204" pitchFamily="50" charset="-128"/>
                <a:ea typeface="Meiryo UI" panose="020B0604030504040204" pitchFamily="50" charset="-128"/>
              </a:rPr>
              <a:t>◇</a:t>
            </a: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検証状況、</a:t>
            </a:r>
            <a:r>
              <a:rPr lang="en-US" altLang="ja-JP" sz="2000" dirty="0">
                <a:latin typeface="Meiryo UI" panose="020B0604030504040204" pitchFamily="50" charset="-128"/>
                <a:ea typeface="Meiryo UI" panose="020B0604030504040204" pitchFamily="50" charset="-128"/>
              </a:rPr>
              <a:t>LTV</a:t>
            </a:r>
            <a:r>
              <a:rPr lang="ja-JP" altLang="en-US" sz="2000" dirty="0">
                <a:latin typeface="Meiryo UI" panose="020B0604030504040204" pitchFamily="50" charset="-128"/>
                <a:ea typeface="Meiryo UI" panose="020B0604030504040204" pitchFamily="50" charset="-128"/>
              </a:rPr>
              <a:t>、顧客転換率、テスト実績を踏まえ、</a:t>
            </a:r>
            <a:endParaRPr lang="en-US" altLang="ja-JP" sz="2000" dirty="0">
              <a:latin typeface="Meiryo UI" panose="020B0604030504040204" pitchFamily="50" charset="-128"/>
              <a:ea typeface="Meiryo UI" panose="020B0604030504040204" pitchFamily="50" charset="-128"/>
            </a:endParaRPr>
          </a:p>
          <a:p>
            <a:pPr eaLnBrk="1" hangingPunct="1">
              <a:tabLst>
                <a:tab pos="360363" algn="l"/>
              </a:tabLst>
              <a:defRPr/>
            </a:pP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顧客獲得とリピート化の具体的アクションを説明する。</a:t>
            </a:r>
            <a:endParaRPr lang="en-US" altLang="ja-JP" sz="2000" dirty="0">
              <a:latin typeface="Meiryo UI" panose="020B0604030504040204" pitchFamily="50" charset="-128"/>
              <a:ea typeface="Meiryo UI" panose="020B0604030504040204" pitchFamily="50" charset="-128"/>
            </a:endParaRPr>
          </a:p>
          <a:p>
            <a:pPr eaLnBrk="1" hangingPunct="1">
              <a:tabLst>
                <a:tab pos="360363" algn="l"/>
              </a:tabLst>
              <a:defRPr/>
            </a:pP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（主にプロモーションとチャネル）</a:t>
            </a:r>
            <a:endParaRPr lang="en-US" altLang="ja-JP" sz="2000" dirty="0">
              <a:latin typeface="Meiryo UI" panose="020B0604030504040204" pitchFamily="50" charset="-128"/>
              <a:ea typeface="Meiryo UI" panose="020B0604030504040204" pitchFamily="50" charset="-128"/>
            </a:endParaRPr>
          </a:p>
          <a:p>
            <a:pPr eaLnBrk="1" hangingPunct="1">
              <a:defRPr/>
            </a:pPr>
            <a:endParaRPr lang="en-US" altLang="ja-JP" sz="2000" dirty="0">
              <a:latin typeface="Meiryo UI" panose="020B0604030504040204" pitchFamily="50" charset="-128"/>
              <a:ea typeface="Meiryo UI" panose="020B0604030504040204" pitchFamily="50" charset="-128"/>
            </a:endParaRPr>
          </a:p>
          <a:p>
            <a:pPr eaLnBrk="1" hangingPunct="1">
              <a:defRPr/>
            </a:pPr>
            <a:r>
              <a:rPr lang="ja-JP" altLang="en-US" sz="2000" dirty="0">
                <a:latin typeface="Meiryo UI" panose="020B0604030504040204" pitchFamily="50" charset="-128"/>
                <a:ea typeface="Meiryo UI" panose="020B0604030504040204" pitchFamily="50" charset="-128"/>
              </a:rPr>
              <a:t>　　　－　ターゲット顧客別の訴求メッセージ、コピー</a:t>
            </a:r>
            <a:endParaRPr lang="en-US" altLang="ja-JP" sz="2000" dirty="0">
              <a:latin typeface="Meiryo UI" panose="020B0604030504040204" pitchFamily="50" charset="-128"/>
              <a:ea typeface="Meiryo UI" panose="020B0604030504040204" pitchFamily="50" charset="-128"/>
            </a:endParaRPr>
          </a:p>
          <a:p>
            <a:pPr eaLnBrk="1" hangingPunct="1">
              <a:defRPr/>
            </a:pPr>
            <a:endParaRPr lang="en-US" altLang="ja-JP" sz="2000" dirty="0">
              <a:latin typeface="Meiryo UI" panose="020B0604030504040204" pitchFamily="50" charset="-128"/>
              <a:ea typeface="Meiryo UI" panose="020B0604030504040204" pitchFamily="50" charset="-128"/>
            </a:endParaRPr>
          </a:p>
          <a:p>
            <a:pPr eaLnBrk="1" hangingPunct="1">
              <a:defRPr/>
            </a:pPr>
            <a:r>
              <a:rPr lang="ja-JP" altLang="en-US" sz="2000" dirty="0">
                <a:latin typeface="Meiryo UI" panose="020B0604030504040204" pitchFamily="50" charset="-128"/>
                <a:ea typeface="Meiryo UI" panose="020B0604030504040204" pitchFamily="50" charset="-128"/>
              </a:rPr>
              <a:t>　　　－　プル戦略（広告や</a:t>
            </a:r>
            <a:r>
              <a:rPr lang="en-US" altLang="ja-JP" sz="2000" dirty="0">
                <a:latin typeface="Meiryo UI" panose="020B0604030504040204" pitchFamily="50" charset="-128"/>
                <a:ea typeface="Meiryo UI" panose="020B0604030504040204" pitchFamily="50" charset="-128"/>
              </a:rPr>
              <a:t>PR</a:t>
            </a:r>
            <a:r>
              <a:rPr lang="ja-JP" altLang="en-US" sz="2000" dirty="0">
                <a:latin typeface="Meiryo UI" panose="020B0604030504040204" pitchFamily="50" charset="-128"/>
                <a:ea typeface="Meiryo UI" panose="020B0604030504040204" pitchFamily="50" charset="-128"/>
              </a:rPr>
              <a:t>など）、プッシュ戦略（直接的な営業活動）</a:t>
            </a:r>
            <a:endParaRPr lang="en-US" altLang="ja-JP" sz="2000" dirty="0">
              <a:latin typeface="Meiryo UI" panose="020B0604030504040204" pitchFamily="50" charset="-128"/>
              <a:ea typeface="Meiryo UI" panose="020B0604030504040204" pitchFamily="50" charset="-128"/>
            </a:endParaRPr>
          </a:p>
          <a:p>
            <a:pPr eaLnBrk="1" hangingPunct="1">
              <a:defRPr/>
            </a:pPr>
            <a:endParaRPr lang="en-US" altLang="ja-JP" sz="2000" dirty="0">
              <a:latin typeface="Meiryo UI" panose="020B0604030504040204" pitchFamily="50" charset="-128"/>
              <a:ea typeface="Meiryo UI" panose="020B0604030504040204" pitchFamily="50" charset="-128"/>
            </a:endParaRPr>
          </a:p>
          <a:p>
            <a:pPr eaLnBrk="1" hangingPunct="1">
              <a:defRPr/>
            </a:pPr>
            <a:r>
              <a:rPr lang="ja-JP" altLang="en-US" sz="2000" dirty="0">
                <a:latin typeface="Meiryo UI" panose="020B0604030504040204" pitchFamily="50" charset="-128"/>
                <a:ea typeface="Meiryo UI" panose="020B0604030504040204" pitchFamily="50" charset="-128"/>
              </a:rPr>
              <a:t>　　　－　活用する代理店（あれば）</a:t>
            </a:r>
            <a:endParaRPr lang="en-US" altLang="ja-JP" sz="2000" dirty="0">
              <a:latin typeface="Meiryo UI" panose="020B0604030504040204" pitchFamily="50" charset="-128"/>
              <a:ea typeface="Meiryo UI" panose="020B0604030504040204" pitchFamily="50" charset="-128"/>
            </a:endParaRPr>
          </a:p>
          <a:p>
            <a:pPr eaLnBrk="1" hangingPunct="1">
              <a:defRPr/>
            </a:pPr>
            <a:endParaRPr lang="en-US" altLang="ja-JP" sz="2000" dirty="0">
              <a:latin typeface="Meiryo UI" panose="020B0604030504040204" pitchFamily="50" charset="-128"/>
              <a:ea typeface="Meiryo UI" panose="020B0604030504040204" pitchFamily="50" charset="-128"/>
            </a:endParaRPr>
          </a:p>
          <a:p>
            <a:pPr eaLnBrk="1" hangingPunct="1">
              <a:defRPr/>
            </a:pPr>
            <a:r>
              <a:rPr lang="ja-JP" altLang="en-US" sz="2000" dirty="0">
                <a:latin typeface="Meiryo UI" panose="020B0604030504040204" pitchFamily="50" charset="-128"/>
                <a:ea typeface="Meiryo UI" panose="020B0604030504040204" pitchFamily="50" charset="-128"/>
              </a:rPr>
              <a:t>　　　－　営業ターゲットリストとアプローチ方法　など</a:t>
            </a:r>
            <a:endParaRPr lang="en-US" altLang="ja-JP" sz="2000" dirty="0">
              <a:latin typeface="Meiryo UI" panose="020B0604030504040204" pitchFamily="50" charset="-128"/>
              <a:ea typeface="Meiryo UI" panose="020B0604030504040204" pitchFamily="50" charset="-128"/>
            </a:endParaRPr>
          </a:p>
          <a:p>
            <a:pPr eaLnBrk="1" hangingPunct="1">
              <a:defRPr/>
            </a:pPr>
            <a:endParaRPr lang="en-US" altLang="ja-JP" sz="2000" dirty="0">
              <a:latin typeface="Meiryo UI" panose="020B0604030504040204" pitchFamily="50" charset="-128"/>
              <a:ea typeface="Meiryo UI" panose="020B0604030504040204" pitchFamily="50" charset="-128"/>
            </a:endParaRPr>
          </a:p>
          <a:p>
            <a:pPr eaLnBrk="1" hangingPunct="1">
              <a:defRPr/>
            </a:pPr>
            <a:r>
              <a:rPr lang="ja-JP" altLang="en-US" sz="2000" dirty="0">
                <a:latin typeface="Meiryo UI" panose="020B0604030504040204" pitchFamily="50" charset="-128"/>
                <a:ea typeface="Meiryo UI" panose="020B0604030504040204" pitchFamily="50" charset="-128"/>
              </a:rPr>
              <a:t>　◇　さらに必要に応じて実現の目途も示す。</a:t>
            </a:r>
            <a:endParaRPr lang="en-US" altLang="ja-JP" sz="2000" dirty="0">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DEACD739-C990-E34E-CDC5-F0239C7ED564}"/>
              </a:ext>
            </a:extLst>
          </p:cNvPr>
          <p:cNvSpPr/>
          <p:nvPr/>
        </p:nvSpPr>
        <p:spPr bwMode="auto">
          <a:xfrm>
            <a:off x="7442200" y="309563"/>
            <a:ext cx="2301875" cy="2130425"/>
          </a:xfrm>
          <a:prstGeom prst="rect">
            <a:avLst/>
          </a:prstGeom>
          <a:solidFill>
            <a:srgbClr val="FFFFCC"/>
          </a:solidFill>
          <a:ln w="127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lIns="36000" tIns="36000" rIns="36000" bIns="36000"/>
          <a:lstStyle/>
          <a:p>
            <a:pPr eaLnBrk="1" hangingPunct="1">
              <a:defRPr/>
            </a:pPr>
            <a:r>
              <a:rPr lang="en-US" altLang="ja-JP" b="1" dirty="0">
                <a:solidFill>
                  <a:srgbClr val="FF0000"/>
                </a:solidFill>
                <a:latin typeface="Meiryo UI" panose="020B0604030504040204" pitchFamily="50" charset="-128"/>
                <a:ea typeface="Meiryo UI" panose="020B0604030504040204" pitchFamily="50" charset="-128"/>
              </a:rPr>
              <a:t>Point !</a:t>
            </a:r>
          </a:p>
          <a:p>
            <a:pPr eaLnBrk="1" hangingPunct="1">
              <a:defRPr/>
            </a:pPr>
            <a:endParaRPr lang="en-US" altLang="ja-JP" dirty="0">
              <a:latin typeface="Meiryo UI" panose="020B0604030504040204" pitchFamily="50" charset="-128"/>
              <a:ea typeface="Meiryo UI" panose="020B0604030504040204" pitchFamily="50" charset="-128"/>
            </a:endParaRPr>
          </a:p>
          <a:p>
            <a:pPr eaLnBrk="1" hangingPunct="1">
              <a:defRPr/>
            </a:pPr>
            <a:r>
              <a:rPr lang="ja-JP" altLang="en-US" dirty="0">
                <a:latin typeface="Meiryo UI" panose="020B0604030504040204" pitchFamily="50" charset="-128"/>
                <a:ea typeface="Meiryo UI" panose="020B0604030504040204" pitchFamily="50" charset="-128"/>
              </a:rPr>
              <a:t>ここが具体的で確度が高いと説得力が出る。</a:t>
            </a:r>
            <a:endParaRPr lang="en-US" altLang="ja-JP" dirty="0">
              <a:latin typeface="Meiryo UI" panose="020B0604030504040204" pitchFamily="50" charset="-128"/>
              <a:ea typeface="Meiryo UI" panose="020B0604030504040204" pitchFamily="50" charset="-128"/>
            </a:endParaRPr>
          </a:p>
          <a:p>
            <a:pPr eaLnBrk="1" hangingPunct="1">
              <a:defRPr/>
            </a:pPr>
            <a:endParaRPr lang="en-US" altLang="ja-JP" dirty="0">
              <a:latin typeface="Meiryo UI" panose="020B0604030504040204" pitchFamily="50" charset="-128"/>
              <a:ea typeface="Meiryo UI" panose="020B0604030504040204" pitchFamily="50" charset="-128"/>
            </a:endParaRPr>
          </a:p>
          <a:p>
            <a:pPr eaLnBrk="1" hangingPunct="1">
              <a:defRPr/>
            </a:pPr>
            <a:r>
              <a:rPr lang="ja-JP" altLang="en-US" dirty="0">
                <a:latin typeface="Meiryo UI" panose="020B0604030504040204" pitchFamily="50" charset="-128"/>
                <a:ea typeface="Meiryo UI" panose="020B0604030504040204" pitchFamily="50" charset="-128"/>
              </a:rPr>
              <a:t>法人向けには営業予定先リストなどがあるとよい。</a:t>
            </a:r>
            <a:endParaRPr lang="en-US" altLang="ja-JP" dirty="0">
              <a:latin typeface="Meiryo UI" panose="020B0604030504040204" pitchFamily="50" charset="-128"/>
              <a:ea typeface="Meiryo UI" panose="020B0604030504040204" pitchFamily="50" charset="-128"/>
            </a:endParaRP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32EB58C6-496F-322B-BA96-D56E77E8049F}"/>
              </a:ext>
            </a:extLst>
          </p:cNvPr>
          <p:cNvSpPr>
            <a:spLocks noGrp="1" noChangeArrowheads="1"/>
          </p:cNvSpPr>
          <p:nvPr>
            <p:ph type="title"/>
          </p:nvPr>
        </p:nvSpPr>
        <p:spPr>
          <a:xfrm>
            <a:off x="319088" y="228600"/>
            <a:ext cx="8420100" cy="762000"/>
          </a:xfrm>
          <a:noFill/>
        </p:spPr>
        <p:txBody>
          <a:bodyPr lIns="0" tIns="0" rIns="0" bIns="0"/>
          <a:lstStyle/>
          <a:p>
            <a:r>
              <a:rPr lang="ja-JP" altLang="en-US" sz="2800" b="1"/>
              <a:t>オペレーション</a:t>
            </a:r>
          </a:p>
        </p:txBody>
      </p:sp>
      <p:sp>
        <p:nvSpPr>
          <p:cNvPr id="102403" name="Rectangle 1">
            <a:extLst>
              <a:ext uri="{FF2B5EF4-FFF2-40B4-BE49-F238E27FC236}">
                <a16:creationId xmlns:a16="http://schemas.microsoft.com/office/drawing/2014/main" id="{6B283C97-801F-82B3-5514-13048769C14E}"/>
              </a:ext>
            </a:extLst>
          </p:cNvPr>
          <p:cNvSpPr>
            <a:spLocks noChangeArrowheads="1"/>
          </p:cNvSpPr>
          <p:nvPr/>
        </p:nvSpPr>
        <p:spPr bwMode="auto">
          <a:xfrm>
            <a:off x="319088" y="1247775"/>
            <a:ext cx="8951912" cy="476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08000" tIns="72000" rIns="108000" bIns="72000">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446088" indent="-446088" eaLnBrk="1" hangingPunct="1"/>
            <a:r>
              <a:rPr lang="ja-JP" altLang="en-US" sz="2000" dirty="0">
                <a:latin typeface="Meiryo UI" panose="020B0604030504040204" pitchFamily="50" charset="-128"/>
                <a:ea typeface="Meiryo UI" panose="020B0604030504040204" pitchFamily="50" charset="-128"/>
              </a:rPr>
              <a:t>◇　事業運営に必要な諸活動を具体的に説明する。</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　開発、製造、営業、運営、管理　など</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　蓄積すべきノウハウや強み（コスト削減、顧客対応、企画力など）</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　ノウハウや強みが蓄積する仕掛け</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　それにより実現できる事業へのメリットや展開</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例）参入障壁が築ける</a:t>
            </a:r>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コスト低減によるマージン増加</a:t>
            </a:r>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モチベーションの向上　　　　　　　　　など</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marL="446088" indent="-446088"/>
            <a:r>
              <a:rPr lang="ja-JP" altLang="en-US" sz="2000" dirty="0">
                <a:latin typeface="Meiryo UI" panose="020B0604030504040204" pitchFamily="50" charset="-128"/>
                <a:ea typeface="Meiryo UI" panose="020B0604030504040204" pitchFamily="50" charset="-128"/>
              </a:rPr>
              <a:t>　◇　さらに必要に応じて開発状況の目途・実積、運営・提携先の状況などを示す。</a:t>
            </a:r>
            <a:endParaRPr lang="en-US" altLang="ja-JP" sz="2000" dirty="0">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5846CC92-FEDF-829B-6059-9009A585455A}"/>
              </a:ext>
            </a:extLst>
          </p:cNvPr>
          <p:cNvSpPr/>
          <p:nvPr/>
        </p:nvSpPr>
        <p:spPr bwMode="auto">
          <a:xfrm>
            <a:off x="7442200" y="309563"/>
            <a:ext cx="2301875" cy="2130425"/>
          </a:xfrm>
          <a:prstGeom prst="rect">
            <a:avLst/>
          </a:prstGeom>
          <a:solidFill>
            <a:srgbClr val="FFFFCC"/>
          </a:solidFill>
          <a:ln w="127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lIns="36000" tIns="36000" rIns="36000" bIns="36000"/>
          <a:lstStyle/>
          <a:p>
            <a:pPr eaLnBrk="1" hangingPunct="1">
              <a:defRPr/>
            </a:pPr>
            <a:r>
              <a:rPr lang="en-US" altLang="ja-JP" b="1" dirty="0">
                <a:solidFill>
                  <a:srgbClr val="FF0000"/>
                </a:solidFill>
                <a:latin typeface="Meiryo UI" panose="020B0604030504040204" pitchFamily="50" charset="-128"/>
                <a:ea typeface="Meiryo UI" panose="020B0604030504040204" pitchFamily="50" charset="-128"/>
              </a:rPr>
              <a:t>Point !</a:t>
            </a:r>
          </a:p>
          <a:p>
            <a:pPr eaLnBrk="1" hangingPunct="1">
              <a:defRPr/>
            </a:pPr>
            <a:endParaRPr lang="en-US" altLang="ja-JP" dirty="0">
              <a:latin typeface="Meiryo UI" panose="020B0604030504040204" pitchFamily="50" charset="-128"/>
              <a:ea typeface="Meiryo UI" panose="020B0604030504040204" pitchFamily="50" charset="-128"/>
            </a:endParaRPr>
          </a:p>
          <a:p>
            <a:pPr eaLnBrk="1" hangingPunct="1">
              <a:defRPr/>
            </a:pPr>
            <a:r>
              <a:rPr lang="ja-JP" altLang="en-US" dirty="0">
                <a:latin typeface="Meiryo UI" panose="020B0604030504040204" pitchFamily="50" charset="-128"/>
                <a:ea typeface="Meiryo UI" panose="020B0604030504040204" pitchFamily="50" charset="-128"/>
              </a:rPr>
              <a:t>単に運営するだけではなく、アライアンスパートナーなど事業価値が高まるような仕掛けがあるとなおよい。</a:t>
            </a:r>
            <a:endParaRPr lang="en-US" altLang="ja-JP" dirty="0">
              <a:latin typeface="Meiryo UI" panose="020B0604030504040204" pitchFamily="50" charset="-128"/>
              <a:ea typeface="Meiryo UI" panose="020B0604030504040204" pitchFamily="50" charset="-128"/>
            </a:endParaRP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a:extLst>
              <a:ext uri="{FF2B5EF4-FFF2-40B4-BE49-F238E27FC236}">
                <a16:creationId xmlns:a16="http://schemas.microsoft.com/office/drawing/2014/main" id="{1B36AE93-9E85-DEEF-F623-965A5657C1F3}"/>
              </a:ext>
            </a:extLst>
          </p:cNvPr>
          <p:cNvSpPr>
            <a:spLocks noGrp="1" noChangeArrowheads="1"/>
          </p:cNvSpPr>
          <p:nvPr>
            <p:ph type="title"/>
          </p:nvPr>
        </p:nvSpPr>
        <p:spPr>
          <a:xfrm>
            <a:off x="319088" y="228600"/>
            <a:ext cx="8420100" cy="762000"/>
          </a:xfrm>
          <a:noFill/>
        </p:spPr>
        <p:txBody>
          <a:bodyPr lIns="0" tIns="0" rIns="0" bIns="0"/>
          <a:lstStyle/>
          <a:p>
            <a:r>
              <a:rPr lang="ja-JP" altLang="en-US" sz="2800" b="1"/>
              <a:t>チーム及び運営体制</a:t>
            </a:r>
          </a:p>
        </p:txBody>
      </p:sp>
      <p:sp>
        <p:nvSpPr>
          <p:cNvPr id="103427" name="Rectangle 1">
            <a:extLst>
              <a:ext uri="{FF2B5EF4-FFF2-40B4-BE49-F238E27FC236}">
                <a16:creationId xmlns:a16="http://schemas.microsoft.com/office/drawing/2014/main" id="{A878B239-E4BC-EF03-ABEC-2F935DF8A2D5}"/>
              </a:ext>
            </a:extLst>
          </p:cNvPr>
          <p:cNvSpPr>
            <a:spLocks noChangeArrowheads="1"/>
          </p:cNvSpPr>
          <p:nvPr/>
        </p:nvSpPr>
        <p:spPr bwMode="auto">
          <a:xfrm>
            <a:off x="319088" y="1247775"/>
            <a:ext cx="8951912" cy="4454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08000" tIns="72000" rIns="108000" bIns="72000">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446088" indent="-446088" eaLnBrk="1" hangingPunct="1">
              <a:tabLst>
                <a:tab pos="360363" algn="l"/>
              </a:tabLst>
            </a:pPr>
            <a:r>
              <a:rPr lang="ja-JP" altLang="en-US" sz="2000" dirty="0">
                <a:latin typeface="Meiryo UI" panose="020B0604030504040204" pitchFamily="50" charset="-128"/>
                <a:ea typeface="Meiryo UI" panose="020B0604030504040204" pitchFamily="50" charset="-128"/>
              </a:rPr>
              <a:t>◇</a:t>
            </a: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どのような体制で立ち上げと運営を行うのか、その体制を</a:t>
            </a:r>
            <a:endParaRPr lang="en-US" altLang="ja-JP" sz="2000" dirty="0">
              <a:latin typeface="Meiryo UI" panose="020B0604030504040204" pitchFamily="50" charset="-128"/>
              <a:ea typeface="Meiryo UI" panose="020B0604030504040204" pitchFamily="50" charset="-128"/>
            </a:endParaRPr>
          </a:p>
          <a:p>
            <a:pPr marL="446088" indent="-446088" eaLnBrk="1" hangingPunct="1">
              <a:tabLst>
                <a:tab pos="360363" algn="l"/>
              </a:tabLst>
            </a:pP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どう構築するのかについて説明する。</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　創業者、リーダー</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　担当チーム、協力会社</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　メンバーや協力会社などのスキルやリソース、経歴、実績</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　メンバーの関係性（コミットメントなど）</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　組織図、各組織の責任者</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　その他、人員計画や不足要員の採用計画　など</a:t>
            </a:r>
            <a:endParaRPr lang="en-US" altLang="ja-JP" sz="2000" dirty="0">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B37AAFFC-8C70-D659-2A74-EB9E672D2F4F}"/>
              </a:ext>
            </a:extLst>
          </p:cNvPr>
          <p:cNvSpPr/>
          <p:nvPr/>
        </p:nvSpPr>
        <p:spPr bwMode="auto">
          <a:xfrm>
            <a:off x="7442200" y="309563"/>
            <a:ext cx="2301875" cy="2130425"/>
          </a:xfrm>
          <a:prstGeom prst="rect">
            <a:avLst/>
          </a:prstGeom>
          <a:solidFill>
            <a:srgbClr val="FFFFCC"/>
          </a:solidFill>
          <a:ln w="127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lIns="36000" tIns="36000" rIns="36000" bIns="36000"/>
          <a:lstStyle/>
          <a:p>
            <a:pPr eaLnBrk="1" hangingPunct="1">
              <a:defRPr/>
            </a:pPr>
            <a:r>
              <a:rPr lang="en-US" altLang="ja-JP" b="1" dirty="0">
                <a:solidFill>
                  <a:srgbClr val="FF0000"/>
                </a:solidFill>
                <a:latin typeface="Meiryo UI" panose="020B0604030504040204" pitchFamily="50" charset="-128"/>
                <a:ea typeface="Meiryo UI" panose="020B0604030504040204" pitchFamily="50" charset="-128"/>
              </a:rPr>
              <a:t>Point !</a:t>
            </a:r>
          </a:p>
          <a:p>
            <a:pPr eaLnBrk="1" hangingPunct="1">
              <a:defRPr/>
            </a:pPr>
            <a:endParaRPr lang="en-US" altLang="ja-JP" dirty="0">
              <a:latin typeface="Meiryo UI" panose="020B0604030504040204" pitchFamily="50" charset="-128"/>
              <a:ea typeface="Meiryo UI" panose="020B0604030504040204" pitchFamily="50" charset="-128"/>
            </a:endParaRPr>
          </a:p>
          <a:p>
            <a:pPr eaLnBrk="1" hangingPunct="1">
              <a:defRPr/>
            </a:pPr>
            <a:r>
              <a:rPr lang="ja-JP" altLang="en-US" dirty="0">
                <a:latin typeface="Meiryo UI" panose="020B0604030504040204" pitchFamily="50" charset="-128"/>
                <a:ea typeface="Meiryo UI" panose="020B0604030504040204" pitchFamily="50" charset="-128"/>
              </a:rPr>
              <a:t>事業内容や実行・運営上のポイントに合致した優れたメンバーや有力な取引先を確保できているかを示す。</a:t>
            </a:r>
            <a:endParaRPr lang="en-US" altLang="ja-JP" dirty="0">
              <a:latin typeface="Meiryo UI" panose="020B0604030504040204" pitchFamily="50" charset="-128"/>
              <a:ea typeface="Meiryo UI" panose="020B0604030504040204" pitchFamily="50" charset="-128"/>
            </a:endParaRP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E564D348-D5FD-E284-FA47-07D74EE1138C}"/>
              </a:ext>
            </a:extLst>
          </p:cNvPr>
          <p:cNvSpPr>
            <a:spLocks noGrp="1" noChangeArrowheads="1"/>
          </p:cNvSpPr>
          <p:nvPr>
            <p:ph type="title"/>
          </p:nvPr>
        </p:nvSpPr>
        <p:spPr>
          <a:xfrm>
            <a:off x="319088" y="228600"/>
            <a:ext cx="8420100" cy="762000"/>
          </a:xfrm>
          <a:noFill/>
        </p:spPr>
        <p:txBody>
          <a:bodyPr lIns="0" tIns="0" rIns="0" bIns="0"/>
          <a:lstStyle/>
          <a:p>
            <a:r>
              <a:rPr lang="ja-JP" altLang="en-US" sz="2800" b="1" dirty="0"/>
              <a:t>収支・財務計画</a:t>
            </a:r>
          </a:p>
        </p:txBody>
      </p:sp>
      <p:sp>
        <p:nvSpPr>
          <p:cNvPr id="104451" name="Rectangle 1">
            <a:extLst>
              <a:ext uri="{FF2B5EF4-FFF2-40B4-BE49-F238E27FC236}">
                <a16:creationId xmlns:a16="http://schemas.microsoft.com/office/drawing/2014/main" id="{E8CDE0F5-9576-E004-33CA-ED6D0F2C3D88}"/>
              </a:ext>
            </a:extLst>
          </p:cNvPr>
          <p:cNvSpPr>
            <a:spLocks noChangeArrowheads="1"/>
          </p:cNvSpPr>
          <p:nvPr/>
        </p:nvSpPr>
        <p:spPr bwMode="auto">
          <a:xfrm>
            <a:off x="319088" y="1247775"/>
            <a:ext cx="8951912" cy="41465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08000" tIns="72000" rIns="108000" bIns="72000">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446088" indent="-446088" eaLnBrk="1" hangingPunct="1"/>
            <a:r>
              <a:rPr lang="ja-JP" altLang="en-US" sz="2000" dirty="0">
                <a:latin typeface="Meiryo UI" panose="020B0604030504040204" pitchFamily="50" charset="-128"/>
                <a:ea typeface="Meiryo UI" panose="020B0604030504040204" pitchFamily="50" charset="-128"/>
              </a:rPr>
              <a:t>◇　収支の見通しと意思決定に必要な項目を説明する。</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　事業収支の見通し（キャッシュフロー、損益計算書）</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tabLst>
                <a:tab pos="2063750" algn="l"/>
              </a:tabLst>
            </a:pPr>
            <a:r>
              <a:rPr lang="ja-JP" altLang="en-US" sz="2000" dirty="0">
                <a:latin typeface="Meiryo UI" panose="020B0604030504040204" pitchFamily="50" charset="-128"/>
                <a:ea typeface="Meiryo UI" panose="020B0604030504040204" pitchFamily="50" charset="-128"/>
              </a:rPr>
              <a:t>　　　－　収支面：</a:t>
            </a: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粗利、損益分岐点の確度、将来のポテンシャル</a:t>
            </a:r>
            <a:r>
              <a:rPr lang="en-US" altLang="ja-JP" sz="2000" dirty="0">
                <a:latin typeface="Meiryo UI" panose="020B0604030504040204" pitchFamily="50" charset="-128"/>
                <a:ea typeface="Meiryo UI" panose="020B0604030504040204" pitchFamily="50" charset="-128"/>
              </a:rPr>
              <a:t>	</a:t>
            </a:r>
          </a:p>
          <a:p>
            <a:pPr eaLnBrk="1" hangingPunct="1">
              <a:tabLst>
                <a:tab pos="2063750" algn="l"/>
              </a:tabLst>
            </a:pPr>
            <a:endParaRPr lang="en-US" altLang="ja-JP" sz="2000" dirty="0">
              <a:latin typeface="Meiryo UI" panose="020B0604030504040204" pitchFamily="50" charset="-128"/>
              <a:ea typeface="Meiryo UI" panose="020B0604030504040204" pitchFamily="50" charset="-128"/>
            </a:endParaRPr>
          </a:p>
          <a:p>
            <a:pPr eaLnBrk="1" hangingPunct="1">
              <a:tabLst>
                <a:tab pos="2063750" algn="l"/>
              </a:tabLst>
            </a:pPr>
            <a:r>
              <a:rPr lang="ja-JP" altLang="en-US" sz="2000" dirty="0">
                <a:latin typeface="Meiryo UI" panose="020B0604030504040204" pitchFamily="50" charset="-128"/>
                <a:ea typeface="Meiryo UI" panose="020B0604030504040204" pitchFamily="50" charset="-128"/>
              </a:rPr>
              <a:t>　　　－　資金面：</a:t>
            </a: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資金需要、投資リターン、最大リスク（次頁）</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　収支計画の表は「事業収支計画入力シート」を参照。</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　収支見通しのグラフイメージは本書第６章を参照。</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2C5085F9-EED8-8D32-F9FB-F0E2FA0FE187}"/>
              </a:ext>
            </a:extLst>
          </p:cNvPr>
          <p:cNvSpPr/>
          <p:nvPr/>
        </p:nvSpPr>
        <p:spPr bwMode="auto">
          <a:xfrm>
            <a:off x="7442200" y="309563"/>
            <a:ext cx="2301875" cy="2130425"/>
          </a:xfrm>
          <a:prstGeom prst="rect">
            <a:avLst/>
          </a:prstGeom>
          <a:solidFill>
            <a:srgbClr val="FFFFCC"/>
          </a:solidFill>
          <a:ln w="127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lIns="36000" tIns="36000" rIns="36000" bIns="36000"/>
          <a:lstStyle/>
          <a:p>
            <a:pPr eaLnBrk="1" hangingPunct="1">
              <a:defRPr/>
            </a:pPr>
            <a:r>
              <a:rPr lang="en-US" altLang="ja-JP" b="1" dirty="0">
                <a:solidFill>
                  <a:srgbClr val="FF0000"/>
                </a:solidFill>
                <a:latin typeface="Meiryo UI" panose="020B0604030504040204" pitchFamily="50" charset="-128"/>
                <a:ea typeface="Meiryo UI" panose="020B0604030504040204" pitchFamily="50" charset="-128"/>
              </a:rPr>
              <a:t>Point !</a:t>
            </a:r>
          </a:p>
          <a:p>
            <a:pPr eaLnBrk="1" hangingPunct="1">
              <a:defRPr/>
            </a:pPr>
            <a:endParaRPr lang="en-US" altLang="ja-JP" dirty="0">
              <a:latin typeface="Meiryo UI" panose="020B0604030504040204" pitchFamily="50" charset="-128"/>
              <a:ea typeface="Meiryo UI" panose="020B0604030504040204" pitchFamily="50" charset="-128"/>
            </a:endParaRPr>
          </a:p>
          <a:p>
            <a:pPr eaLnBrk="1" hangingPunct="1">
              <a:defRPr/>
            </a:pPr>
            <a:r>
              <a:rPr lang="ja-JP" altLang="en-US" dirty="0">
                <a:latin typeface="Meiryo UI" panose="020B0604030504040204" pitchFamily="50" charset="-128"/>
                <a:ea typeface="Meiryo UI" panose="020B0604030504040204" pitchFamily="50" charset="-128"/>
              </a:rPr>
              <a:t>単なる収支見通しを示すだけにならないように。損益分岐点達成の確度や資金需要など、意思決定者が必要とする点を盛り込む。</a:t>
            </a:r>
            <a:endParaRPr lang="en-US" altLang="ja-JP" dirty="0">
              <a:latin typeface="Meiryo UI" panose="020B0604030504040204" pitchFamily="50" charset="-128"/>
              <a:ea typeface="Meiryo UI" panose="020B0604030504040204" pitchFamily="50" charset="-128"/>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C6E27C95-91B4-D6C4-9B5C-944B9F0657B9}"/>
              </a:ext>
            </a:extLst>
          </p:cNvPr>
          <p:cNvSpPr>
            <a:spLocks noGrp="1" noChangeArrowheads="1"/>
          </p:cNvSpPr>
          <p:nvPr>
            <p:ph type="title"/>
          </p:nvPr>
        </p:nvSpPr>
        <p:spPr>
          <a:xfrm>
            <a:off x="319088" y="228600"/>
            <a:ext cx="8420100" cy="762000"/>
          </a:xfrm>
          <a:noFill/>
        </p:spPr>
        <p:txBody>
          <a:bodyPr lIns="0" tIns="0" rIns="0" bIns="0"/>
          <a:lstStyle/>
          <a:p>
            <a:r>
              <a:rPr lang="ja-JP" altLang="en-US" sz="2800" b="1"/>
              <a:t>タイトル（議題、論点、視点など）</a:t>
            </a:r>
          </a:p>
        </p:txBody>
      </p:sp>
      <p:sp>
        <p:nvSpPr>
          <p:cNvPr id="74755" name="Rectangle 1">
            <a:extLst>
              <a:ext uri="{FF2B5EF4-FFF2-40B4-BE49-F238E27FC236}">
                <a16:creationId xmlns:a16="http://schemas.microsoft.com/office/drawing/2014/main" id="{655EC214-0B74-1C57-ED35-B9D9CE7C96EA}"/>
              </a:ext>
            </a:extLst>
          </p:cNvPr>
          <p:cNvSpPr>
            <a:spLocks noChangeArrowheads="1"/>
          </p:cNvSpPr>
          <p:nvPr/>
        </p:nvSpPr>
        <p:spPr bwMode="auto">
          <a:xfrm>
            <a:off x="319088" y="1247775"/>
            <a:ext cx="7402512"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08000" tIns="72000" rIns="108000" bIns="72000">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000">
                <a:latin typeface="Meiryo UI" panose="020B0604030504040204" pitchFamily="50" charset="-128"/>
                <a:ea typeface="Meiryo UI" panose="020B0604030504040204" pitchFamily="50" charset="-128"/>
              </a:rPr>
              <a:t>メッセージ（言いたいこと、結論、主張、提言など）</a:t>
            </a:r>
            <a:endParaRPr lang="en-US" altLang="ja-JP" sz="2000">
              <a:latin typeface="Meiryo UI" panose="020B0604030504040204" pitchFamily="50" charset="-128"/>
              <a:ea typeface="Meiryo UI" panose="020B0604030504040204" pitchFamily="50" charset="-128"/>
            </a:endParaRPr>
          </a:p>
        </p:txBody>
      </p:sp>
      <p:sp>
        <p:nvSpPr>
          <p:cNvPr id="74756" name="テキスト ボックス 5">
            <a:extLst>
              <a:ext uri="{FF2B5EF4-FFF2-40B4-BE49-F238E27FC236}">
                <a16:creationId xmlns:a16="http://schemas.microsoft.com/office/drawing/2014/main" id="{D1DB6F4A-229B-BA8E-CB68-C11F7A134429}"/>
              </a:ext>
            </a:extLst>
          </p:cNvPr>
          <p:cNvSpPr txBox="1">
            <a:spLocks noChangeArrowheads="1"/>
          </p:cNvSpPr>
          <p:nvPr/>
        </p:nvSpPr>
        <p:spPr bwMode="auto">
          <a:xfrm>
            <a:off x="5166678" y="395288"/>
            <a:ext cx="18049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r>
              <a:rPr lang="en-US" altLang="ja-JP" sz="1200">
                <a:latin typeface="Meiryo UI" panose="020B0604030504040204" pitchFamily="50" charset="-128"/>
                <a:ea typeface="Meiryo UI" panose="020B0604030504040204" pitchFamily="50" charset="-128"/>
              </a:rPr>
              <a:t>※</a:t>
            </a:r>
            <a:r>
              <a:rPr lang="ja-JP" altLang="en-US" sz="1200">
                <a:latin typeface="Meiryo UI" panose="020B0604030504040204" pitchFamily="50" charset="-128"/>
                <a:ea typeface="Meiryo UI" panose="020B0604030504040204" pitchFamily="50" charset="-128"/>
              </a:rPr>
              <a:t> タイトル部にメッセージを</a:t>
            </a:r>
            <a:endParaRPr lang="en-US" altLang="ja-JP" sz="1200">
              <a:latin typeface="Meiryo UI" panose="020B0604030504040204" pitchFamily="50" charset="-128"/>
              <a:ea typeface="Meiryo UI" panose="020B0604030504040204" pitchFamily="50" charset="-128"/>
            </a:endParaRPr>
          </a:p>
          <a:p>
            <a:r>
              <a:rPr lang="ja-JP" altLang="en-US" sz="1200">
                <a:latin typeface="Meiryo UI" panose="020B0604030504040204" pitchFamily="50" charset="-128"/>
                <a:ea typeface="Meiryo UI" panose="020B0604030504040204" pitchFamily="50" charset="-128"/>
              </a:rPr>
              <a:t>　　書くこともある</a:t>
            </a:r>
          </a:p>
        </p:txBody>
      </p:sp>
      <p:sp>
        <p:nvSpPr>
          <p:cNvPr id="74757" name="角丸四角形 2">
            <a:extLst>
              <a:ext uri="{FF2B5EF4-FFF2-40B4-BE49-F238E27FC236}">
                <a16:creationId xmlns:a16="http://schemas.microsoft.com/office/drawing/2014/main" id="{375B25CE-9668-5723-8DAA-71FB109B3D2B}"/>
              </a:ext>
            </a:extLst>
          </p:cNvPr>
          <p:cNvSpPr>
            <a:spLocks noChangeArrowheads="1"/>
          </p:cNvSpPr>
          <p:nvPr/>
        </p:nvSpPr>
        <p:spPr bwMode="auto">
          <a:xfrm>
            <a:off x="711200" y="2058988"/>
            <a:ext cx="8559800" cy="3508375"/>
          </a:xfrm>
          <a:prstGeom prst="roundRect">
            <a:avLst>
              <a:gd name="adj" fmla="val 3171"/>
            </a:avLst>
          </a:prstGeom>
          <a:noFill/>
          <a:ln w="12700" algn="ctr">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lIns="36000" tIns="36000" rIns="36000" bIns="36000" anchor="ct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2000">
                <a:latin typeface="Meiryo UI" panose="020B0604030504040204" pitchFamily="50" charset="-128"/>
                <a:ea typeface="Meiryo UI" panose="020B0604030504040204" pitchFamily="50" charset="-128"/>
              </a:rPr>
              <a:t>ボディ　（詳細説明、根拠・理由・証明、事例・体験など）</a:t>
            </a:r>
          </a:p>
        </p:txBody>
      </p:sp>
      <p:sp>
        <p:nvSpPr>
          <p:cNvPr id="7" name="正方形/長方形 6">
            <a:extLst>
              <a:ext uri="{FF2B5EF4-FFF2-40B4-BE49-F238E27FC236}">
                <a16:creationId xmlns:a16="http://schemas.microsoft.com/office/drawing/2014/main" id="{DF6EA061-1F48-BF71-B28A-1184F7BA409D}"/>
              </a:ext>
            </a:extLst>
          </p:cNvPr>
          <p:cNvSpPr/>
          <p:nvPr/>
        </p:nvSpPr>
        <p:spPr bwMode="auto">
          <a:xfrm>
            <a:off x="1930400" y="5849938"/>
            <a:ext cx="6223000" cy="508000"/>
          </a:xfrm>
          <a:prstGeom prst="rect">
            <a:avLst/>
          </a:prstGeom>
          <a:solidFill>
            <a:schemeClr val="bg1"/>
          </a:solidFill>
          <a:ln w="127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lIns="36000" tIns="36000" rIns="36000" bIns="36000" anchor="ctr"/>
          <a:lstStyle/>
          <a:p>
            <a:pPr algn="ctr" eaLnBrk="1" hangingPunct="1">
              <a:defRPr/>
            </a:pPr>
            <a:r>
              <a:rPr lang="ja-JP" altLang="en-US" sz="2000" dirty="0">
                <a:latin typeface="Meiryo UI" panose="020B0604030504040204" pitchFamily="50" charset="-128"/>
                <a:ea typeface="Meiryo UI" panose="020B0604030504040204" pitchFamily="50" charset="-128"/>
              </a:rPr>
              <a:t>強調したい点、次ページヘのつなぎ　（なくてもよい）</a:t>
            </a:r>
          </a:p>
        </p:txBody>
      </p:sp>
      <p:sp>
        <p:nvSpPr>
          <p:cNvPr id="74759" name="Rectangle 1">
            <a:extLst>
              <a:ext uri="{FF2B5EF4-FFF2-40B4-BE49-F238E27FC236}">
                <a16:creationId xmlns:a16="http://schemas.microsoft.com/office/drawing/2014/main" id="{79B76C87-6160-5CB8-9EC7-440D86ECEE76}"/>
              </a:ext>
            </a:extLst>
          </p:cNvPr>
          <p:cNvSpPr>
            <a:spLocks noChangeArrowheads="1"/>
          </p:cNvSpPr>
          <p:nvPr/>
        </p:nvSpPr>
        <p:spPr bwMode="auto">
          <a:xfrm>
            <a:off x="319088" y="6524625"/>
            <a:ext cx="7402512"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08000" tIns="72000" rIns="108000" bIns="72000">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100" dirty="0">
                <a:latin typeface="Meiryo UI" panose="020B0604030504040204" pitchFamily="50" charset="-128"/>
                <a:ea typeface="Meiryo UI" panose="020B0604030504040204" pitchFamily="50" charset="-128"/>
              </a:rPr>
              <a:t>脚注、出所：○○○○</a:t>
            </a:r>
            <a:endParaRPr lang="en-US" altLang="ja-JP" sz="1100" dirty="0">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1E4FF81C-598E-79FB-E552-22699A4ACC03}"/>
              </a:ext>
            </a:extLst>
          </p:cNvPr>
          <p:cNvSpPr/>
          <p:nvPr/>
        </p:nvSpPr>
        <p:spPr bwMode="auto">
          <a:xfrm>
            <a:off x="7353300" y="309563"/>
            <a:ext cx="2444115" cy="1646237"/>
          </a:xfrm>
          <a:prstGeom prst="rect">
            <a:avLst/>
          </a:prstGeom>
          <a:solidFill>
            <a:srgbClr val="FFFFCC"/>
          </a:solidFill>
          <a:ln w="127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lIns="36000" tIns="36000" rIns="36000" bIns="36000"/>
          <a:lstStyle/>
          <a:p>
            <a:pPr eaLnBrk="1" hangingPunct="1">
              <a:defRPr/>
            </a:pPr>
            <a:r>
              <a:rPr lang="en-US" altLang="ja-JP" b="1" dirty="0">
                <a:solidFill>
                  <a:srgbClr val="FF0000"/>
                </a:solidFill>
                <a:latin typeface="Meiryo UI" panose="020B0604030504040204" pitchFamily="50" charset="-128"/>
                <a:ea typeface="Meiryo UI" panose="020B0604030504040204" pitchFamily="50" charset="-128"/>
              </a:rPr>
              <a:t>Point !</a:t>
            </a:r>
          </a:p>
          <a:p>
            <a:pPr eaLnBrk="1" hangingPunct="1">
              <a:defRPr/>
            </a:pPr>
            <a:endParaRPr lang="en-US" altLang="ja-JP" dirty="0">
              <a:latin typeface="Meiryo UI" panose="020B0604030504040204" pitchFamily="50" charset="-128"/>
              <a:ea typeface="Meiryo UI" panose="020B0604030504040204" pitchFamily="50" charset="-128"/>
            </a:endParaRPr>
          </a:p>
          <a:p>
            <a:pPr eaLnBrk="1" hangingPunct="1">
              <a:defRPr/>
            </a:pPr>
            <a:r>
              <a:rPr lang="ja-JP" altLang="en-US" dirty="0">
                <a:latin typeface="Meiryo UI" panose="020B0604030504040204" pitchFamily="50" charset="-128"/>
                <a:ea typeface="Meiryo UI" panose="020B0604030504040204" pitchFamily="50" charset="-128"/>
              </a:rPr>
              <a:t>ページレイアウトの基本構造の例。資料作成の背景などに合わせて適宜工夫する。</a:t>
            </a:r>
            <a:endParaRPr lang="en-US" altLang="ja-JP" dirty="0">
              <a:latin typeface="Meiryo UI" panose="020B0604030504040204" pitchFamily="50" charset="-128"/>
              <a:ea typeface="Meiryo UI" panose="020B0604030504040204" pitchFamily="50" charset="-128"/>
            </a:endParaRP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a:extLst>
              <a:ext uri="{FF2B5EF4-FFF2-40B4-BE49-F238E27FC236}">
                <a16:creationId xmlns:a16="http://schemas.microsoft.com/office/drawing/2014/main" id="{3A9BBC9D-6CD4-1474-6B61-F726829A3437}"/>
              </a:ext>
            </a:extLst>
          </p:cNvPr>
          <p:cNvSpPr>
            <a:spLocks noGrp="1" noChangeArrowheads="1"/>
          </p:cNvSpPr>
          <p:nvPr>
            <p:ph type="title"/>
          </p:nvPr>
        </p:nvSpPr>
        <p:spPr>
          <a:xfrm>
            <a:off x="319088" y="228600"/>
            <a:ext cx="8420100" cy="762000"/>
          </a:xfrm>
          <a:noFill/>
        </p:spPr>
        <p:txBody>
          <a:bodyPr lIns="0" tIns="0" rIns="0" bIns="0"/>
          <a:lstStyle/>
          <a:p>
            <a:r>
              <a:rPr lang="ja-JP" altLang="en-US" sz="2800" b="1"/>
              <a:t>収支計画の見通し</a:t>
            </a:r>
          </a:p>
        </p:txBody>
      </p:sp>
      <p:sp>
        <p:nvSpPr>
          <p:cNvPr id="105475" name="正方形/長方形 1">
            <a:extLst>
              <a:ext uri="{FF2B5EF4-FFF2-40B4-BE49-F238E27FC236}">
                <a16:creationId xmlns:a16="http://schemas.microsoft.com/office/drawing/2014/main" id="{91939C7F-9511-8DED-0103-99EFCDBDE569}"/>
              </a:ext>
            </a:extLst>
          </p:cNvPr>
          <p:cNvSpPr>
            <a:spLocks noChangeArrowheads="1"/>
          </p:cNvSpPr>
          <p:nvPr/>
        </p:nvSpPr>
        <p:spPr bwMode="auto">
          <a:xfrm>
            <a:off x="685800" y="1600200"/>
            <a:ext cx="3962400" cy="2959100"/>
          </a:xfrm>
          <a:prstGeom prst="rect">
            <a:avLst/>
          </a:prstGeom>
          <a:noFill/>
          <a:ln w="127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36000" tIns="36000" rIns="36000" bIns="36000" anchor="ct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800">
                <a:latin typeface="Meiryo UI" panose="020B0604030504040204" pitchFamily="50" charset="-128"/>
                <a:ea typeface="Meiryo UI" panose="020B0604030504040204" pitchFamily="50" charset="-128"/>
              </a:rPr>
              <a:t>【</a:t>
            </a:r>
            <a:r>
              <a:rPr lang="ja-JP" altLang="en-US" sz="1800">
                <a:latin typeface="Meiryo UI" panose="020B0604030504040204" pitchFamily="50" charset="-128"/>
                <a:ea typeface="Meiryo UI" panose="020B0604030504040204" pitchFamily="50" charset="-128"/>
              </a:rPr>
              <a:t>　グラフ　</a:t>
            </a:r>
            <a:r>
              <a:rPr lang="en-US" altLang="ja-JP" sz="1800">
                <a:latin typeface="Meiryo UI" panose="020B0604030504040204" pitchFamily="50" charset="-128"/>
                <a:ea typeface="Meiryo UI" panose="020B0604030504040204" pitchFamily="50" charset="-128"/>
              </a:rPr>
              <a:t>】</a:t>
            </a:r>
          </a:p>
          <a:p>
            <a:pPr algn="ctr" eaLnBrk="1" hangingPunct="1"/>
            <a:endParaRPr lang="en-US" altLang="ja-JP" sz="1800">
              <a:latin typeface="Meiryo UI" panose="020B0604030504040204" pitchFamily="50" charset="-128"/>
              <a:ea typeface="Meiryo UI" panose="020B0604030504040204" pitchFamily="50" charset="-128"/>
            </a:endParaRPr>
          </a:p>
          <a:p>
            <a:pPr algn="ctr" eaLnBrk="1" hangingPunct="1"/>
            <a:r>
              <a:rPr lang="ja-JP" altLang="en-US" sz="1800">
                <a:latin typeface="Meiryo UI" panose="020B0604030504040204" pitchFamily="50" charset="-128"/>
                <a:ea typeface="Meiryo UI" panose="020B0604030504040204" pitchFamily="50" charset="-128"/>
              </a:rPr>
              <a:t>単年</a:t>
            </a:r>
            <a:r>
              <a:rPr lang="en-US" altLang="ja-JP" sz="1800">
                <a:latin typeface="Meiryo UI" panose="020B0604030504040204" pitchFamily="50" charset="-128"/>
                <a:ea typeface="Meiryo UI" panose="020B0604030504040204" pitchFamily="50" charset="-128"/>
              </a:rPr>
              <a:t>CF</a:t>
            </a:r>
            <a:r>
              <a:rPr lang="ja-JP" altLang="en-US" sz="1800">
                <a:latin typeface="Meiryo UI" panose="020B0604030504040204" pitchFamily="50" charset="-128"/>
                <a:ea typeface="Meiryo UI" panose="020B0604030504040204" pitchFamily="50" charset="-128"/>
              </a:rPr>
              <a:t>の推移</a:t>
            </a:r>
            <a:endParaRPr lang="en-US" altLang="ja-JP" sz="1800">
              <a:latin typeface="Meiryo UI" panose="020B0604030504040204" pitchFamily="50" charset="-128"/>
              <a:ea typeface="Meiryo UI" panose="020B0604030504040204" pitchFamily="50" charset="-128"/>
            </a:endParaRPr>
          </a:p>
          <a:p>
            <a:pPr algn="ctr" eaLnBrk="1" hangingPunct="1"/>
            <a:endParaRPr lang="en-US" altLang="ja-JP" sz="1800">
              <a:latin typeface="Meiryo UI" panose="020B0604030504040204" pitchFamily="50" charset="-128"/>
              <a:ea typeface="Meiryo UI" panose="020B0604030504040204" pitchFamily="50" charset="-128"/>
            </a:endParaRPr>
          </a:p>
          <a:p>
            <a:pPr algn="ctr" eaLnBrk="1" hangingPunct="1"/>
            <a:r>
              <a:rPr lang="ja-JP" altLang="en-US" sz="1800">
                <a:latin typeface="Meiryo UI" panose="020B0604030504040204" pitchFamily="50" charset="-128"/>
                <a:ea typeface="Meiryo UI" panose="020B0604030504040204" pitchFamily="50" charset="-128"/>
              </a:rPr>
              <a:t>または</a:t>
            </a:r>
            <a:endParaRPr lang="en-US" altLang="ja-JP" sz="1800">
              <a:latin typeface="Meiryo UI" panose="020B0604030504040204" pitchFamily="50" charset="-128"/>
              <a:ea typeface="Meiryo UI" panose="020B0604030504040204" pitchFamily="50" charset="-128"/>
            </a:endParaRPr>
          </a:p>
          <a:p>
            <a:pPr algn="ctr" eaLnBrk="1" hangingPunct="1"/>
            <a:endParaRPr lang="en-US" altLang="ja-JP" sz="1800">
              <a:latin typeface="Meiryo UI" panose="020B0604030504040204" pitchFamily="50" charset="-128"/>
              <a:ea typeface="Meiryo UI" panose="020B0604030504040204" pitchFamily="50" charset="-128"/>
            </a:endParaRPr>
          </a:p>
          <a:p>
            <a:pPr algn="ctr" eaLnBrk="1" hangingPunct="1"/>
            <a:r>
              <a:rPr lang="ja-JP" altLang="en-US" sz="1800">
                <a:latin typeface="Meiryo UI" panose="020B0604030504040204" pitchFamily="50" charset="-128"/>
                <a:ea typeface="Meiryo UI" panose="020B0604030504040204" pitchFamily="50" charset="-128"/>
              </a:rPr>
              <a:t>売上・利益の推移</a:t>
            </a:r>
          </a:p>
        </p:txBody>
      </p:sp>
      <p:sp>
        <p:nvSpPr>
          <p:cNvPr id="105476" name="正方形/長方形 7">
            <a:extLst>
              <a:ext uri="{FF2B5EF4-FFF2-40B4-BE49-F238E27FC236}">
                <a16:creationId xmlns:a16="http://schemas.microsoft.com/office/drawing/2014/main" id="{71083EA6-F6B5-6F9B-F588-0B392AE9F77D}"/>
              </a:ext>
            </a:extLst>
          </p:cNvPr>
          <p:cNvSpPr>
            <a:spLocks noChangeArrowheads="1"/>
          </p:cNvSpPr>
          <p:nvPr/>
        </p:nvSpPr>
        <p:spPr bwMode="auto">
          <a:xfrm>
            <a:off x="685800" y="4930775"/>
            <a:ext cx="3962400" cy="971550"/>
          </a:xfrm>
          <a:prstGeom prst="rect">
            <a:avLst/>
          </a:prstGeom>
          <a:noFill/>
          <a:ln w="127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36000" tIns="36000" rIns="36000" bIns="36000" anchor="ct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800">
                <a:latin typeface="Meiryo UI" panose="020B0604030504040204" pitchFamily="50" charset="-128"/>
                <a:ea typeface="Meiryo UI" panose="020B0604030504040204" pitchFamily="50" charset="-128"/>
              </a:rPr>
              <a:t>数値表</a:t>
            </a:r>
            <a:endParaRPr lang="en-US" altLang="ja-JP" sz="1800">
              <a:latin typeface="Meiryo UI" panose="020B0604030504040204" pitchFamily="50" charset="-128"/>
              <a:ea typeface="Meiryo UI" panose="020B0604030504040204" pitchFamily="50" charset="-128"/>
            </a:endParaRPr>
          </a:p>
        </p:txBody>
      </p:sp>
      <p:sp>
        <p:nvSpPr>
          <p:cNvPr id="105477" name="Rectangle 1">
            <a:extLst>
              <a:ext uri="{FF2B5EF4-FFF2-40B4-BE49-F238E27FC236}">
                <a16:creationId xmlns:a16="http://schemas.microsoft.com/office/drawing/2014/main" id="{A5B988B0-1D24-F3B1-2D0B-D1C8AF884919}"/>
              </a:ext>
            </a:extLst>
          </p:cNvPr>
          <p:cNvSpPr>
            <a:spLocks noChangeArrowheads="1"/>
          </p:cNvSpPr>
          <p:nvPr/>
        </p:nvSpPr>
        <p:spPr bwMode="auto">
          <a:xfrm>
            <a:off x="5143500" y="1600200"/>
            <a:ext cx="4267200" cy="310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08000" tIns="72000" rIns="108000" bIns="72000">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dirty="0">
                <a:latin typeface="Meiryo UI" panose="020B0604030504040204" pitchFamily="50" charset="-128"/>
                <a:ea typeface="Meiryo UI" panose="020B0604030504040204" pitchFamily="50" charset="-128"/>
              </a:rPr>
              <a:t>売上高：　○億円（○年度）</a:t>
            </a:r>
            <a:endParaRPr lang="en-US" altLang="ja-JP" dirty="0">
              <a:latin typeface="Meiryo UI" panose="020B0604030504040204" pitchFamily="50" charset="-128"/>
              <a:ea typeface="Meiryo UI" panose="020B0604030504040204" pitchFamily="50" charset="-128"/>
            </a:endParaRPr>
          </a:p>
          <a:p>
            <a:pPr eaLnBrk="1" hangingPunct="1"/>
            <a:r>
              <a:rPr lang="ja-JP" altLang="en-US" dirty="0">
                <a:latin typeface="Meiryo UI" panose="020B0604030504040204" pitchFamily="50" charset="-128"/>
                <a:ea typeface="Meiryo UI" panose="020B0604030504040204" pitchFamily="50" charset="-128"/>
              </a:rPr>
              <a:t>利益率：　○％（同上）</a:t>
            </a:r>
            <a:endParaRPr lang="en-US" altLang="ja-JP" dirty="0">
              <a:latin typeface="Meiryo UI" panose="020B0604030504040204" pitchFamily="50" charset="-128"/>
              <a:ea typeface="Meiryo UI" panose="020B0604030504040204" pitchFamily="50" charset="-128"/>
            </a:endParaRPr>
          </a:p>
          <a:p>
            <a:pPr eaLnBrk="1" hangingPunct="1"/>
            <a:endParaRPr lang="en-US" altLang="ja-JP" dirty="0">
              <a:latin typeface="Meiryo UI" panose="020B0604030504040204" pitchFamily="50" charset="-128"/>
              <a:ea typeface="Meiryo UI" panose="020B0604030504040204" pitchFamily="50" charset="-128"/>
            </a:endParaRPr>
          </a:p>
          <a:p>
            <a:pPr eaLnBrk="1" hangingPunct="1"/>
            <a:r>
              <a:rPr lang="ja-JP" altLang="en-US" dirty="0">
                <a:latin typeface="Meiryo UI" panose="020B0604030504040204" pitchFamily="50" charset="-128"/>
                <a:ea typeface="Meiryo UI" panose="020B0604030504040204" pitchFamily="50" charset="-128"/>
              </a:rPr>
              <a:t>粗　利：　○％</a:t>
            </a:r>
            <a:endParaRPr lang="en-US" altLang="ja-JP" dirty="0">
              <a:latin typeface="Meiryo UI" panose="020B0604030504040204" pitchFamily="50" charset="-128"/>
              <a:ea typeface="Meiryo UI" panose="020B0604030504040204" pitchFamily="50" charset="-128"/>
            </a:endParaRPr>
          </a:p>
          <a:p>
            <a:pPr eaLnBrk="1" hangingPunct="1"/>
            <a:r>
              <a:rPr lang="ja-JP" altLang="en-US" dirty="0">
                <a:latin typeface="Meiryo UI" panose="020B0604030504040204" pitchFamily="50" charset="-128"/>
                <a:ea typeface="Meiryo UI" panose="020B0604030504040204" pitchFamily="50" charset="-128"/>
              </a:rPr>
              <a:t>損益分岐点売上：　○億円</a:t>
            </a:r>
            <a:endParaRPr lang="en-US" altLang="ja-JP" dirty="0">
              <a:latin typeface="Meiryo UI" panose="020B0604030504040204" pitchFamily="50" charset="-128"/>
              <a:ea typeface="Meiryo UI" panose="020B0604030504040204" pitchFamily="50" charset="-128"/>
            </a:endParaRPr>
          </a:p>
          <a:p>
            <a:pPr eaLnBrk="1" hangingPunct="1"/>
            <a:r>
              <a:rPr lang="ja-JP" altLang="en-US" dirty="0">
                <a:latin typeface="Meiryo UI" panose="020B0604030504040204" pitchFamily="50" charset="-128"/>
                <a:ea typeface="Meiryo UI" panose="020B0604030504040204" pitchFamily="50" charset="-128"/>
              </a:rPr>
              <a:t>将来の売上期待：　○億円</a:t>
            </a:r>
            <a:endParaRPr lang="en-US" altLang="ja-JP" dirty="0">
              <a:latin typeface="Meiryo UI" panose="020B0604030504040204" pitchFamily="50" charset="-128"/>
              <a:ea typeface="Meiryo UI" panose="020B0604030504040204" pitchFamily="50" charset="-128"/>
            </a:endParaRPr>
          </a:p>
          <a:p>
            <a:pPr eaLnBrk="1" hangingPunct="1"/>
            <a:endParaRPr lang="en-US" altLang="ja-JP" dirty="0">
              <a:latin typeface="Meiryo UI" panose="020B0604030504040204" pitchFamily="50" charset="-128"/>
              <a:ea typeface="Meiryo UI" panose="020B0604030504040204" pitchFamily="50" charset="-128"/>
            </a:endParaRPr>
          </a:p>
          <a:p>
            <a:pPr eaLnBrk="1" hangingPunct="1"/>
            <a:r>
              <a:rPr lang="ja-JP" altLang="en-US" dirty="0">
                <a:latin typeface="Meiryo UI" panose="020B0604030504040204" pitchFamily="50" charset="-128"/>
                <a:ea typeface="Meiryo UI" panose="020B0604030504040204" pitchFamily="50" charset="-128"/>
              </a:rPr>
              <a:t>初期投資：　○億円</a:t>
            </a:r>
            <a:endParaRPr lang="en-US" altLang="ja-JP" dirty="0">
              <a:latin typeface="Meiryo UI" panose="020B0604030504040204" pitchFamily="50" charset="-128"/>
              <a:ea typeface="Meiryo UI" panose="020B0604030504040204" pitchFamily="50" charset="-128"/>
            </a:endParaRPr>
          </a:p>
          <a:p>
            <a:pPr eaLnBrk="1" hangingPunct="1"/>
            <a:r>
              <a:rPr lang="ja-JP" altLang="en-US" dirty="0">
                <a:latin typeface="Meiryo UI" panose="020B0604030504040204" pitchFamily="50" charset="-128"/>
                <a:ea typeface="Meiryo UI" panose="020B0604030504040204" pitchFamily="50" charset="-128"/>
              </a:rPr>
              <a:t>累損一掃：　○億円</a:t>
            </a:r>
            <a:endParaRPr lang="en-US" altLang="ja-JP" dirty="0">
              <a:latin typeface="Meiryo UI" panose="020B0604030504040204" pitchFamily="50" charset="-128"/>
              <a:ea typeface="Meiryo UI" panose="020B0604030504040204" pitchFamily="50" charset="-128"/>
            </a:endParaRPr>
          </a:p>
          <a:p>
            <a:pPr eaLnBrk="1" hangingPunct="1"/>
            <a:r>
              <a:rPr lang="ja-JP" altLang="en-US" dirty="0">
                <a:latin typeface="Meiryo UI" panose="020B0604030504040204" pitchFamily="50" charset="-128"/>
                <a:ea typeface="Meiryo UI" panose="020B0604030504040204" pitchFamily="50" charset="-128"/>
              </a:rPr>
              <a:t>収益率：　　 ○％（</a:t>
            </a:r>
            <a:r>
              <a:rPr lang="en-US" altLang="ja-JP" dirty="0">
                <a:latin typeface="Meiryo UI" panose="020B0604030504040204" pitchFamily="50" charset="-128"/>
                <a:ea typeface="Meiryo UI" panose="020B0604030504040204" pitchFamily="50" charset="-128"/>
              </a:rPr>
              <a:t>IRR</a:t>
            </a:r>
            <a:r>
              <a:rPr lang="en-US" altLang="ja-JP" baseline="30000" dirty="0">
                <a:solidFill>
                  <a:srgbClr val="000000"/>
                </a:solidFill>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a:t>
            </a:r>
            <a:endParaRPr lang="en-US" altLang="ja-JP" dirty="0">
              <a:latin typeface="Meiryo UI" panose="020B0604030504040204" pitchFamily="50" charset="-128"/>
              <a:ea typeface="Meiryo UI" panose="020B0604030504040204" pitchFamily="50" charset="-128"/>
            </a:endParaRPr>
          </a:p>
          <a:p>
            <a:pPr eaLnBrk="1" hangingPunct="1"/>
            <a:r>
              <a:rPr lang="ja-JP" altLang="en-US" dirty="0">
                <a:latin typeface="Meiryo UI" panose="020B0604030504040204" pitchFamily="50" charset="-128"/>
                <a:ea typeface="Meiryo UI" panose="020B0604030504040204" pitchFamily="50" charset="-128"/>
              </a:rPr>
              <a:t>最大リスク：　○億円</a:t>
            </a:r>
            <a:endParaRPr lang="en-US" altLang="ja-JP" dirty="0">
              <a:latin typeface="Meiryo UI" panose="020B0604030504040204" pitchFamily="50" charset="-128"/>
              <a:ea typeface="Meiryo UI" panose="020B0604030504040204" pitchFamily="50" charset="-128"/>
            </a:endParaRPr>
          </a:p>
          <a:p>
            <a:pPr eaLnBrk="1" hangingPunct="1"/>
            <a:endParaRPr lang="en-US" altLang="ja-JP" dirty="0">
              <a:latin typeface="Meiryo UI" panose="020B0604030504040204" pitchFamily="50" charset="-128"/>
              <a:ea typeface="Meiryo UI" panose="020B0604030504040204" pitchFamily="50" charset="-128"/>
            </a:endParaRPr>
          </a:p>
        </p:txBody>
      </p:sp>
      <p:sp>
        <p:nvSpPr>
          <p:cNvPr id="105478" name="Rectangle 1">
            <a:extLst>
              <a:ext uri="{FF2B5EF4-FFF2-40B4-BE49-F238E27FC236}">
                <a16:creationId xmlns:a16="http://schemas.microsoft.com/office/drawing/2014/main" id="{41B66786-0522-090E-6938-73E0F3D5C3A9}"/>
              </a:ext>
            </a:extLst>
          </p:cNvPr>
          <p:cNvSpPr>
            <a:spLocks noChangeArrowheads="1"/>
          </p:cNvSpPr>
          <p:nvPr/>
        </p:nvSpPr>
        <p:spPr bwMode="auto">
          <a:xfrm>
            <a:off x="685800" y="6159500"/>
            <a:ext cx="7200900"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08000" tIns="72000" rIns="108000" bIns="72000">
            <a:spAutoFit/>
          </a:bodyPr>
          <a:lstStyle>
            <a:lvl1pPr marL="266700" indent="-266700">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dirty="0">
                <a:latin typeface="Meiryo UI" panose="020B0604030504040204" pitchFamily="50" charset="-128"/>
                <a:ea typeface="Meiryo UI" panose="020B0604030504040204" pitchFamily="50" charset="-128"/>
              </a:rPr>
              <a:t>※	IRR</a:t>
            </a:r>
            <a:r>
              <a:rPr lang="ja-JP" altLang="en-US" dirty="0">
                <a:latin typeface="Meiryo UI" panose="020B0604030504040204" pitchFamily="50" charset="-128"/>
                <a:ea typeface="Meiryo UI" panose="020B0604030504040204" pitchFamily="50" charset="-128"/>
              </a:rPr>
              <a:t>（内部収益率）とは複利計算による投資に対する利回り。</a:t>
            </a:r>
            <a:endParaRPr lang="en-US" altLang="ja-JP" dirty="0">
              <a:latin typeface="Meiryo UI" panose="020B0604030504040204" pitchFamily="50" charset="-128"/>
              <a:ea typeface="Meiryo UI" panose="020B0604030504040204" pitchFamily="50" charset="-128"/>
            </a:endParaRPr>
          </a:p>
          <a:p>
            <a:pPr eaLnBrk="1" hangingPunct="1"/>
            <a:r>
              <a:rPr lang="en-US" altLang="ja-JP" dirty="0">
                <a:latin typeface="Meiryo UI" panose="020B0604030504040204" pitchFamily="50" charset="-128"/>
                <a:ea typeface="Meiryo UI" panose="020B0604030504040204" pitchFamily="50" charset="-128"/>
              </a:rPr>
              <a:t>	</a:t>
            </a:r>
            <a:r>
              <a:rPr lang="ja-JP" altLang="en-US" dirty="0">
                <a:latin typeface="Meiryo UI" panose="020B0604030504040204" pitchFamily="50" charset="-128"/>
                <a:ea typeface="Meiryo UI" panose="020B0604030504040204" pitchFamily="50" charset="-128"/>
              </a:rPr>
              <a:t>このほか、事業の収益性は</a:t>
            </a:r>
            <a:r>
              <a:rPr lang="en-US" altLang="ja-JP" dirty="0">
                <a:latin typeface="Meiryo UI" panose="020B0604030504040204" pitchFamily="50" charset="-128"/>
                <a:ea typeface="Meiryo UI" panose="020B0604030504040204" pitchFamily="50" charset="-128"/>
              </a:rPr>
              <a:t>NPV(</a:t>
            </a:r>
            <a:r>
              <a:rPr lang="ja-JP" altLang="en-US" dirty="0">
                <a:latin typeface="Meiryo UI" panose="020B0604030504040204" pitchFamily="50" charset="-128"/>
                <a:ea typeface="Meiryo UI" panose="020B0604030504040204" pitchFamily="50" charset="-128"/>
              </a:rPr>
              <a:t>正味現在価値）で評価することもある。</a:t>
            </a:r>
            <a:endParaRPr lang="en-US" altLang="ja-JP" dirty="0">
              <a:latin typeface="Meiryo UI" panose="020B0604030504040204" pitchFamily="50" charset="-128"/>
              <a:ea typeface="Meiryo UI" panose="020B0604030504040204" pitchFamily="50" charset="-128"/>
            </a:endParaRPr>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76983ADA-D9BB-079D-C8C7-91BFB888F984}"/>
              </a:ext>
            </a:extLst>
          </p:cNvPr>
          <p:cNvSpPr>
            <a:spLocks noGrp="1" noChangeArrowheads="1"/>
          </p:cNvSpPr>
          <p:nvPr>
            <p:ph type="title"/>
          </p:nvPr>
        </p:nvSpPr>
        <p:spPr>
          <a:xfrm>
            <a:off x="319088" y="228600"/>
            <a:ext cx="8420100" cy="762000"/>
          </a:xfrm>
          <a:noFill/>
        </p:spPr>
        <p:txBody>
          <a:bodyPr lIns="0" tIns="0" rIns="0" bIns="0"/>
          <a:lstStyle/>
          <a:p>
            <a:r>
              <a:rPr lang="ja-JP" altLang="en-US" b="1" dirty="0"/>
              <a:t>資金</a:t>
            </a:r>
            <a:r>
              <a:rPr lang="ja-JP" altLang="en-US" sz="2800" b="1" dirty="0"/>
              <a:t>計画</a:t>
            </a:r>
          </a:p>
        </p:txBody>
      </p:sp>
      <p:sp>
        <p:nvSpPr>
          <p:cNvPr id="106499" name="Rectangle 1">
            <a:extLst>
              <a:ext uri="{FF2B5EF4-FFF2-40B4-BE49-F238E27FC236}">
                <a16:creationId xmlns:a16="http://schemas.microsoft.com/office/drawing/2014/main" id="{D6DB0C6D-2E26-9D2A-98C0-B0D034CE7AA5}"/>
              </a:ext>
            </a:extLst>
          </p:cNvPr>
          <p:cNvSpPr>
            <a:spLocks noChangeArrowheads="1"/>
          </p:cNvSpPr>
          <p:nvPr/>
        </p:nvSpPr>
        <p:spPr bwMode="auto">
          <a:xfrm>
            <a:off x="319088" y="1247775"/>
            <a:ext cx="8951912" cy="5377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08000" tIns="72000" rIns="108000" bIns="72000">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446088" indent="-446088" eaLnBrk="1" hangingPunct="1"/>
            <a:r>
              <a:rPr lang="ja-JP" altLang="en-US" sz="2000" dirty="0">
                <a:latin typeface="Meiryo UI" panose="020B0604030504040204" pitchFamily="50" charset="-128"/>
                <a:ea typeface="Meiryo UI" panose="020B0604030504040204" pitchFamily="50" charset="-128"/>
              </a:rPr>
              <a:t>◇　資金需要と資金の使途を示す。</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　累積キャッシュフロー</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　調達すべき必要資金額</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　調達した資金の主な使途</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marL="431800" indent="-431800" eaLnBrk="1" hangingPunct="1"/>
            <a:r>
              <a:rPr lang="ja-JP" altLang="en-US" sz="2000" dirty="0">
                <a:latin typeface="Meiryo UI" panose="020B0604030504040204" pitchFamily="50" charset="-128"/>
                <a:ea typeface="Meiryo UI" panose="020B0604030504040204" pitchFamily="50" charset="-128"/>
              </a:rPr>
              <a:t>◇　今後の資金調達の予定があれば示す。</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ー　展開ステージごとの資金需要</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　金額、時期、借入、増資の別</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　調達の条件（株価など）　など</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DDE7AE0D-6A4F-5126-8F76-056503B92B57}"/>
              </a:ext>
            </a:extLst>
          </p:cNvPr>
          <p:cNvSpPr/>
          <p:nvPr/>
        </p:nvSpPr>
        <p:spPr bwMode="auto">
          <a:xfrm>
            <a:off x="7442200" y="309563"/>
            <a:ext cx="2301875" cy="2130425"/>
          </a:xfrm>
          <a:prstGeom prst="rect">
            <a:avLst/>
          </a:prstGeom>
          <a:solidFill>
            <a:srgbClr val="FFFFCC"/>
          </a:solidFill>
          <a:ln w="127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lIns="36000" tIns="36000" rIns="36000" bIns="36000"/>
          <a:lstStyle/>
          <a:p>
            <a:pPr eaLnBrk="1" hangingPunct="1">
              <a:defRPr/>
            </a:pPr>
            <a:r>
              <a:rPr lang="en-US" altLang="ja-JP" b="1" dirty="0">
                <a:solidFill>
                  <a:srgbClr val="FF0000"/>
                </a:solidFill>
                <a:latin typeface="Meiryo UI" panose="020B0604030504040204" pitchFamily="50" charset="-128"/>
                <a:ea typeface="Meiryo UI" panose="020B0604030504040204" pitchFamily="50" charset="-128"/>
              </a:rPr>
              <a:t>Point !</a:t>
            </a:r>
          </a:p>
          <a:p>
            <a:pPr eaLnBrk="1" hangingPunct="1">
              <a:defRPr/>
            </a:pPr>
            <a:endParaRPr lang="en-US" altLang="ja-JP" dirty="0">
              <a:latin typeface="Meiryo UI" panose="020B0604030504040204" pitchFamily="50" charset="-128"/>
              <a:ea typeface="Meiryo UI" panose="020B0604030504040204" pitchFamily="50" charset="-128"/>
            </a:endParaRPr>
          </a:p>
          <a:p>
            <a:pPr eaLnBrk="1" hangingPunct="1">
              <a:defRPr/>
            </a:pPr>
            <a:r>
              <a:rPr lang="ja-JP" altLang="en-US" dirty="0">
                <a:latin typeface="Meiryo UI" panose="020B0604030504040204" pitchFamily="50" charset="-128"/>
                <a:ea typeface="Meiryo UI" panose="020B0604030504040204" pitchFamily="50" charset="-128"/>
              </a:rPr>
              <a:t>累積キャッシュフローはグラフで見せて直感的にイメージしてもらうとよい。</a:t>
            </a:r>
            <a:endParaRPr lang="en-US" altLang="ja-JP" dirty="0">
              <a:latin typeface="Meiryo UI" panose="020B0604030504040204" pitchFamily="50" charset="-128"/>
              <a:ea typeface="Meiryo UI" panose="020B0604030504040204" pitchFamily="50" charset="-128"/>
            </a:endParaRPr>
          </a:p>
          <a:p>
            <a:pPr eaLnBrk="1" hangingPunct="1">
              <a:defRPr/>
            </a:pPr>
            <a:endParaRPr lang="en-US" altLang="ja-JP" dirty="0">
              <a:latin typeface="Meiryo UI" panose="020B0604030504040204" pitchFamily="50" charset="-128"/>
              <a:ea typeface="Meiryo UI" panose="020B0604030504040204" pitchFamily="50" charset="-128"/>
            </a:endParaRPr>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r>
              <a:rPr lang="ja-JP" altLang="en-US" b="1" dirty="0">
                <a:solidFill>
                  <a:schemeClr val="tx1"/>
                </a:solidFill>
              </a:rPr>
              <a:t>（参考：キャッシュフローモデルの展開イメージ）</a:t>
            </a:r>
            <a:endParaRPr lang="ja-JP" altLang="en-US" sz="2800" b="1" dirty="0">
              <a:solidFill>
                <a:schemeClr val="tx1"/>
              </a:solidFill>
            </a:endParaRPr>
          </a:p>
        </p:txBody>
      </p:sp>
      <p:sp>
        <p:nvSpPr>
          <p:cNvPr id="3" name="矢印: 五方向 2">
            <a:extLst>
              <a:ext uri="{FF2B5EF4-FFF2-40B4-BE49-F238E27FC236}">
                <a16:creationId xmlns:a16="http://schemas.microsoft.com/office/drawing/2014/main" id="{43A16BE4-0B38-4F7D-A61C-0EAD8ED2D7A2}"/>
              </a:ext>
            </a:extLst>
          </p:cNvPr>
          <p:cNvSpPr/>
          <p:nvPr/>
        </p:nvSpPr>
        <p:spPr bwMode="auto">
          <a:xfrm>
            <a:off x="467270" y="1408096"/>
            <a:ext cx="2307396" cy="775060"/>
          </a:xfrm>
          <a:prstGeom prst="homePlate">
            <a:avLst>
              <a:gd name="adj" fmla="val 38889"/>
            </a:avLst>
          </a:prstGeom>
          <a:solidFill>
            <a:schemeClr val="accent2">
              <a:lumMod val="75000"/>
            </a:schemeClr>
          </a:solidFill>
          <a:ln w="12700"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marL="0" marR="0" lvl="0" indent="0" algn="ctr" defTabSz="914400" rtl="0" eaLnBrk="1" fontAlgn="base" latinLnBrk="0" hangingPunct="1">
              <a:lnSpc>
                <a:spcPct val="100000"/>
              </a:lnSpc>
              <a:spcBef>
                <a:spcPts val="600"/>
              </a:spcBef>
              <a:spcAft>
                <a:spcPct val="0"/>
              </a:spcAft>
              <a:buClrTx/>
              <a:buSzTx/>
              <a:buFontTx/>
              <a:buNone/>
              <a:tabLst/>
              <a:defRPr/>
            </a:pPr>
            <a:r>
              <a:rPr kumimoji="1" lang="ja-JP" altLang="en-US" sz="18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準備期</a:t>
            </a:r>
            <a:endParaRPr kumimoji="1" lang="en-US" altLang="ja-JP" sz="18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p:txBody>
      </p:sp>
      <p:sp>
        <p:nvSpPr>
          <p:cNvPr id="5" name="矢印: 五方向 4">
            <a:extLst>
              <a:ext uri="{FF2B5EF4-FFF2-40B4-BE49-F238E27FC236}">
                <a16:creationId xmlns:a16="http://schemas.microsoft.com/office/drawing/2014/main" id="{7CD7342B-DA7C-4B56-A1DA-309759B0E5AA}"/>
              </a:ext>
            </a:extLst>
          </p:cNvPr>
          <p:cNvSpPr/>
          <p:nvPr/>
        </p:nvSpPr>
        <p:spPr bwMode="auto">
          <a:xfrm>
            <a:off x="2774666" y="1408095"/>
            <a:ext cx="2307396" cy="775060"/>
          </a:xfrm>
          <a:prstGeom prst="homePlate">
            <a:avLst>
              <a:gd name="adj" fmla="val 38889"/>
            </a:avLst>
          </a:prstGeom>
          <a:solidFill>
            <a:schemeClr val="accent2">
              <a:lumMod val="75000"/>
            </a:schemeClr>
          </a:solidFill>
          <a:ln w="12700"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marL="0" marR="0" lvl="0" indent="0" algn="ctr" defTabSz="914400" rtl="0" eaLnBrk="1" fontAlgn="base" latinLnBrk="0" hangingPunct="1">
              <a:lnSpc>
                <a:spcPct val="100000"/>
              </a:lnSpc>
              <a:spcBef>
                <a:spcPts val="600"/>
              </a:spcBef>
              <a:spcAft>
                <a:spcPct val="0"/>
              </a:spcAft>
              <a:buClrTx/>
              <a:buSzTx/>
              <a:buFontTx/>
              <a:buNone/>
              <a:tabLst/>
              <a:defRPr/>
            </a:pPr>
            <a:r>
              <a:rPr kumimoji="1" lang="ja-JP" altLang="en-US" sz="18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立ち上げ期</a:t>
            </a:r>
            <a:endParaRPr kumimoji="1" lang="en-US" altLang="ja-JP" sz="18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base" latinLnBrk="0" hangingPunct="1">
              <a:lnSpc>
                <a:spcPct val="100000"/>
              </a:lnSpc>
              <a:spcBef>
                <a:spcPts val="600"/>
              </a:spcBef>
              <a:spcAft>
                <a:spcPct val="0"/>
              </a:spcAft>
              <a:buClrTx/>
              <a:buSzTx/>
              <a:buFontTx/>
              <a:buNone/>
              <a:tabLst/>
              <a:defRPr/>
            </a:pPr>
            <a:r>
              <a:rPr kumimoji="1" lang="ja-JP" altLang="en-US" sz="140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t>
            </a:r>
            <a:r>
              <a:rPr kumimoji="1" lang="en-US" altLang="ja-JP" sz="140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0</a:t>
            </a:r>
            <a:r>
              <a:rPr kumimoji="1" lang="ja-JP" altLang="en-US" sz="140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t>
            </a:r>
            <a:r>
              <a:rPr kumimoji="1" lang="en-US" altLang="ja-JP" sz="140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a:t>
            </a:r>
            <a:r>
              <a:rPr kumimoji="1" lang="ja-JP" altLang="en-US" sz="140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t>
            </a:r>
          </a:p>
        </p:txBody>
      </p:sp>
      <p:sp>
        <p:nvSpPr>
          <p:cNvPr id="6" name="矢印: 五方向 5">
            <a:extLst>
              <a:ext uri="{FF2B5EF4-FFF2-40B4-BE49-F238E27FC236}">
                <a16:creationId xmlns:a16="http://schemas.microsoft.com/office/drawing/2014/main" id="{7827A232-0B52-407A-8EDF-FC259AB3EC52}"/>
              </a:ext>
            </a:extLst>
          </p:cNvPr>
          <p:cNvSpPr/>
          <p:nvPr/>
        </p:nvSpPr>
        <p:spPr bwMode="auto">
          <a:xfrm>
            <a:off x="5082062" y="1408095"/>
            <a:ext cx="2307396" cy="775060"/>
          </a:xfrm>
          <a:prstGeom prst="homePlate">
            <a:avLst>
              <a:gd name="adj" fmla="val 38889"/>
            </a:avLst>
          </a:prstGeom>
          <a:solidFill>
            <a:schemeClr val="accent2">
              <a:lumMod val="75000"/>
            </a:schemeClr>
          </a:solidFill>
          <a:ln w="12700"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marL="0" marR="0" lvl="0" indent="0" algn="ctr" defTabSz="914400" rtl="0" eaLnBrk="1" fontAlgn="base" latinLnBrk="0" hangingPunct="1">
              <a:lnSpc>
                <a:spcPct val="100000"/>
              </a:lnSpc>
              <a:spcBef>
                <a:spcPts val="600"/>
              </a:spcBef>
              <a:spcAft>
                <a:spcPct val="0"/>
              </a:spcAft>
              <a:buClrTx/>
              <a:buSzTx/>
              <a:buFontTx/>
              <a:buNone/>
              <a:tabLst/>
              <a:defRPr/>
            </a:pPr>
            <a:r>
              <a:rPr kumimoji="1" lang="ja-JP" altLang="en-US" sz="18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成長期</a:t>
            </a:r>
            <a:endParaRPr kumimoji="1" lang="en-US" altLang="ja-JP" sz="14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base" latinLnBrk="0" hangingPunct="1">
              <a:lnSpc>
                <a:spcPct val="100000"/>
              </a:lnSpc>
              <a:spcBef>
                <a:spcPts val="600"/>
              </a:spcBef>
              <a:spcAft>
                <a:spcPct val="0"/>
              </a:spcAft>
              <a:buClrTx/>
              <a:buSzTx/>
              <a:buFontTx/>
              <a:buNone/>
              <a:tabLst/>
              <a:defRPr/>
            </a:pPr>
            <a:r>
              <a:rPr lang="ja-JP" altLang="en-US" sz="1400" b="1" dirty="0">
                <a:solidFill>
                  <a:schemeClr val="bg1"/>
                </a:solidFill>
                <a:latin typeface="Meiryo UI" panose="020B0604030504040204" pitchFamily="50" charset="-128"/>
                <a:ea typeface="Meiryo UI" panose="020B0604030504040204" pitchFamily="50" charset="-128"/>
              </a:rPr>
              <a:t>　</a:t>
            </a:r>
            <a:r>
              <a:rPr kumimoji="1" lang="en-US" altLang="ja-JP" sz="140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a:t>
            </a:r>
            <a:r>
              <a:rPr kumimoji="1" lang="ja-JP" altLang="en-US" sz="140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t>
            </a:r>
            <a:r>
              <a:rPr kumimoji="1" lang="en-US" altLang="ja-JP" sz="140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10)</a:t>
            </a:r>
            <a:endParaRPr kumimoji="1" lang="ja-JP" altLang="en-US" sz="140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p:txBody>
      </p:sp>
      <p:sp>
        <p:nvSpPr>
          <p:cNvPr id="7" name="矢印: 五方向 6">
            <a:extLst>
              <a:ext uri="{FF2B5EF4-FFF2-40B4-BE49-F238E27FC236}">
                <a16:creationId xmlns:a16="http://schemas.microsoft.com/office/drawing/2014/main" id="{8B5A4B51-2DB7-4054-85C3-B5C6A6FA7041}"/>
              </a:ext>
            </a:extLst>
          </p:cNvPr>
          <p:cNvSpPr/>
          <p:nvPr/>
        </p:nvSpPr>
        <p:spPr bwMode="auto">
          <a:xfrm>
            <a:off x="7389459" y="1408094"/>
            <a:ext cx="2307396" cy="775060"/>
          </a:xfrm>
          <a:prstGeom prst="homePlate">
            <a:avLst>
              <a:gd name="adj" fmla="val 38889"/>
            </a:avLst>
          </a:prstGeom>
          <a:solidFill>
            <a:schemeClr val="accent2">
              <a:lumMod val="75000"/>
            </a:schemeClr>
          </a:solidFill>
          <a:ln w="12700"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marL="0" marR="0" lvl="0" indent="0" algn="ctr" defTabSz="914400" rtl="0" eaLnBrk="1" fontAlgn="base" latinLnBrk="0" hangingPunct="1">
              <a:lnSpc>
                <a:spcPct val="100000"/>
              </a:lnSpc>
              <a:spcBef>
                <a:spcPts val="600"/>
              </a:spcBef>
              <a:spcAft>
                <a:spcPct val="0"/>
              </a:spcAft>
              <a:buClrTx/>
              <a:buSzTx/>
              <a:buFontTx/>
              <a:buNone/>
              <a:tabLst/>
              <a:defRPr/>
            </a:pPr>
            <a:r>
              <a:rPr kumimoji="1" lang="ja-JP" altLang="en-US" sz="18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確立期</a:t>
            </a:r>
            <a:endParaRPr kumimoji="1" lang="en-US" altLang="ja-JP" sz="14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base" latinLnBrk="0" hangingPunct="1">
              <a:lnSpc>
                <a:spcPct val="100000"/>
              </a:lnSpc>
              <a:spcBef>
                <a:spcPts val="600"/>
              </a:spcBef>
              <a:spcAft>
                <a:spcPct val="0"/>
              </a:spcAft>
              <a:buClrTx/>
              <a:buSzTx/>
              <a:buFontTx/>
              <a:buNone/>
              <a:tabLst/>
              <a:defRPr/>
            </a:pPr>
            <a:r>
              <a:rPr kumimoji="1" lang="ja-JP" altLang="en-US" sz="14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 </a:t>
            </a:r>
            <a:r>
              <a:rPr kumimoji="1" lang="en-US" altLang="ja-JP" sz="140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(10</a:t>
            </a:r>
            <a:r>
              <a:rPr kumimoji="1" lang="ja-JP" altLang="en-US" sz="140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t>
            </a:r>
            <a:r>
              <a:rPr kumimoji="1" lang="en-US" altLang="ja-JP" sz="140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100)</a:t>
            </a:r>
            <a:endParaRPr kumimoji="1" lang="ja-JP" altLang="en-US" sz="140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p:txBody>
      </p:sp>
      <p:sp>
        <p:nvSpPr>
          <p:cNvPr id="15" name="Rectangle 2">
            <a:extLst>
              <a:ext uri="{FF2B5EF4-FFF2-40B4-BE49-F238E27FC236}">
                <a16:creationId xmlns:a16="http://schemas.microsoft.com/office/drawing/2014/main" id="{4220BE51-DB6C-4032-B5FD-7E3EE220EC50}"/>
              </a:ext>
            </a:extLst>
          </p:cNvPr>
          <p:cNvSpPr txBox="1">
            <a:spLocks noChangeArrowheads="1"/>
          </p:cNvSpPr>
          <p:nvPr/>
        </p:nvSpPr>
        <p:spPr bwMode="auto">
          <a:xfrm>
            <a:off x="467271" y="2334567"/>
            <a:ext cx="2017188" cy="3434968"/>
          </a:xfrm>
          <a:prstGeom prst="rect">
            <a:avLst/>
          </a:prstGeom>
          <a:solidFill>
            <a:schemeClr val="bg1">
              <a:lumMod val="95000"/>
            </a:schemeClr>
          </a:solidFill>
          <a:ln w="9525">
            <a:no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kumimoji="1" sz="2400" b="1">
                <a:solidFill>
                  <a:schemeClr val="tx2"/>
                </a:solidFill>
                <a:latin typeface="Meiryo UI" panose="020B0604030504040204" pitchFamily="50" charset="-128"/>
                <a:ea typeface="Meiryo UI" panose="020B0604030504040204" pitchFamily="50" charset="-128"/>
                <a:cs typeface="+mj-cs"/>
              </a:defRPr>
            </a:lvl1pPr>
            <a:lvl2pPr algn="l" rtl="0" eaLnBrk="0" fontAlgn="base" hangingPunct="0">
              <a:lnSpc>
                <a:spcPct val="90000"/>
              </a:lnSpc>
              <a:spcBef>
                <a:spcPct val="0"/>
              </a:spcBef>
              <a:spcAft>
                <a:spcPct val="0"/>
              </a:spcAft>
              <a:defRPr kumimoji="1" sz="2400">
                <a:solidFill>
                  <a:schemeClr val="tx2"/>
                </a:solidFill>
                <a:latin typeface="HGP創英角ｺﾞｼｯｸUB" pitchFamily="50" charset="-128"/>
                <a:ea typeface="HGP創英角ｺﾞｼｯｸUB" pitchFamily="50" charset="-128"/>
              </a:defRPr>
            </a:lvl2pPr>
            <a:lvl3pPr algn="l" rtl="0" eaLnBrk="0" fontAlgn="base" hangingPunct="0">
              <a:lnSpc>
                <a:spcPct val="90000"/>
              </a:lnSpc>
              <a:spcBef>
                <a:spcPct val="0"/>
              </a:spcBef>
              <a:spcAft>
                <a:spcPct val="0"/>
              </a:spcAft>
              <a:defRPr kumimoji="1" sz="2400">
                <a:solidFill>
                  <a:schemeClr val="tx2"/>
                </a:solidFill>
                <a:latin typeface="HGP創英角ｺﾞｼｯｸUB" pitchFamily="50" charset="-128"/>
                <a:ea typeface="HGP創英角ｺﾞｼｯｸUB" pitchFamily="50" charset="-128"/>
              </a:defRPr>
            </a:lvl3pPr>
            <a:lvl4pPr algn="l" rtl="0" eaLnBrk="0" fontAlgn="base" hangingPunct="0">
              <a:lnSpc>
                <a:spcPct val="90000"/>
              </a:lnSpc>
              <a:spcBef>
                <a:spcPct val="0"/>
              </a:spcBef>
              <a:spcAft>
                <a:spcPct val="0"/>
              </a:spcAft>
              <a:defRPr kumimoji="1" sz="2400">
                <a:solidFill>
                  <a:schemeClr val="tx2"/>
                </a:solidFill>
                <a:latin typeface="HGP創英角ｺﾞｼｯｸUB" pitchFamily="50" charset="-128"/>
                <a:ea typeface="HGP創英角ｺﾞｼｯｸUB" pitchFamily="50" charset="-128"/>
              </a:defRPr>
            </a:lvl4pPr>
            <a:lvl5pPr algn="l" rtl="0" eaLnBrk="0" fontAlgn="base" hangingPunct="0">
              <a:lnSpc>
                <a:spcPct val="90000"/>
              </a:lnSpc>
              <a:spcBef>
                <a:spcPct val="0"/>
              </a:spcBef>
              <a:spcAft>
                <a:spcPct val="0"/>
              </a:spcAft>
              <a:defRPr kumimoji="1" sz="2400">
                <a:solidFill>
                  <a:schemeClr val="tx2"/>
                </a:solidFill>
                <a:latin typeface="HGP創英角ｺﾞｼｯｸUB" pitchFamily="50" charset="-128"/>
                <a:ea typeface="HGP創英角ｺﾞｼｯｸUB" pitchFamily="50" charset="-128"/>
              </a:defRPr>
            </a:lvl5pPr>
            <a:lvl6pPr marL="457200" algn="ctr" rtl="0" fontAlgn="base">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fontAlgn="base">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fontAlgn="base">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fontAlgn="base">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l" defTabSz="914400" rtl="0" eaLnBrk="0" fontAlgn="base" latinLnBrk="0" hangingPunct="0">
              <a:lnSpc>
                <a:spcPct val="100000"/>
              </a:lnSpc>
              <a:spcBef>
                <a:spcPts val="600"/>
              </a:spcBef>
              <a:spcAft>
                <a:spcPct val="0"/>
              </a:spcAft>
              <a:buClrTx/>
              <a:buSzTx/>
              <a:buFontTx/>
              <a:buNone/>
              <a:tabLst/>
              <a:defRPr/>
            </a:pPr>
            <a:r>
              <a:rPr lang="ja-JP" altLang="en-US" sz="1600" kern="0" dirty="0">
                <a:solidFill>
                  <a:prstClr val="black"/>
                </a:solidFill>
              </a:rPr>
              <a:t>売上なし、費用を抑えて事業を検討</a:t>
            </a:r>
            <a:endParaRPr kumimoji="1" lang="en-US" altLang="ja-JP" sz="1600" i="0" u="none" strike="noStrike" kern="0" cap="none" spc="0" normalizeH="0" baseline="0" noProof="0" dirty="0">
              <a:ln>
                <a:noFill/>
              </a:ln>
              <a:solidFill>
                <a:prstClr val="black"/>
              </a:solidFill>
              <a:effectLst/>
              <a:uLnTx/>
              <a:uFillTx/>
            </a:endParaRPr>
          </a:p>
          <a:p>
            <a:pPr marL="0" marR="0" lvl="0" indent="0" algn="l" defTabSz="914400" rtl="0" eaLnBrk="0" fontAlgn="base" latinLnBrk="0" hangingPunct="0">
              <a:lnSpc>
                <a:spcPct val="100000"/>
              </a:lnSpc>
              <a:spcBef>
                <a:spcPts val="600"/>
              </a:spcBef>
              <a:spcAft>
                <a:spcPct val="0"/>
              </a:spcAft>
              <a:buClrTx/>
              <a:buSzTx/>
              <a:buFontTx/>
              <a:buNone/>
              <a:tabLst/>
              <a:defRPr/>
            </a:pPr>
            <a:endParaRPr lang="en-US" altLang="ja-JP" sz="1600" b="0" kern="0" dirty="0">
              <a:solidFill>
                <a:prstClr val="black"/>
              </a:solidFill>
            </a:endParaRPr>
          </a:p>
          <a:p>
            <a:pPr marL="88900" lvl="1" indent="-88900">
              <a:lnSpc>
                <a:spcPct val="100000"/>
              </a:lnSpc>
              <a:spcBef>
                <a:spcPts val="600"/>
              </a:spcBef>
              <a:defRPr/>
            </a:pPr>
            <a:r>
              <a:rPr kumimoji="1" lang="ja-JP" altLang="en-US"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・ヒアリングや実証実験による事業検討</a:t>
            </a:r>
            <a:endParaRPr lang="en-US" altLang="ja-JP" sz="1600" kern="0" dirty="0">
              <a:solidFill>
                <a:prstClr val="black"/>
              </a:solidFill>
              <a:latin typeface="Meiryo UI" panose="020B0604030504040204" pitchFamily="50" charset="-128"/>
              <a:ea typeface="Meiryo UI" panose="020B0604030504040204" pitchFamily="50" charset="-128"/>
              <a:cs typeface="+mj-cs"/>
            </a:endParaRPr>
          </a:p>
          <a:p>
            <a:pPr marL="88900" lvl="1" indent="-88900">
              <a:lnSpc>
                <a:spcPct val="100000"/>
              </a:lnSpc>
              <a:spcBef>
                <a:spcPts val="600"/>
              </a:spcBef>
              <a:defRPr/>
            </a:pPr>
            <a:endParaRPr lang="en-US" altLang="ja-JP" sz="800" b="0" kern="0" dirty="0">
              <a:solidFill>
                <a:prstClr val="black"/>
              </a:solidFill>
              <a:latin typeface="Meiryo UI" panose="020B0604030504040204" pitchFamily="50" charset="-128"/>
              <a:ea typeface="Meiryo UI" panose="020B0604030504040204" pitchFamily="50" charset="-128"/>
              <a:cs typeface="+mj-cs"/>
            </a:endParaRPr>
          </a:p>
          <a:p>
            <a:pPr marL="88900" lvl="1" indent="-88900">
              <a:lnSpc>
                <a:spcPct val="100000"/>
              </a:lnSpc>
              <a:spcBef>
                <a:spcPts val="600"/>
              </a:spcBef>
              <a:defRPr/>
            </a:pPr>
            <a:r>
              <a:rPr lang="ja-JP" altLang="en-US" sz="1600" b="0" kern="0" dirty="0">
                <a:solidFill>
                  <a:prstClr val="black"/>
                </a:solidFill>
                <a:latin typeface="Meiryo UI" panose="020B0604030504040204" pitchFamily="50" charset="-128"/>
                <a:ea typeface="Meiryo UI" panose="020B0604030504040204" pitchFamily="50" charset="-128"/>
                <a:cs typeface="+mj-cs"/>
              </a:rPr>
              <a:t>・</a:t>
            </a:r>
            <a:r>
              <a:rPr lang="ja-JP" altLang="en-US" sz="1600" b="0" kern="0" dirty="0">
                <a:solidFill>
                  <a:prstClr val="black"/>
                </a:solidFill>
                <a:latin typeface="Meiryo UI" panose="020B0604030504040204" pitchFamily="50" charset="-128"/>
                <a:ea typeface="Meiryo UI" panose="020B0604030504040204" pitchFamily="50" charset="-128"/>
              </a:rPr>
              <a:t>開発や運営の目途と</a:t>
            </a:r>
            <a:br>
              <a:rPr lang="en-US" altLang="ja-JP" sz="1600" b="0" kern="0" dirty="0">
                <a:solidFill>
                  <a:prstClr val="black"/>
                </a:solidFill>
                <a:latin typeface="Meiryo UI" panose="020B0604030504040204" pitchFamily="50" charset="-128"/>
                <a:ea typeface="Meiryo UI" panose="020B0604030504040204" pitchFamily="50" charset="-128"/>
              </a:rPr>
            </a:br>
            <a:r>
              <a:rPr lang="en-US" altLang="ja-JP" sz="1600" b="0" kern="0" dirty="0">
                <a:solidFill>
                  <a:prstClr val="black"/>
                </a:solidFill>
                <a:latin typeface="Meiryo UI" panose="020B0604030504040204" pitchFamily="50" charset="-128"/>
                <a:ea typeface="Meiryo UI" panose="020B0604030504040204" pitchFamily="50" charset="-128"/>
              </a:rPr>
              <a:t>KPI</a:t>
            </a:r>
            <a:r>
              <a:rPr lang="ja-JP" altLang="en-US" sz="1600" b="0" kern="0" dirty="0">
                <a:solidFill>
                  <a:prstClr val="black"/>
                </a:solidFill>
                <a:latin typeface="Meiryo UI" panose="020B0604030504040204" pitchFamily="50" charset="-128"/>
                <a:ea typeface="Meiryo UI" panose="020B0604030504040204" pitchFamily="50" charset="-128"/>
              </a:rPr>
              <a:t>の設定</a:t>
            </a:r>
            <a:endParaRPr lang="en-US" altLang="ja-JP" sz="1600" b="0" kern="0" dirty="0">
              <a:solidFill>
                <a:prstClr val="black"/>
              </a:solidFill>
              <a:latin typeface="Meiryo UI" panose="020B0604030504040204" pitchFamily="50" charset="-128"/>
              <a:ea typeface="Meiryo UI" panose="020B0604030504040204" pitchFamily="50" charset="-128"/>
            </a:endParaRPr>
          </a:p>
          <a:p>
            <a:pPr marL="88900" lvl="1" indent="-88900">
              <a:lnSpc>
                <a:spcPct val="100000"/>
              </a:lnSpc>
              <a:spcBef>
                <a:spcPts val="600"/>
              </a:spcBef>
              <a:defRPr/>
            </a:pPr>
            <a:endParaRPr lang="en-US" altLang="ja-JP" sz="800" kern="0" dirty="0">
              <a:solidFill>
                <a:prstClr val="black"/>
              </a:solidFill>
              <a:latin typeface="Meiryo UI" panose="020B0604030504040204" pitchFamily="50" charset="-128"/>
              <a:ea typeface="Meiryo UI" panose="020B0604030504040204" pitchFamily="50" charset="-128"/>
            </a:endParaRPr>
          </a:p>
          <a:p>
            <a:pPr marL="88900" lvl="1" indent="-88900">
              <a:lnSpc>
                <a:spcPct val="100000"/>
              </a:lnSpc>
              <a:spcBef>
                <a:spcPts val="600"/>
              </a:spcBef>
              <a:defRPr/>
            </a:pPr>
            <a:r>
              <a:rPr lang="ja-JP" altLang="en-US" sz="1600" b="0" kern="0" dirty="0">
                <a:solidFill>
                  <a:prstClr val="black"/>
                </a:solidFill>
                <a:latin typeface="Meiryo UI" panose="020B0604030504040204" pitchFamily="50" charset="-128"/>
                <a:ea typeface="Meiryo UI" panose="020B0604030504040204" pitchFamily="50" charset="-128"/>
              </a:rPr>
              <a:t>・限られた検討メンバーと</a:t>
            </a:r>
            <a:r>
              <a:rPr kumimoji="1" lang="ja-JP" altLang="en-US"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協業パートナー</a:t>
            </a:r>
            <a:endParaRPr lang="en-US" altLang="ja-JP" sz="1600" b="0" kern="0" dirty="0">
              <a:solidFill>
                <a:prstClr val="black"/>
              </a:solidFill>
              <a:latin typeface="Meiryo UI" panose="020B0604030504040204" pitchFamily="50" charset="-128"/>
              <a:ea typeface="Meiryo UI" panose="020B0604030504040204" pitchFamily="50" charset="-128"/>
            </a:endParaRPr>
          </a:p>
          <a:p>
            <a:pPr marL="88900" lvl="1" indent="-88900">
              <a:lnSpc>
                <a:spcPct val="100000"/>
              </a:lnSpc>
              <a:spcBef>
                <a:spcPts val="600"/>
              </a:spcBef>
              <a:defRPr/>
            </a:pPr>
            <a:endParaRPr kumimoji="1"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endParaRPr>
          </a:p>
        </p:txBody>
      </p:sp>
      <p:sp>
        <p:nvSpPr>
          <p:cNvPr id="10" name="Rectangle 2">
            <a:extLst>
              <a:ext uri="{FF2B5EF4-FFF2-40B4-BE49-F238E27FC236}">
                <a16:creationId xmlns:a16="http://schemas.microsoft.com/office/drawing/2014/main" id="{7823C447-BE0D-BB83-8CDA-9DA0777AE13F}"/>
              </a:ext>
            </a:extLst>
          </p:cNvPr>
          <p:cNvSpPr txBox="1">
            <a:spLocks noChangeArrowheads="1"/>
          </p:cNvSpPr>
          <p:nvPr/>
        </p:nvSpPr>
        <p:spPr bwMode="auto">
          <a:xfrm>
            <a:off x="2774667" y="2334567"/>
            <a:ext cx="2017188" cy="3434968"/>
          </a:xfrm>
          <a:prstGeom prst="rect">
            <a:avLst/>
          </a:prstGeom>
          <a:solidFill>
            <a:schemeClr val="bg1">
              <a:lumMod val="95000"/>
            </a:schemeClr>
          </a:solidFill>
          <a:ln w="9525">
            <a:no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kumimoji="1" sz="2400" b="1">
                <a:solidFill>
                  <a:schemeClr val="tx2"/>
                </a:solidFill>
                <a:latin typeface="Meiryo UI" panose="020B0604030504040204" pitchFamily="50" charset="-128"/>
                <a:ea typeface="Meiryo UI" panose="020B0604030504040204" pitchFamily="50" charset="-128"/>
                <a:cs typeface="+mj-cs"/>
              </a:defRPr>
            </a:lvl1pPr>
            <a:lvl2pPr algn="l" rtl="0" eaLnBrk="0" fontAlgn="base" hangingPunct="0">
              <a:lnSpc>
                <a:spcPct val="90000"/>
              </a:lnSpc>
              <a:spcBef>
                <a:spcPct val="0"/>
              </a:spcBef>
              <a:spcAft>
                <a:spcPct val="0"/>
              </a:spcAft>
              <a:defRPr kumimoji="1" sz="2400">
                <a:solidFill>
                  <a:schemeClr val="tx2"/>
                </a:solidFill>
                <a:latin typeface="HGP創英角ｺﾞｼｯｸUB" pitchFamily="50" charset="-128"/>
                <a:ea typeface="HGP創英角ｺﾞｼｯｸUB" pitchFamily="50" charset="-128"/>
              </a:defRPr>
            </a:lvl2pPr>
            <a:lvl3pPr algn="l" rtl="0" eaLnBrk="0" fontAlgn="base" hangingPunct="0">
              <a:lnSpc>
                <a:spcPct val="90000"/>
              </a:lnSpc>
              <a:spcBef>
                <a:spcPct val="0"/>
              </a:spcBef>
              <a:spcAft>
                <a:spcPct val="0"/>
              </a:spcAft>
              <a:defRPr kumimoji="1" sz="2400">
                <a:solidFill>
                  <a:schemeClr val="tx2"/>
                </a:solidFill>
                <a:latin typeface="HGP創英角ｺﾞｼｯｸUB" pitchFamily="50" charset="-128"/>
                <a:ea typeface="HGP創英角ｺﾞｼｯｸUB" pitchFamily="50" charset="-128"/>
              </a:defRPr>
            </a:lvl3pPr>
            <a:lvl4pPr algn="l" rtl="0" eaLnBrk="0" fontAlgn="base" hangingPunct="0">
              <a:lnSpc>
                <a:spcPct val="90000"/>
              </a:lnSpc>
              <a:spcBef>
                <a:spcPct val="0"/>
              </a:spcBef>
              <a:spcAft>
                <a:spcPct val="0"/>
              </a:spcAft>
              <a:defRPr kumimoji="1" sz="2400">
                <a:solidFill>
                  <a:schemeClr val="tx2"/>
                </a:solidFill>
                <a:latin typeface="HGP創英角ｺﾞｼｯｸUB" pitchFamily="50" charset="-128"/>
                <a:ea typeface="HGP創英角ｺﾞｼｯｸUB" pitchFamily="50" charset="-128"/>
              </a:defRPr>
            </a:lvl4pPr>
            <a:lvl5pPr algn="l" rtl="0" eaLnBrk="0" fontAlgn="base" hangingPunct="0">
              <a:lnSpc>
                <a:spcPct val="90000"/>
              </a:lnSpc>
              <a:spcBef>
                <a:spcPct val="0"/>
              </a:spcBef>
              <a:spcAft>
                <a:spcPct val="0"/>
              </a:spcAft>
              <a:defRPr kumimoji="1" sz="2400">
                <a:solidFill>
                  <a:schemeClr val="tx2"/>
                </a:solidFill>
                <a:latin typeface="HGP創英角ｺﾞｼｯｸUB" pitchFamily="50" charset="-128"/>
                <a:ea typeface="HGP創英角ｺﾞｼｯｸUB" pitchFamily="50" charset="-128"/>
              </a:defRPr>
            </a:lvl5pPr>
            <a:lvl6pPr marL="457200" algn="ctr" rtl="0" fontAlgn="base">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fontAlgn="base">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fontAlgn="base">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fontAlgn="base">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l" defTabSz="914400" rtl="0" eaLnBrk="0" fontAlgn="base" latinLnBrk="0" hangingPunct="0">
              <a:lnSpc>
                <a:spcPct val="100000"/>
              </a:lnSpc>
              <a:spcBef>
                <a:spcPts val="600"/>
              </a:spcBef>
              <a:spcAft>
                <a:spcPct val="0"/>
              </a:spcAft>
              <a:buClrTx/>
              <a:buSzTx/>
              <a:buFontTx/>
              <a:buNone/>
              <a:tabLst/>
              <a:defRPr/>
            </a:pPr>
            <a:r>
              <a:rPr lang="en-US" altLang="ja-JP" sz="1600" kern="0" dirty="0">
                <a:solidFill>
                  <a:prstClr val="black"/>
                </a:solidFill>
              </a:rPr>
              <a:t>PMF</a:t>
            </a:r>
            <a:r>
              <a:rPr lang="ja-JP" altLang="en-US" sz="1600" kern="0" dirty="0">
                <a:solidFill>
                  <a:prstClr val="black"/>
                </a:solidFill>
              </a:rPr>
              <a:t>に向けたさらなる</a:t>
            </a:r>
            <a:endParaRPr lang="en-US" altLang="ja-JP" sz="1600" kern="0" dirty="0">
              <a:solidFill>
                <a:prstClr val="black"/>
              </a:solidFill>
            </a:endParaRPr>
          </a:p>
          <a:p>
            <a:pPr marL="0" marR="0" lvl="0" indent="0" algn="l" defTabSz="914400" rtl="0" eaLnBrk="0" fontAlgn="base" latinLnBrk="0" hangingPunct="0">
              <a:lnSpc>
                <a:spcPct val="100000"/>
              </a:lnSpc>
              <a:spcBef>
                <a:spcPts val="600"/>
              </a:spcBef>
              <a:spcAft>
                <a:spcPct val="0"/>
              </a:spcAft>
              <a:buClrTx/>
              <a:buSzTx/>
              <a:buFontTx/>
              <a:buNone/>
              <a:tabLst/>
              <a:defRPr/>
            </a:pPr>
            <a:r>
              <a:rPr lang="ja-JP" altLang="en-US" sz="1600" kern="0" dirty="0">
                <a:solidFill>
                  <a:prstClr val="black"/>
                </a:solidFill>
              </a:rPr>
              <a:t>検証と改善</a:t>
            </a:r>
            <a:endParaRPr kumimoji="1" lang="en-US" altLang="ja-JP" sz="1600" i="0" u="none" strike="noStrike" kern="0" cap="none" spc="0" normalizeH="0" baseline="0" noProof="0" dirty="0">
              <a:ln>
                <a:noFill/>
              </a:ln>
              <a:solidFill>
                <a:prstClr val="black"/>
              </a:solidFill>
              <a:effectLst/>
              <a:uLnTx/>
              <a:uFillTx/>
            </a:endParaRPr>
          </a:p>
          <a:p>
            <a:pPr marL="0" marR="0" lvl="0" indent="0" algn="l" defTabSz="914400" rtl="0" eaLnBrk="0" fontAlgn="base" latinLnBrk="0" hangingPunct="0">
              <a:lnSpc>
                <a:spcPct val="100000"/>
              </a:lnSpc>
              <a:spcBef>
                <a:spcPts val="600"/>
              </a:spcBef>
              <a:spcAft>
                <a:spcPct val="0"/>
              </a:spcAft>
              <a:buClrTx/>
              <a:buSzTx/>
              <a:buFontTx/>
              <a:buNone/>
              <a:tabLst/>
              <a:defRPr/>
            </a:pPr>
            <a:endParaRPr lang="en-US" altLang="ja-JP" sz="1600" b="0" kern="0" dirty="0">
              <a:solidFill>
                <a:prstClr val="black"/>
              </a:solidFill>
            </a:endParaRPr>
          </a:p>
          <a:p>
            <a:pPr marL="88900" lvl="1" indent="-88900">
              <a:lnSpc>
                <a:spcPct val="100000"/>
              </a:lnSpc>
              <a:spcBef>
                <a:spcPts val="600"/>
              </a:spcBef>
              <a:defRPr/>
            </a:pPr>
            <a:r>
              <a:rPr kumimoji="1" lang="ja-JP" altLang="en-US"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・初期向けプロダクトと価値の検証・改善</a:t>
            </a:r>
            <a:endParaRPr lang="en-US" altLang="ja-JP" sz="1600" b="0" kern="0" dirty="0">
              <a:solidFill>
                <a:prstClr val="black"/>
              </a:solidFill>
              <a:latin typeface="Meiryo UI" panose="020B0604030504040204" pitchFamily="50" charset="-128"/>
              <a:ea typeface="Meiryo UI" panose="020B0604030504040204" pitchFamily="50" charset="-128"/>
              <a:cs typeface="+mj-cs"/>
            </a:endParaRPr>
          </a:p>
          <a:p>
            <a:pPr marL="88900" lvl="1" indent="-88900">
              <a:lnSpc>
                <a:spcPct val="100000"/>
              </a:lnSpc>
              <a:spcBef>
                <a:spcPts val="600"/>
              </a:spcBef>
              <a:defRPr/>
            </a:pPr>
            <a:endParaRPr lang="en-US" altLang="ja-JP" sz="800" b="0" kern="0" dirty="0">
              <a:solidFill>
                <a:prstClr val="black"/>
              </a:solidFill>
              <a:latin typeface="Meiryo UI" panose="020B0604030504040204" pitchFamily="50" charset="-128"/>
              <a:ea typeface="Meiryo UI" panose="020B0604030504040204" pitchFamily="50" charset="-128"/>
              <a:cs typeface="+mj-cs"/>
            </a:endParaRPr>
          </a:p>
          <a:p>
            <a:pPr marL="88900" lvl="1" indent="-88900">
              <a:lnSpc>
                <a:spcPct val="100000"/>
              </a:lnSpc>
              <a:spcBef>
                <a:spcPts val="600"/>
              </a:spcBef>
              <a:defRPr/>
            </a:pPr>
            <a:r>
              <a:rPr lang="ja-JP" altLang="en-US" sz="1600" b="0" kern="0" dirty="0">
                <a:solidFill>
                  <a:prstClr val="black"/>
                </a:solidFill>
                <a:latin typeface="Meiryo UI" panose="020B0604030504040204" pitchFamily="50" charset="-128"/>
                <a:ea typeface="Meiryo UI" panose="020B0604030504040204" pitchFamily="50" charset="-128"/>
                <a:cs typeface="+mj-cs"/>
              </a:rPr>
              <a:t>・</a:t>
            </a:r>
            <a:r>
              <a:rPr lang="ja-JP" altLang="en-US" sz="1600" kern="0" dirty="0">
                <a:solidFill>
                  <a:prstClr val="black"/>
                </a:solidFill>
                <a:latin typeface="Meiryo UI" panose="020B0604030504040204" pitchFamily="50" charset="-128"/>
                <a:ea typeface="Meiryo UI" panose="020B0604030504040204" pitchFamily="50" charset="-128"/>
                <a:cs typeface="+mj-cs"/>
              </a:rPr>
              <a:t>販促・運用の立ち上げと</a:t>
            </a:r>
            <a:r>
              <a:rPr lang="en-US" altLang="ja-JP" sz="1600" kern="0" dirty="0">
                <a:solidFill>
                  <a:prstClr val="black"/>
                </a:solidFill>
                <a:latin typeface="Meiryo UI" panose="020B0604030504040204" pitchFamily="50" charset="-128"/>
                <a:ea typeface="Meiryo UI" panose="020B0604030504040204" pitchFamily="50" charset="-128"/>
                <a:cs typeface="+mj-cs"/>
              </a:rPr>
              <a:t>KPI</a:t>
            </a:r>
            <a:r>
              <a:rPr lang="ja-JP" altLang="en-US" sz="1600" kern="0" dirty="0">
                <a:solidFill>
                  <a:prstClr val="black"/>
                </a:solidFill>
                <a:latin typeface="Meiryo UI" panose="020B0604030504040204" pitchFamily="50" charset="-128"/>
                <a:ea typeface="Meiryo UI" panose="020B0604030504040204" pitchFamily="50" charset="-128"/>
                <a:cs typeface="+mj-cs"/>
              </a:rPr>
              <a:t>の評価・改善</a:t>
            </a:r>
            <a:endParaRPr lang="en-US" altLang="ja-JP" sz="1600" b="0" kern="0" dirty="0">
              <a:solidFill>
                <a:prstClr val="black"/>
              </a:solidFill>
              <a:latin typeface="Meiryo UI" panose="020B0604030504040204" pitchFamily="50" charset="-128"/>
              <a:ea typeface="Meiryo UI" panose="020B0604030504040204" pitchFamily="50" charset="-128"/>
            </a:endParaRPr>
          </a:p>
          <a:p>
            <a:pPr marL="88900" lvl="1" indent="-88900">
              <a:lnSpc>
                <a:spcPct val="100000"/>
              </a:lnSpc>
              <a:spcBef>
                <a:spcPts val="600"/>
              </a:spcBef>
              <a:defRPr/>
            </a:pPr>
            <a:endParaRPr lang="en-US" altLang="ja-JP" sz="800" kern="0" dirty="0">
              <a:solidFill>
                <a:prstClr val="black"/>
              </a:solidFill>
              <a:latin typeface="Meiryo UI" panose="020B0604030504040204" pitchFamily="50" charset="-128"/>
              <a:ea typeface="Meiryo UI" panose="020B0604030504040204" pitchFamily="50" charset="-128"/>
            </a:endParaRPr>
          </a:p>
          <a:p>
            <a:pPr marL="88900" lvl="1" indent="-88900">
              <a:lnSpc>
                <a:spcPct val="100000"/>
              </a:lnSpc>
              <a:spcBef>
                <a:spcPts val="600"/>
              </a:spcBef>
              <a:defRPr/>
            </a:pPr>
            <a:r>
              <a:rPr lang="ja-JP" altLang="en-US" sz="1600" b="0" kern="0" dirty="0">
                <a:solidFill>
                  <a:prstClr val="black"/>
                </a:solidFill>
                <a:latin typeface="Meiryo UI" panose="020B0604030504040204" pitchFamily="50" charset="-128"/>
                <a:ea typeface="Meiryo UI" panose="020B0604030504040204" pitchFamily="50" charset="-128"/>
              </a:rPr>
              <a:t>・実務メンバーの選定と</a:t>
            </a:r>
            <a:r>
              <a:rPr kumimoji="1" lang="ja-JP" altLang="en-US"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協業先の評価・見直し</a:t>
            </a:r>
            <a:endParaRPr lang="en-US" altLang="ja-JP" sz="1600" b="0" kern="0" dirty="0">
              <a:solidFill>
                <a:prstClr val="black"/>
              </a:solidFill>
              <a:latin typeface="Meiryo UI" panose="020B0604030504040204" pitchFamily="50" charset="-128"/>
              <a:ea typeface="Meiryo UI" panose="020B0604030504040204" pitchFamily="50" charset="-128"/>
            </a:endParaRPr>
          </a:p>
          <a:p>
            <a:pPr marL="88900" lvl="1" indent="-88900">
              <a:lnSpc>
                <a:spcPct val="100000"/>
              </a:lnSpc>
              <a:spcBef>
                <a:spcPts val="600"/>
              </a:spcBef>
              <a:defRPr/>
            </a:pPr>
            <a:endParaRPr kumimoji="1"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endParaRPr>
          </a:p>
        </p:txBody>
      </p:sp>
      <p:sp>
        <p:nvSpPr>
          <p:cNvPr id="14" name="Rectangle 2">
            <a:extLst>
              <a:ext uri="{FF2B5EF4-FFF2-40B4-BE49-F238E27FC236}">
                <a16:creationId xmlns:a16="http://schemas.microsoft.com/office/drawing/2014/main" id="{D09D654F-9C44-78DE-84AC-F3AB2AC963A2}"/>
              </a:ext>
            </a:extLst>
          </p:cNvPr>
          <p:cNvSpPr txBox="1">
            <a:spLocks noChangeArrowheads="1"/>
          </p:cNvSpPr>
          <p:nvPr/>
        </p:nvSpPr>
        <p:spPr bwMode="auto">
          <a:xfrm>
            <a:off x="5082063" y="2333406"/>
            <a:ext cx="2017188" cy="3434968"/>
          </a:xfrm>
          <a:prstGeom prst="rect">
            <a:avLst/>
          </a:prstGeom>
          <a:solidFill>
            <a:schemeClr val="bg1">
              <a:lumMod val="95000"/>
            </a:schemeClr>
          </a:solidFill>
          <a:ln w="9525">
            <a:no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kumimoji="1" sz="2400" b="1">
                <a:solidFill>
                  <a:schemeClr val="tx2"/>
                </a:solidFill>
                <a:latin typeface="Meiryo UI" panose="020B0604030504040204" pitchFamily="50" charset="-128"/>
                <a:ea typeface="Meiryo UI" panose="020B0604030504040204" pitchFamily="50" charset="-128"/>
                <a:cs typeface="+mj-cs"/>
              </a:defRPr>
            </a:lvl1pPr>
            <a:lvl2pPr algn="l" rtl="0" eaLnBrk="0" fontAlgn="base" hangingPunct="0">
              <a:lnSpc>
                <a:spcPct val="90000"/>
              </a:lnSpc>
              <a:spcBef>
                <a:spcPct val="0"/>
              </a:spcBef>
              <a:spcAft>
                <a:spcPct val="0"/>
              </a:spcAft>
              <a:defRPr kumimoji="1" sz="2400">
                <a:solidFill>
                  <a:schemeClr val="tx2"/>
                </a:solidFill>
                <a:latin typeface="HGP創英角ｺﾞｼｯｸUB" pitchFamily="50" charset="-128"/>
                <a:ea typeface="HGP創英角ｺﾞｼｯｸUB" pitchFamily="50" charset="-128"/>
              </a:defRPr>
            </a:lvl2pPr>
            <a:lvl3pPr algn="l" rtl="0" eaLnBrk="0" fontAlgn="base" hangingPunct="0">
              <a:lnSpc>
                <a:spcPct val="90000"/>
              </a:lnSpc>
              <a:spcBef>
                <a:spcPct val="0"/>
              </a:spcBef>
              <a:spcAft>
                <a:spcPct val="0"/>
              </a:spcAft>
              <a:defRPr kumimoji="1" sz="2400">
                <a:solidFill>
                  <a:schemeClr val="tx2"/>
                </a:solidFill>
                <a:latin typeface="HGP創英角ｺﾞｼｯｸUB" pitchFamily="50" charset="-128"/>
                <a:ea typeface="HGP創英角ｺﾞｼｯｸUB" pitchFamily="50" charset="-128"/>
              </a:defRPr>
            </a:lvl3pPr>
            <a:lvl4pPr algn="l" rtl="0" eaLnBrk="0" fontAlgn="base" hangingPunct="0">
              <a:lnSpc>
                <a:spcPct val="90000"/>
              </a:lnSpc>
              <a:spcBef>
                <a:spcPct val="0"/>
              </a:spcBef>
              <a:spcAft>
                <a:spcPct val="0"/>
              </a:spcAft>
              <a:defRPr kumimoji="1" sz="2400">
                <a:solidFill>
                  <a:schemeClr val="tx2"/>
                </a:solidFill>
                <a:latin typeface="HGP創英角ｺﾞｼｯｸUB" pitchFamily="50" charset="-128"/>
                <a:ea typeface="HGP創英角ｺﾞｼｯｸUB" pitchFamily="50" charset="-128"/>
              </a:defRPr>
            </a:lvl4pPr>
            <a:lvl5pPr algn="l" rtl="0" eaLnBrk="0" fontAlgn="base" hangingPunct="0">
              <a:lnSpc>
                <a:spcPct val="90000"/>
              </a:lnSpc>
              <a:spcBef>
                <a:spcPct val="0"/>
              </a:spcBef>
              <a:spcAft>
                <a:spcPct val="0"/>
              </a:spcAft>
              <a:defRPr kumimoji="1" sz="2400">
                <a:solidFill>
                  <a:schemeClr val="tx2"/>
                </a:solidFill>
                <a:latin typeface="HGP創英角ｺﾞｼｯｸUB" pitchFamily="50" charset="-128"/>
                <a:ea typeface="HGP創英角ｺﾞｼｯｸUB" pitchFamily="50" charset="-128"/>
              </a:defRPr>
            </a:lvl5pPr>
            <a:lvl6pPr marL="457200" algn="ctr" rtl="0" fontAlgn="base">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fontAlgn="base">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fontAlgn="base">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fontAlgn="base">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l" defTabSz="914400" rtl="0" eaLnBrk="0" fontAlgn="base" latinLnBrk="0" hangingPunct="0">
              <a:lnSpc>
                <a:spcPct val="100000"/>
              </a:lnSpc>
              <a:spcBef>
                <a:spcPts val="600"/>
              </a:spcBef>
              <a:spcAft>
                <a:spcPct val="0"/>
              </a:spcAft>
              <a:buClrTx/>
              <a:buSzTx/>
              <a:buFontTx/>
              <a:buNone/>
              <a:tabLst/>
              <a:defRPr/>
            </a:pPr>
            <a:r>
              <a:rPr kumimoji="1" lang="ja-JP" altLang="en-US" sz="1600" i="0" u="none" strike="noStrike" kern="0" cap="none" spc="0" normalizeH="0" baseline="0" noProof="0" dirty="0">
                <a:ln>
                  <a:noFill/>
                </a:ln>
                <a:solidFill>
                  <a:prstClr val="black"/>
                </a:solidFill>
                <a:effectLst/>
                <a:uLnTx/>
                <a:uFillTx/>
              </a:rPr>
              <a:t>成長への積極投資</a:t>
            </a:r>
            <a:r>
              <a:rPr lang="ja-JP" altLang="en-US" sz="1600" kern="0" dirty="0">
                <a:solidFill>
                  <a:prstClr val="black"/>
                </a:solidFill>
              </a:rPr>
              <a:t>と</a:t>
            </a:r>
            <a:endParaRPr kumimoji="1" lang="en-US" altLang="ja-JP" sz="1600" i="0" u="none" strike="noStrike" kern="0" cap="none" spc="0" normalizeH="0" baseline="0" noProof="0" dirty="0">
              <a:ln>
                <a:noFill/>
              </a:ln>
              <a:solidFill>
                <a:prstClr val="black"/>
              </a:solidFill>
              <a:effectLst/>
              <a:uLnTx/>
              <a:uFillTx/>
            </a:endParaRPr>
          </a:p>
          <a:p>
            <a:pPr marL="0" marR="0" lvl="0" indent="0" algn="l" defTabSz="914400" rtl="0" eaLnBrk="0" fontAlgn="base" latinLnBrk="0" hangingPunct="0">
              <a:lnSpc>
                <a:spcPct val="100000"/>
              </a:lnSpc>
              <a:spcBef>
                <a:spcPts val="600"/>
              </a:spcBef>
              <a:spcAft>
                <a:spcPct val="0"/>
              </a:spcAft>
              <a:buClrTx/>
              <a:buSzTx/>
              <a:buFontTx/>
              <a:buNone/>
              <a:tabLst/>
              <a:defRPr/>
            </a:pPr>
            <a:r>
              <a:rPr kumimoji="1" lang="ja-JP" altLang="en-US" sz="1600" i="0" u="none" strike="noStrike" kern="0" cap="none" spc="0" normalizeH="0" baseline="0" noProof="0" dirty="0">
                <a:ln>
                  <a:noFill/>
                </a:ln>
                <a:solidFill>
                  <a:prstClr val="black"/>
                </a:solidFill>
                <a:effectLst/>
                <a:uLnTx/>
                <a:uFillTx/>
              </a:rPr>
              <a:t>運営体制の確立</a:t>
            </a:r>
            <a:endParaRPr kumimoji="1" lang="en-US" altLang="ja-JP" sz="1600" i="0" u="none" strike="noStrike" kern="0" cap="none" spc="0" normalizeH="0" baseline="0" noProof="0" dirty="0">
              <a:ln>
                <a:noFill/>
              </a:ln>
              <a:solidFill>
                <a:prstClr val="black"/>
              </a:solidFill>
              <a:effectLst/>
              <a:uLnTx/>
              <a:uFillTx/>
            </a:endParaRPr>
          </a:p>
          <a:p>
            <a:pPr marL="0" marR="0" lvl="0" indent="0" algn="l" defTabSz="914400" rtl="0" eaLnBrk="0" fontAlgn="base" latinLnBrk="0" hangingPunct="0">
              <a:lnSpc>
                <a:spcPct val="100000"/>
              </a:lnSpc>
              <a:spcBef>
                <a:spcPts val="600"/>
              </a:spcBef>
              <a:spcAft>
                <a:spcPct val="0"/>
              </a:spcAft>
              <a:buClrTx/>
              <a:buSzTx/>
              <a:buFontTx/>
              <a:buNone/>
              <a:tabLst/>
              <a:defRPr/>
            </a:pPr>
            <a:endParaRPr lang="en-US" altLang="ja-JP" sz="1600" b="0" kern="0" dirty="0">
              <a:solidFill>
                <a:prstClr val="black"/>
              </a:solidFill>
            </a:endParaRPr>
          </a:p>
          <a:p>
            <a:pPr marL="88900" lvl="1" indent="-88900">
              <a:lnSpc>
                <a:spcPct val="100000"/>
              </a:lnSpc>
              <a:spcBef>
                <a:spcPts val="600"/>
              </a:spcBef>
              <a:defRPr/>
            </a:pPr>
            <a:r>
              <a:rPr kumimoji="1" lang="ja-JP" altLang="en-US"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a:t>
            </a:r>
            <a:r>
              <a:rPr kumimoji="1"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PMF</a:t>
            </a:r>
            <a:r>
              <a:rPr kumimoji="1" lang="ja-JP" altLang="en-US"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の維持とプロダクト品質の確立</a:t>
            </a:r>
            <a:endParaRPr kumimoji="1"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endParaRPr>
          </a:p>
          <a:p>
            <a:pPr marL="88900" lvl="1" indent="-88900">
              <a:lnSpc>
                <a:spcPct val="100000"/>
              </a:lnSpc>
              <a:spcBef>
                <a:spcPts val="600"/>
              </a:spcBef>
              <a:defRPr/>
            </a:pPr>
            <a:endParaRPr lang="en-US" altLang="ja-JP" sz="800" kern="0" dirty="0">
              <a:solidFill>
                <a:prstClr val="black"/>
              </a:solidFill>
              <a:latin typeface="Meiryo UI" panose="020B0604030504040204" pitchFamily="50" charset="-128"/>
              <a:ea typeface="Meiryo UI" panose="020B0604030504040204" pitchFamily="50" charset="-128"/>
              <a:cs typeface="+mj-cs"/>
            </a:endParaRPr>
          </a:p>
          <a:p>
            <a:pPr marL="88900" lvl="1" indent="-88900">
              <a:lnSpc>
                <a:spcPct val="100000"/>
              </a:lnSpc>
              <a:spcBef>
                <a:spcPts val="600"/>
              </a:spcBef>
              <a:defRPr/>
            </a:pPr>
            <a:r>
              <a:rPr kumimoji="1" lang="ja-JP" altLang="en-US"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・販促・運用の拡大策の投入と資金手当</a:t>
            </a:r>
            <a:endParaRPr lang="en-US" altLang="ja-JP" sz="1600" b="0" kern="0" dirty="0">
              <a:solidFill>
                <a:prstClr val="black"/>
              </a:solidFill>
              <a:latin typeface="Meiryo UI" panose="020B0604030504040204" pitchFamily="50" charset="-128"/>
              <a:ea typeface="Meiryo UI" panose="020B0604030504040204" pitchFamily="50" charset="-128"/>
              <a:cs typeface="+mj-cs"/>
            </a:endParaRPr>
          </a:p>
          <a:p>
            <a:pPr marL="88900" lvl="1" indent="-88900">
              <a:lnSpc>
                <a:spcPct val="100000"/>
              </a:lnSpc>
              <a:spcBef>
                <a:spcPts val="600"/>
              </a:spcBef>
              <a:defRPr/>
            </a:pPr>
            <a:endParaRPr lang="en-US" altLang="ja-JP" sz="800" b="0" kern="0" dirty="0">
              <a:solidFill>
                <a:prstClr val="black"/>
              </a:solidFill>
              <a:latin typeface="Meiryo UI" panose="020B0604030504040204" pitchFamily="50" charset="-128"/>
              <a:ea typeface="Meiryo UI" panose="020B0604030504040204" pitchFamily="50" charset="-128"/>
              <a:cs typeface="+mj-cs"/>
            </a:endParaRPr>
          </a:p>
          <a:p>
            <a:pPr marL="88900" lvl="1" indent="-88900">
              <a:lnSpc>
                <a:spcPct val="100000"/>
              </a:lnSpc>
              <a:spcBef>
                <a:spcPts val="600"/>
              </a:spcBef>
              <a:defRPr/>
            </a:pPr>
            <a:r>
              <a:rPr lang="ja-JP" altLang="en-US" sz="1600" b="0" kern="0" dirty="0">
                <a:solidFill>
                  <a:prstClr val="black"/>
                </a:solidFill>
                <a:latin typeface="Meiryo UI" panose="020B0604030504040204" pitchFamily="50" charset="-128"/>
                <a:ea typeface="Meiryo UI" panose="020B0604030504040204" pitchFamily="50" charset="-128"/>
                <a:cs typeface="+mj-cs"/>
              </a:rPr>
              <a:t>・成長を支える運営体制と協業先の拡大</a:t>
            </a:r>
            <a:endParaRPr kumimoji="1"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endParaRPr>
          </a:p>
        </p:txBody>
      </p:sp>
      <p:sp>
        <p:nvSpPr>
          <p:cNvPr id="18" name="Rectangle 2">
            <a:extLst>
              <a:ext uri="{FF2B5EF4-FFF2-40B4-BE49-F238E27FC236}">
                <a16:creationId xmlns:a16="http://schemas.microsoft.com/office/drawing/2014/main" id="{C9C1E8EB-46E0-03D2-FFF8-E53132C05168}"/>
              </a:ext>
            </a:extLst>
          </p:cNvPr>
          <p:cNvSpPr txBox="1">
            <a:spLocks noChangeArrowheads="1"/>
          </p:cNvSpPr>
          <p:nvPr/>
        </p:nvSpPr>
        <p:spPr bwMode="auto">
          <a:xfrm>
            <a:off x="7389459" y="2334567"/>
            <a:ext cx="2182597" cy="3434968"/>
          </a:xfrm>
          <a:prstGeom prst="rect">
            <a:avLst/>
          </a:prstGeom>
          <a:solidFill>
            <a:schemeClr val="bg1">
              <a:lumMod val="95000"/>
            </a:schemeClr>
          </a:solidFill>
          <a:ln w="9525">
            <a:no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kumimoji="1" sz="2400" b="1">
                <a:solidFill>
                  <a:schemeClr val="tx2"/>
                </a:solidFill>
                <a:latin typeface="Meiryo UI" panose="020B0604030504040204" pitchFamily="50" charset="-128"/>
                <a:ea typeface="Meiryo UI" panose="020B0604030504040204" pitchFamily="50" charset="-128"/>
                <a:cs typeface="+mj-cs"/>
              </a:defRPr>
            </a:lvl1pPr>
            <a:lvl2pPr algn="l" rtl="0" eaLnBrk="0" fontAlgn="base" hangingPunct="0">
              <a:lnSpc>
                <a:spcPct val="90000"/>
              </a:lnSpc>
              <a:spcBef>
                <a:spcPct val="0"/>
              </a:spcBef>
              <a:spcAft>
                <a:spcPct val="0"/>
              </a:spcAft>
              <a:defRPr kumimoji="1" sz="2400">
                <a:solidFill>
                  <a:schemeClr val="tx2"/>
                </a:solidFill>
                <a:latin typeface="HGP創英角ｺﾞｼｯｸUB" pitchFamily="50" charset="-128"/>
                <a:ea typeface="HGP創英角ｺﾞｼｯｸUB" pitchFamily="50" charset="-128"/>
              </a:defRPr>
            </a:lvl2pPr>
            <a:lvl3pPr algn="l" rtl="0" eaLnBrk="0" fontAlgn="base" hangingPunct="0">
              <a:lnSpc>
                <a:spcPct val="90000"/>
              </a:lnSpc>
              <a:spcBef>
                <a:spcPct val="0"/>
              </a:spcBef>
              <a:spcAft>
                <a:spcPct val="0"/>
              </a:spcAft>
              <a:defRPr kumimoji="1" sz="2400">
                <a:solidFill>
                  <a:schemeClr val="tx2"/>
                </a:solidFill>
                <a:latin typeface="HGP創英角ｺﾞｼｯｸUB" pitchFamily="50" charset="-128"/>
                <a:ea typeface="HGP創英角ｺﾞｼｯｸUB" pitchFamily="50" charset="-128"/>
              </a:defRPr>
            </a:lvl3pPr>
            <a:lvl4pPr algn="l" rtl="0" eaLnBrk="0" fontAlgn="base" hangingPunct="0">
              <a:lnSpc>
                <a:spcPct val="90000"/>
              </a:lnSpc>
              <a:spcBef>
                <a:spcPct val="0"/>
              </a:spcBef>
              <a:spcAft>
                <a:spcPct val="0"/>
              </a:spcAft>
              <a:defRPr kumimoji="1" sz="2400">
                <a:solidFill>
                  <a:schemeClr val="tx2"/>
                </a:solidFill>
                <a:latin typeface="HGP創英角ｺﾞｼｯｸUB" pitchFamily="50" charset="-128"/>
                <a:ea typeface="HGP創英角ｺﾞｼｯｸUB" pitchFamily="50" charset="-128"/>
              </a:defRPr>
            </a:lvl4pPr>
            <a:lvl5pPr algn="l" rtl="0" eaLnBrk="0" fontAlgn="base" hangingPunct="0">
              <a:lnSpc>
                <a:spcPct val="90000"/>
              </a:lnSpc>
              <a:spcBef>
                <a:spcPct val="0"/>
              </a:spcBef>
              <a:spcAft>
                <a:spcPct val="0"/>
              </a:spcAft>
              <a:defRPr kumimoji="1" sz="2400">
                <a:solidFill>
                  <a:schemeClr val="tx2"/>
                </a:solidFill>
                <a:latin typeface="HGP創英角ｺﾞｼｯｸUB" pitchFamily="50" charset="-128"/>
                <a:ea typeface="HGP創英角ｺﾞｼｯｸUB" pitchFamily="50" charset="-128"/>
              </a:defRPr>
            </a:lvl5pPr>
            <a:lvl6pPr marL="457200" algn="ctr" rtl="0" fontAlgn="base">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fontAlgn="base">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fontAlgn="base">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fontAlgn="base">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l" defTabSz="914400" rtl="0" eaLnBrk="0" fontAlgn="base" latinLnBrk="0" hangingPunct="0">
              <a:lnSpc>
                <a:spcPct val="100000"/>
              </a:lnSpc>
              <a:spcBef>
                <a:spcPts val="600"/>
              </a:spcBef>
              <a:spcAft>
                <a:spcPct val="0"/>
              </a:spcAft>
              <a:buClrTx/>
              <a:buSzTx/>
              <a:buFontTx/>
              <a:buNone/>
              <a:tabLst/>
              <a:defRPr/>
            </a:pPr>
            <a:r>
              <a:rPr kumimoji="1" lang="ja-JP" altLang="en-US" sz="1600" i="0" u="none" strike="noStrike" kern="0" cap="none" spc="0" normalizeH="0" baseline="0" noProof="0" dirty="0">
                <a:ln>
                  <a:noFill/>
                </a:ln>
                <a:solidFill>
                  <a:prstClr val="black"/>
                </a:solidFill>
                <a:effectLst/>
                <a:uLnTx/>
                <a:uFillTx/>
              </a:rPr>
              <a:t>効率運用の確立と</a:t>
            </a:r>
            <a:endParaRPr kumimoji="1" lang="en-US" altLang="ja-JP" sz="1600" i="0" u="none" strike="noStrike" kern="0" cap="none" spc="0" normalizeH="0" baseline="0" noProof="0" dirty="0">
              <a:ln>
                <a:noFill/>
              </a:ln>
              <a:solidFill>
                <a:prstClr val="black"/>
              </a:solidFill>
              <a:effectLst/>
              <a:uLnTx/>
              <a:uFillTx/>
            </a:endParaRPr>
          </a:p>
          <a:p>
            <a:pPr marL="0" marR="0" lvl="0" indent="0" algn="l" defTabSz="914400" rtl="0" eaLnBrk="0" fontAlgn="base" latinLnBrk="0" hangingPunct="0">
              <a:lnSpc>
                <a:spcPct val="100000"/>
              </a:lnSpc>
              <a:spcBef>
                <a:spcPts val="600"/>
              </a:spcBef>
              <a:spcAft>
                <a:spcPct val="0"/>
              </a:spcAft>
              <a:buClrTx/>
              <a:buSzTx/>
              <a:buFontTx/>
              <a:buNone/>
              <a:tabLst/>
              <a:defRPr/>
            </a:pPr>
            <a:r>
              <a:rPr lang="ja-JP" altLang="en-US" sz="1600" kern="0" dirty="0">
                <a:solidFill>
                  <a:prstClr val="black"/>
                </a:solidFill>
              </a:rPr>
              <a:t>成長市場への展開</a:t>
            </a:r>
            <a:endParaRPr kumimoji="1" lang="en-US" altLang="ja-JP" sz="1600" i="0" u="none" strike="noStrike" kern="0" cap="none" spc="0" normalizeH="0" baseline="0" noProof="0" dirty="0">
              <a:ln>
                <a:noFill/>
              </a:ln>
              <a:solidFill>
                <a:prstClr val="black"/>
              </a:solidFill>
              <a:effectLst/>
              <a:uLnTx/>
              <a:uFillTx/>
            </a:endParaRPr>
          </a:p>
          <a:p>
            <a:pPr marL="0" marR="0" lvl="0" indent="0" algn="l" defTabSz="914400" rtl="0" eaLnBrk="0" fontAlgn="base" latinLnBrk="0" hangingPunct="0">
              <a:lnSpc>
                <a:spcPct val="100000"/>
              </a:lnSpc>
              <a:spcBef>
                <a:spcPts val="600"/>
              </a:spcBef>
              <a:spcAft>
                <a:spcPct val="0"/>
              </a:spcAft>
              <a:buClrTx/>
              <a:buSzTx/>
              <a:buFontTx/>
              <a:buNone/>
              <a:tabLst/>
              <a:defRPr/>
            </a:pPr>
            <a:endParaRPr lang="en-US" altLang="ja-JP" sz="1600" b="0" kern="0" dirty="0">
              <a:solidFill>
                <a:prstClr val="black"/>
              </a:solidFill>
            </a:endParaRPr>
          </a:p>
          <a:p>
            <a:pPr marL="88900" lvl="1" indent="-88900">
              <a:lnSpc>
                <a:spcPct val="100000"/>
              </a:lnSpc>
              <a:spcBef>
                <a:spcPts val="600"/>
              </a:spcBef>
              <a:defRPr/>
            </a:pPr>
            <a:r>
              <a:rPr kumimoji="1" lang="ja-JP" altLang="en-US"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a:t>
            </a:r>
            <a:r>
              <a:rPr kumimoji="1"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PMF</a:t>
            </a:r>
            <a:r>
              <a:rPr kumimoji="1" lang="ja-JP" altLang="en-US"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の維持とプロダクト品質の確立</a:t>
            </a:r>
            <a:endParaRPr kumimoji="1"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endParaRPr>
          </a:p>
          <a:p>
            <a:pPr marL="88900" lvl="1" indent="-88900">
              <a:lnSpc>
                <a:spcPct val="100000"/>
              </a:lnSpc>
              <a:spcBef>
                <a:spcPts val="600"/>
              </a:spcBef>
              <a:defRPr/>
            </a:pPr>
            <a:endParaRPr lang="en-US" altLang="ja-JP" sz="800" kern="0" dirty="0">
              <a:solidFill>
                <a:prstClr val="black"/>
              </a:solidFill>
              <a:latin typeface="Meiryo UI" panose="020B0604030504040204" pitchFamily="50" charset="-128"/>
              <a:ea typeface="Meiryo UI" panose="020B0604030504040204" pitchFamily="50" charset="-128"/>
              <a:cs typeface="+mj-cs"/>
            </a:endParaRPr>
          </a:p>
          <a:p>
            <a:pPr marL="88900" lvl="1" indent="-88900">
              <a:lnSpc>
                <a:spcPct val="100000"/>
              </a:lnSpc>
              <a:spcBef>
                <a:spcPts val="600"/>
              </a:spcBef>
              <a:defRPr/>
            </a:pPr>
            <a:r>
              <a:rPr kumimoji="1" lang="ja-JP" altLang="en-US"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・運営の効率化と参入障壁・強みの確立</a:t>
            </a:r>
            <a:endParaRPr kumimoji="1"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endParaRPr>
          </a:p>
          <a:p>
            <a:pPr marL="88900" lvl="1" indent="-88900">
              <a:lnSpc>
                <a:spcPct val="100000"/>
              </a:lnSpc>
              <a:spcBef>
                <a:spcPts val="600"/>
              </a:spcBef>
              <a:defRPr/>
            </a:pPr>
            <a:endParaRPr lang="en-US" altLang="ja-JP" sz="800" b="0" kern="0" dirty="0">
              <a:solidFill>
                <a:prstClr val="black"/>
              </a:solidFill>
              <a:latin typeface="Meiryo UI" panose="020B0604030504040204" pitchFamily="50" charset="-128"/>
              <a:ea typeface="Meiryo UI" panose="020B0604030504040204" pitchFamily="50" charset="-128"/>
              <a:cs typeface="+mj-cs"/>
            </a:endParaRPr>
          </a:p>
          <a:p>
            <a:pPr marL="88900" lvl="1" indent="-88900">
              <a:lnSpc>
                <a:spcPct val="100000"/>
              </a:lnSpc>
              <a:spcBef>
                <a:spcPts val="600"/>
              </a:spcBef>
              <a:defRPr/>
            </a:pPr>
            <a:r>
              <a:rPr lang="ja-JP" altLang="en-US" sz="1600" b="0" kern="0" dirty="0">
                <a:solidFill>
                  <a:prstClr val="black"/>
                </a:solidFill>
                <a:latin typeface="Meiryo UI" panose="020B0604030504040204" pitchFamily="50" charset="-128"/>
                <a:ea typeface="Meiryo UI" panose="020B0604030504040204" pitchFamily="50" charset="-128"/>
                <a:cs typeface="+mj-cs"/>
              </a:rPr>
              <a:t>・運営体制と組織の確立、内製化など協業体制の見直し</a:t>
            </a:r>
            <a:endParaRPr kumimoji="1"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endParaRPr>
          </a:p>
        </p:txBody>
      </p:sp>
      <p:sp>
        <p:nvSpPr>
          <p:cNvPr id="19" name="テキスト ボックス 18">
            <a:extLst>
              <a:ext uri="{FF2B5EF4-FFF2-40B4-BE49-F238E27FC236}">
                <a16:creationId xmlns:a16="http://schemas.microsoft.com/office/drawing/2014/main" id="{D5EB6087-F9B6-B5AD-9BA0-3687F45EC637}"/>
              </a:ext>
            </a:extLst>
          </p:cNvPr>
          <p:cNvSpPr txBox="1"/>
          <p:nvPr/>
        </p:nvSpPr>
        <p:spPr>
          <a:xfrm>
            <a:off x="4455185" y="6050818"/>
            <a:ext cx="1172116" cy="338554"/>
          </a:xfrm>
          <a:prstGeom prst="rect">
            <a:avLst/>
          </a:prstGeom>
          <a:noFill/>
        </p:spPr>
        <p:txBody>
          <a:bodyPr wrap="none" rtlCol="0">
            <a:spAutoFit/>
          </a:bodyPr>
          <a:lstStyle/>
          <a:p>
            <a:pPr algn="ctr"/>
            <a:r>
              <a:rPr kumimoji="1" lang="en-US" altLang="ja-JP" dirty="0">
                <a:latin typeface="Meiryo UI" panose="020B0604030504040204" pitchFamily="50" charset="-128"/>
                <a:ea typeface="Meiryo UI" panose="020B0604030504040204" pitchFamily="50" charset="-128"/>
              </a:rPr>
              <a:t>PMF</a:t>
            </a:r>
            <a:r>
              <a:rPr kumimoji="1" lang="ja-JP" altLang="en-US" dirty="0">
                <a:latin typeface="Meiryo UI" panose="020B0604030504040204" pitchFamily="50" charset="-128"/>
                <a:ea typeface="Meiryo UI" panose="020B0604030504040204" pitchFamily="50" charset="-128"/>
              </a:rPr>
              <a:t>の確立</a:t>
            </a:r>
          </a:p>
        </p:txBody>
      </p:sp>
      <p:sp>
        <p:nvSpPr>
          <p:cNvPr id="20" name="正方形/長方形 19">
            <a:extLst>
              <a:ext uri="{FF2B5EF4-FFF2-40B4-BE49-F238E27FC236}">
                <a16:creationId xmlns:a16="http://schemas.microsoft.com/office/drawing/2014/main" id="{9EFD04C9-A527-1108-7922-484354BB4CE9}"/>
              </a:ext>
            </a:extLst>
          </p:cNvPr>
          <p:cNvSpPr/>
          <p:nvPr/>
        </p:nvSpPr>
        <p:spPr bwMode="auto">
          <a:xfrm>
            <a:off x="3935545" y="5276934"/>
            <a:ext cx="1017455" cy="491440"/>
          </a:xfrm>
          <a:prstGeom prst="rect">
            <a:avLst/>
          </a:prstGeom>
          <a:noFill/>
          <a:ln w="12700" cap="flat" cmpd="sng" algn="ctr">
            <a:no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3" name="正方形/長方形 22">
            <a:extLst>
              <a:ext uri="{FF2B5EF4-FFF2-40B4-BE49-F238E27FC236}">
                <a16:creationId xmlns:a16="http://schemas.microsoft.com/office/drawing/2014/main" id="{631004ED-DE82-4702-875C-1A63C4CC94F6}"/>
              </a:ext>
            </a:extLst>
          </p:cNvPr>
          <p:cNvSpPr/>
          <p:nvPr/>
        </p:nvSpPr>
        <p:spPr bwMode="auto">
          <a:xfrm>
            <a:off x="2792696" y="5276934"/>
            <a:ext cx="1017455" cy="491440"/>
          </a:xfrm>
          <a:prstGeom prst="rect">
            <a:avLst/>
          </a:prstGeom>
          <a:noFill/>
          <a:ln w="12700" cap="flat" cmpd="sng" algn="ctr">
            <a:no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4" name="正方形/長方形 23">
            <a:extLst>
              <a:ext uri="{FF2B5EF4-FFF2-40B4-BE49-F238E27FC236}">
                <a16:creationId xmlns:a16="http://schemas.microsoft.com/office/drawing/2014/main" id="{5B835351-79A8-30A0-6C99-A8CC3A0D6213}"/>
              </a:ext>
            </a:extLst>
          </p:cNvPr>
          <p:cNvSpPr/>
          <p:nvPr/>
        </p:nvSpPr>
        <p:spPr bwMode="auto">
          <a:xfrm>
            <a:off x="6248249" y="5278095"/>
            <a:ext cx="1017455" cy="491440"/>
          </a:xfrm>
          <a:prstGeom prst="rect">
            <a:avLst/>
          </a:prstGeom>
          <a:noFill/>
          <a:ln w="12700" cap="flat" cmpd="sng" algn="ctr">
            <a:no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5" name="正方形/長方形 24">
            <a:extLst>
              <a:ext uri="{FF2B5EF4-FFF2-40B4-BE49-F238E27FC236}">
                <a16:creationId xmlns:a16="http://schemas.microsoft.com/office/drawing/2014/main" id="{41A0A1A4-1A70-567A-E7E2-DBD0347763D5}"/>
              </a:ext>
            </a:extLst>
          </p:cNvPr>
          <p:cNvSpPr/>
          <p:nvPr/>
        </p:nvSpPr>
        <p:spPr bwMode="auto">
          <a:xfrm>
            <a:off x="5105400" y="5278095"/>
            <a:ext cx="1017455" cy="491440"/>
          </a:xfrm>
          <a:prstGeom prst="rect">
            <a:avLst/>
          </a:prstGeom>
          <a:noFill/>
          <a:ln w="12700" cap="flat" cmpd="sng" algn="ctr">
            <a:no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6" name="正方形/長方形 25">
            <a:extLst>
              <a:ext uri="{FF2B5EF4-FFF2-40B4-BE49-F238E27FC236}">
                <a16:creationId xmlns:a16="http://schemas.microsoft.com/office/drawing/2014/main" id="{EBD6335D-8B5B-ABB0-030E-214AE1DB01D0}"/>
              </a:ext>
            </a:extLst>
          </p:cNvPr>
          <p:cNvSpPr/>
          <p:nvPr/>
        </p:nvSpPr>
        <p:spPr bwMode="auto">
          <a:xfrm>
            <a:off x="7399744" y="5278585"/>
            <a:ext cx="1017455" cy="491440"/>
          </a:xfrm>
          <a:prstGeom prst="rect">
            <a:avLst/>
          </a:prstGeom>
          <a:noFill/>
          <a:ln w="12700" cap="flat" cmpd="sng" algn="ctr">
            <a:no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7" name="正方形/長方形 26">
            <a:extLst>
              <a:ext uri="{FF2B5EF4-FFF2-40B4-BE49-F238E27FC236}">
                <a16:creationId xmlns:a16="http://schemas.microsoft.com/office/drawing/2014/main" id="{8D89CA5E-9A75-801F-FF93-7AC5937571C4}"/>
              </a:ext>
            </a:extLst>
          </p:cNvPr>
          <p:cNvSpPr/>
          <p:nvPr/>
        </p:nvSpPr>
        <p:spPr bwMode="auto">
          <a:xfrm>
            <a:off x="1643741" y="5276934"/>
            <a:ext cx="1017455" cy="491440"/>
          </a:xfrm>
          <a:prstGeom prst="rect">
            <a:avLst/>
          </a:prstGeom>
          <a:noFill/>
          <a:ln w="12700" cap="flat" cmpd="sng" algn="ctr">
            <a:no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cxnSp>
        <p:nvCxnSpPr>
          <p:cNvPr id="32" name="コネクタ: カギ線 31">
            <a:extLst>
              <a:ext uri="{FF2B5EF4-FFF2-40B4-BE49-F238E27FC236}">
                <a16:creationId xmlns:a16="http://schemas.microsoft.com/office/drawing/2014/main" id="{469D32EC-D720-564F-5816-2441FB432D3E}"/>
              </a:ext>
            </a:extLst>
          </p:cNvPr>
          <p:cNvCxnSpPr>
            <a:cxnSpLocks/>
            <a:stCxn id="27" idx="2"/>
            <a:endCxn id="23" idx="2"/>
          </p:cNvCxnSpPr>
          <p:nvPr/>
        </p:nvCxnSpPr>
        <p:spPr bwMode="auto">
          <a:xfrm rot="16200000" flipH="1">
            <a:off x="2726946" y="5193896"/>
            <a:ext cx="12700" cy="1148955"/>
          </a:xfrm>
          <a:prstGeom prst="bentConnector3">
            <a:avLst>
              <a:gd name="adj1" fmla="val 1800000"/>
            </a:avLst>
          </a:prstGeom>
          <a:noFill/>
          <a:ln w="28575" cap="flat" cmpd="sng" algn="ctr">
            <a:solidFill>
              <a:schemeClr val="bg2">
                <a:lumMod val="50000"/>
              </a:schemeClr>
            </a:solidFill>
            <a:prstDash val="solid"/>
            <a:round/>
            <a:headEnd type="none" w="med" len="med"/>
            <a:tailEnd type="triangle"/>
          </a:ln>
          <a:effectLst/>
        </p:spPr>
      </p:cxnSp>
      <p:cxnSp>
        <p:nvCxnSpPr>
          <p:cNvPr id="35" name="コネクタ: カギ線 34">
            <a:extLst>
              <a:ext uri="{FF2B5EF4-FFF2-40B4-BE49-F238E27FC236}">
                <a16:creationId xmlns:a16="http://schemas.microsoft.com/office/drawing/2014/main" id="{02267BA8-57CF-9950-CA04-E8830F30EB55}"/>
              </a:ext>
            </a:extLst>
          </p:cNvPr>
          <p:cNvCxnSpPr>
            <a:cxnSpLocks/>
            <a:stCxn id="20" idx="2"/>
            <a:endCxn id="25" idx="2"/>
          </p:cNvCxnSpPr>
          <p:nvPr/>
        </p:nvCxnSpPr>
        <p:spPr bwMode="auto">
          <a:xfrm rot="16200000" flipH="1">
            <a:off x="5028620" y="5184026"/>
            <a:ext cx="1161" cy="1169855"/>
          </a:xfrm>
          <a:prstGeom prst="bentConnector3">
            <a:avLst>
              <a:gd name="adj1" fmla="val 19789922"/>
            </a:avLst>
          </a:prstGeom>
          <a:noFill/>
          <a:ln w="28575" cap="flat" cmpd="sng" algn="ctr">
            <a:solidFill>
              <a:schemeClr val="bg2">
                <a:lumMod val="50000"/>
              </a:schemeClr>
            </a:solidFill>
            <a:prstDash val="solid"/>
            <a:round/>
            <a:headEnd type="none" w="med" len="med"/>
            <a:tailEnd type="triangle"/>
          </a:ln>
          <a:effectLst/>
        </p:spPr>
      </p:cxnSp>
      <p:cxnSp>
        <p:nvCxnSpPr>
          <p:cNvPr id="39" name="コネクタ: カギ線 38">
            <a:extLst>
              <a:ext uri="{FF2B5EF4-FFF2-40B4-BE49-F238E27FC236}">
                <a16:creationId xmlns:a16="http://schemas.microsoft.com/office/drawing/2014/main" id="{8BB5C731-F157-675F-9ECB-3AF5B4BB64D6}"/>
              </a:ext>
            </a:extLst>
          </p:cNvPr>
          <p:cNvCxnSpPr>
            <a:cxnSpLocks/>
            <a:stCxn id="24" idx="2"/>
            <a:endCxn id="26" idx="2"/>
          </p:cNvCxnSpPr>
          <p:nvPr/>
        </p:nvCxnSpPr>
        <p:spPr bwMode="auto">
          <a:xfrm rot="16200000" flipH="1">
            <a:off x="7332479" y="5194032"/>
            <a:ext cx="490" cy="1151495"/>
          </a:xfrm>
          <a:prstGeom prst="bentConnector3">
            <a:avLst>
              <a:gd name="adj1" fmla="val 46753061"/>
            </a:avLst>
          </a:prstGeom>
          <a:noFill/>
          <a:ln w="28575" cap="flat" cmpd="sng" algn="ctr">
            <a:solidFill>
              <a:schemeClr val="bg2">
                <a:lumMod val="50000"/>
              </a:schemeClr>
            </a:solidFill>
            <a:prstDash val="solid"/>
            <a:round/>
            <a:headEnd type="none" w="med" len="med"/>
            <a:tailEnd type="triangle"/>
          </a:ln>
          <a:effectLst/>
        </p:spPr>
      </p:cxnSp>
      <p:sp>
        <p:nvSpPr>
          <p:cNvPr id="42" name="テキスト ボックス 41">
            <a:extLst>
              <a:ext uri="{FF2B5EF4-FFF2-40B4-BE49-F238E27FC236}">
                <a16:creationId xmlns:a16="http://schemas.microsoft.com/office/drawing/2014/main" id="{E670A7EC-D364-6586-E662-F92E69778898}"/>
              </a:ext>
            </a:extLst>
          </p:cNvPr>
          <p:cNvSpPr txBox="1"/>
          <p:nvPr/>
        </p:nvSpPr>
        <p:spPr>
          <a:xfrm>
            <a:off x="2230594" y="6050818"/>
            <a:ext cx="1005403" cy="338554"/>
          </a:xfrm>
          <a:prstGeom prst="rect">
            <a:avLst/>
          </a:prstGeom>
          <a:noFill/>
        </p:spPr>
        <p:txBody>
          <a:bodyPr wrap="none" rtlCol="0">
            <a:spAutoFit/>
          </a:bodyPr>
          <a:lstStyle/>
          <a:p>
            <a:pPr algn="ctr"/>
            <a:r>
              <a:rPr kumimoji="1" lang="ja-JP" altLang="en-US" dirty="0">
                <a:latin typeface="Meiryo UI" panose="020B0604030504040204" pitchFamily="50" charset="-128"/>
                <a:ea typeface="Meiryo UI" panose="020B0604030504040204" pitchFamily="50" charset="-128"/>
              </a:rPr>
              <a:t>事業開始</a:t>
            </a:r>
          </a:p>
        </p:txBody>
      </p:sp>
      <p:sp>
        <p:nvSpPr>
          <p:cNvPr id="43" name="テキスト ボックス 42">
            <a:extLst>
              <a:ext uri="{FF2B5EF4-FFF2-40B4-BE49-F238E27FC236}">
                <a16:creationId xmlns:a16="http://schemas.microsoft.com/office/drawing/2014/main" id="{54B1257D-2BAE-F962-95F1-0662CE853C25}"/>
              </a:ext>
            </a:extLst>
          </p:cNvPr>
          <p:cNvSpPr txBox="1"/>
          <p:nvPr/>
        </p:nvSpPr>
        <p:spPr>
          <a:xfrm>
            <a:off x="6351527" y="6050818"/>
            <a:ext cx="1962397" cy="338554"/>
          </a:xfrm>
          <a:prstGeom prst="rect">
            <a:avLst/>
          </a:prstGeom>
          <a:noFill/>
        </p:spPr>
        <p:txBody>
          <a:bodyPr wrap="none" rtlCol="0">
            <a:spAutoFit/>
          </a:bodyPr>
          <a:lstStyle/>
          <a:p>
            <a:pPr algn="ctr"/>
            <a:r>
              <a:rPr kumimoji="1" lang="ja-JP" altLang="en-US" dirty="0">
                <a:latin typeface="Meiryo UI" panose="020B0604030504040204" pitchFamily="50" charset="-128"/>
                <a:ea typeface="Meiryo UI" panose="020B0604030504040204" pitchFamily="50" charset="-128"/>
              </a:rPr>
              <a:t>成長鈍化、競合参入</a:t>
            </a:r>
          </a:p>
        </p:txBody>
      </p:sp>
    </p:spTree>
    <p:extLst>
      <p:ext uri="{BB962C8B-B14F-4D97-AF65-F5344CB8AC3E}">
        <p14:creationId xmlns:p14="http://schemas.microsoft.com/office/powerpoint/2010/main" val="2888856552"/>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219D2840-326D-1A7F-333A-77B6AB775A45}"/>
              </a:ext>
            </a:extLst>
          </p:cNvPr>
          <p:cNvSpPr>
            <a:spLocks noGrp="1" noChangeArrowheads="1"/>
          </p:cNvSpPr>
          <p:nvPr>
            <p:ph type="title"/>
          </p:nvPr>
        </p:nvSpPr>
        <p:spPr>
          <a:xfrm>
            <a:off x="319088" y="228600"/>
            <a:ext cx="8420100" cy="762000"/>
          </a:xfrm>
          <a:noFill/>
        </p:spPr>
        <p:txBody>
          <a:bodyPr lIns="0" tIns="0" rIns="0" bIns="0"/>
          <a:lstStyle/>
          <a:p>
            <a:r>
              <a:rPr lang="ja-JP" altLang="en-US" sz="2800" b="1" dirty="0"/>
              <a:t>将来展開と実行ステップ</a:t>
            </a:r>
          </a:p>
        </p:txBody>
      </p:sp>
      <p:sp>
        <p:nvSpPr>
          <p:cNvPr id="107523" name="Rectangle 1">
            <a:extLst>
              <a:ext uri="{FF2B5EF4-FFF2-40B4-BE49-F238E27FC236}">
                <a16:creationId xmlns:a16="http://schemas.microsoft.com/office/drawing/2014/main" id="{892ED4D6-9A3B-5F1D-306B-55FCF2C19B45}"/>
              </a:ext>
            </a:extLst>
          </p:cNvPr>
          <p:cNvSpPr>
            <a:spLocks noChangeArrowheads="1"/>
          </p:cNvSpPr>
          <p:nvPr/>
        </p:nvSpPr>
        <p:spPr bwMode="auto">
          <a:xfrm>
            <a:off x="319088" y="1247775"/>
            <a:ext cx="8951912" cy="2299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08000" tIns="72000" rIns="108000" bIns="72000">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446088" indent="-446088" eaLnBrk="1" hangingPunct="1"/>
            <a:r>
              <a:rPr lang="ja-JP" altLang="en-US" sz="2000" dirty="0">
                <a:latin typeface="Meiryo UI" panose="020B0604030504040204" pitchFamily="50" charset="-128"/>
                <a:ea typeface="Meiryo UI" panose="020B0604030504040204" pitchFamily="50" charset="-128"/>
              </a:rPr>
              <a:t>◇立ち上げから将来像に至る展開と実行のステップを説明する。</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　目指したい将来像（とマクロ変化との関係、社会インパクト）</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　成長ストーリーとロードマップ</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　主なアクションとマイルストーン</a:t>
            </a:r>
            <a:endParaRPr lang="en-US" altLang="ja-JP" sz="2000" dirty="0">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5E8BEDDF-BB09-19E9-0C1F-EA72B504756A}"/>
              </a:ext>
            </a:extLst>
          </p:cNvPr>
          <p:cNvSpPr/>
          <p:nvPr/>
        </p:nvSpPr>
        <p:spPr bwMode="auto">
          <a:xfrm>
            <a:off x="7442200" y="309563"/>
            <a:ext cx="2301875" cy="2130425"/>
          </a:xfrm>
          <a:prstGeom prst="rect">
            <a:avLst/>
          </a:prstGeom>
          <a:solidFill>
            <a:srgbClr val="FFFFCC"/>
          </a:solidFill>
          <a:ln w="127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lIns="36000" tIns="36000" rIns="36000" bIns="36000"/>
          <a:lstStyle/>
          <a:p>
            <a:pPr eaLnBrk="1" hangingPunct="1">
              <a:defRPr/>
            </a:pPr>
            <a:r>
              <a:rPr lang="en-US" altLang="ja-JP" b="1" dirty="0">
                <a:solidFill>
                  <a:srgbClr val="FF0000"/>
                </a:solidFill>
                <a:latin typeface="Meiryo UI" panose="020B0604030504040204" pitchFamily="50" charset="-128"/>
                <a:ea typeface="Meiryo UI" panose="020B0604030504040204" pitchFamily="50" charset="-128"/>
              </a:rPr>
              <a:t>Point !</a:t>
            </a:r>
          </a:p>
          <a:p>
            <a:pPr eaLnBrk="1" hangingPunct="1">
              <a:defRPr/>
            </a:pPr>
            <a:endParaRPr lang="en-US" altLang="ja-JP" dirty="0">
              <a:latin typeface="Meiryo UI" panose="020B0604030504040204" pitchFamily="50" charset="-128"/>
              <a:ea typeface="Meiryo UI" panose="020B0604030504040204" pitchFamily="50" charset="-128"/>
            </a:endParaRPr>
          </a:p>
          <a:p>
            <a:pPr eaLnBrk="1" hangingPunct="1">
              <a:defRPr/>
            </a:pPr>
            <a:r>
              <a:rPr lang="ja-JP" altLang="en-US" dirty="0">
                <a:latin typeface="Meiryo UI" panose="020B0604030504040204" pitchFamily="50" charset="-128"/>
                <a:ea typeface="Meiryo UI" panose="020B0604030504040204" pitchFamily="50" charset="-128"/>
              </a:rPr>
              <a:t>大きな展開イメージをもってもらう。詳細を示す場合は線表などを使う。近い時期は月単位、将来は年単位で表現する。</a:t>
            </a:r>
            <a:endParaRPr lang="en-US" altLang="ja-JP" dirty="0">
              <a:latin typeface="Meiryo UI" panose="020B0604030504040204" pitchFamily="50" charset="-128"/>
              <a:ea typeface="Meiryo UI" panose="020B0604030504040204" pitchFamily="50" charset="-128"/>
            </a:endParaRPr>
          </a:p>
          <a:p>
            <a:pPr eaLnBrk="1" hangingPunct="1">
              <a:defRPr/>
            </a:pPr>
            <a:endParaRPr lang="en-US" altLang="ja-JP" dirty="0">
              <a:latin typeface="Meiryo UI" panose="020B0604030504040204" pitchFamily="50" charset="-128"/>
              <a:ea typeface="Meiryo UI" panose="020B0604030504040204" pitchFamily="50" charset="-128"/>
            </a:endParaRPr>
          </a:p>
        </p:txBody>
      </p:sp>
      <p:graphicFrame>
        <p:nvGraphicFramePr>
          <p:cNvPr id="5" name="図表 4">
            <a:extLst>
              <a:ext uri="{FF2B5EF4-FFF2-40B4-BE49-F238E27FC236}">
                <a16:creationId xmlns:a16="http://schemas.microsoft.com/office/drawing/2014/main" id="{0E39A521-6851-2D64-A9DC-B3FC5CAEEA76}"/>
              </a:ext>
            </a:extLst>
          </p:cNvPr>
          <p:cNvGraphicFramePr/>
          <p:nvPr>
            <p:extLst>
              <p:ext uri="{D42A27DB-BD31-4B8C-83A1-F6EECF244321}">
                <p14:modId xmlns:p14="http://schemas.microsoft.com/office/powerpoint/2010/main" val="726430797"/>
              </p:ext>
            </p:extLst>
          </p:nvPr>
        </p:nvGraphicFramePr>
        <p:xfrm>
          <a:off x="578644" y="2528888"/>
          <a:ext cx="6604000" cy="39546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7526" name="Rectangle 1">
            <a:extLst>
              <a:ext uri="{FF2B5EF4-FFF2-40B4-BE49-F238E27FC236}">
                <a16:creationId xmlns:a16="http://schemas.microsoft.com/office/drawing/2014/main" id="{6685D259-3E21-8F49-A8A7-4C7CFC027920}"/>
              </a:ext>
            </a:extLst>
          </p:cNvPr>
          <p:cNvSpPr>
            <a:spLocks noChangeArrowheads="1"/>
          </p:cNvSpPr>
          <p:nvPr/>
        </p:nvSpPr>
        <p:spPr bwMode="auto">
          <a:xfrm>
            <a:off x="7183438" y="3116263"/>
            <a:ext cx="17875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08000" tIns="72000" rIns="108000" bIns="72000">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000">
                <a:latin typeface="Meiryo UI" panose="020B0604030504040204" pitchFamily="50" charset="-128"/>
                <a:ea typeface="Meiryo UI" panose="020B0604030504040204" pitchFamily="50" charset="-128"/>
              </a:rPr>
              <a:t>目指す将来像</a:t>
            </a:r>
            <a:endParaRPr lang="en-US" altLang="ja-JP" sz="2000">
              <a:latin typeface="Meiryo UI" panose="020B0604030504040204" pitchFamily="50" charset="-128"/>
              <a:ea typeface="Meiryo UI" panose="020B0604030504040204" pitchFamily="50" charset="-128"/>
            </a:endParaRPr>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a:extLst>
              <a:ext uri="{FF2B5EF4-FFF2-40B4-BE49-F238E27FC236}">
                <a16:creationId xmlns:a16="http://schemas.microsoft.com/office/drawing/2014/main" id="{CF635EB0-1F85-B94C-173A-9BB1AC8F8807}"/>
              </a:ext>
            </a:extLst>
          </p:cNvPr>
          <p:cNvSpPr>
            <a:spLocks noGrp="1" noChangeArrowheads="1"/>
          </p:cNvSpPr>
          <p:nvPr>
            <p:ph type="title"/>
          </p:nvPr>
        </p:nvSpPr>
        <p:spPr>
          <a:xfrm>
            <a:off x="319088" y="228600"/>
            <a:ext cx="8420100" cy="762000"/>
          </a:xfrm>
          <a:noFill/>
        </p:spPr>
        <p:txBody>
          <a:bodyPr lIns="0" tIns="0" rIns="0" bIns="0"/>
          <a:lstStyle/>
          <a:p>
            <a:r>
              <a:rPr lang="ja-JP" altLang="en-US" sz="2800" b="1" dirty="0"/>
              <a:t>検討事項とリスク管理</a:t>
            </a:r>
          </a:p>
        </p:txBody>
      </p:sp>
      <p:sp>
        <p:nvSpPr>
          <p:cNvPr id="4" name="正方形/長方形 3">
            <a:extLst>
              <a:ext uri="{FF2B5EF4-FFF2-40B4-BE49-F238E27FC236}">
                <a16:creationId xmlns:a16="http://schemas.microsoft.com/office/drawing/2014/main" id="{BCBF13D4-49BE-6A69-B18F-EF6CEA3B8D6C}"/>
              </a:ext>
            </a:extLst>
          </p:cNvPr>
          <p:cNvSpPr/>
          <p:nvPr/>
        </p:nvSpPr>
        <p:spPr bwMode="auto">
          <a:xfrm>
            <a:off x="7442200" y="309563"/>
            <a:ext cx="2301875" cy="1735137"/>
          </a:xfrm>
          <a:prstGeom prst="rect">
            <a:avLst/>
          </a:prstGeom>
          <a:solidFill>
            <a:srgbClr val="FFFFCC"/>
          </a:solidFill>
          <a:ln w="127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lIns="36000" tIns="36000" rIns="36000" bIns="36000"/>
          <a:lstStyle/>
          <a:p>
            <a:pPr eaLnBrk="1" hangingPunct="1">
              <a:defRPr/>
            </a:pPr>
            <a:r>
              <a:rPr lang="en-US" altLang="ja-JP" b="1" dirty="0">
                <a:solidFill>
                  <a:srgbClr val="FF0000"/>
                </a:solidFill>
                <a:latin typeface="Meiryo UI" panose="020B0604030504040204" pitchFamily="50" charset="-128"/>
                <a:ea typeface="Meiryo UI" panose="020B0604030504040204" pitchFamily="50" charset="-128"/>
              </a:rPr>
              <a:t>Point !</a:t>
            </a:r>
          </a:p>
          <a:p>
            <a:pPr eaLnBrk="1" hangingPunct="1">
              <a:defRPr/>
            </a:pPr>
            <a:endParaRPr lang="en-US" altLang="ja-JP" dirty="0">
              <a:latin typeface="Meiryo UI" panose="020B0604030504040204" pitchFamily="50" charset="-128"/>
              <a:ea typeface="Meiryo UI" panose="020B0604030504040204" pitchFamily="50" charset="-128"/>
            </a:endParaRPr>
          </a:p>
          <a:p>
            <a:pPr eaLnBrk="1" hangingPunct="1">
              <a:defRPr/>
            </a:pPr>
            <a:r>
              <a:rPr lang="ja-JP" altLang="en-US" dirty="0">
                <a:latin typeface="Meiryo UI" panose="020B0604030504040204" pitchFamily="50" charset="-128"/>
                <a:ea typeface="Meiryo UI" panose="020B0604030504040204" pitchFamily="50" charset="-128"/>
              </a:rPr>
              <a:t>懸念と思われそうなことはあらかじめ挙げておき、対策案を提示する。</a:t>
            </a:r>
            <a:endParaRPr lang="en-US" altLang="ja-JP" dirty="0">
              <a:latin typeface="Meiryo UI" panose="020B0604030504040204" pitchFamily="50" charset="-128"/>
              <a:ea typeface="Meiryo UI" panose="020B0604030504040204" pitchFamily="50" charset="-128"/>
            </a:endParaRPr>
          </a:p>
        </p:txBody>
      </p:sp>
      <p:graphicFrame>
        <p:nvGraphicFramePr>
          <p:cNvPr id="5" name="表 4">
            <a:extLst>
              <a:ext uri="{FF2B5EF4-FFF2-40B4-BE49-F238E27FC236}">
                <a16:creationId xmlns:a16="http://schemas.microsoft.com/office/drawing/2014/main" id="{06C58C7B-67B3-1861-5D2E-5782C4252C84}"/>
              </a:ext>
            </a:extLst>
          </p:cNvPr>
          <p:cNvGraphicFramePr>
            <a:graphicFrameLocks noGrp="1"/>
          </p:cNvGraphicFramePr>
          <p:nvPr>
            <p:extLst>
              <p:ext uri="{D42A27DB-BD31-4B8C-83A1-F6EECF244321}">
                <p14:modId xmlns:p14="http://schemas.microsoft.com/office/powerpoint/2010/main" val="3239741331"/>
              </p:ext>
            </p:extLst>
          </p:nvPr>
        </p:nvGraphicFramePr>
        <p:xfrm>
          <a:off x="611188" y="3051612"/>
          <a:ext cx="8420100" cy="3579813"/>
        </p:xfrm>
        <a:graphic>
          <a:graphicData uri="http://schemas.openxmlformats.org/drawingml/2006/table">
            <a:tbl>
              <a:tblPr firstRow="1" bandRow="1"/>
              <a:tblGrid>
                <a:gridCol w="482793">
                  <a:extLst>
                    <a:ext uri="{9D8B030D-6E8A-4147-A177-3AD203B41FA5}">
                      <a16:colId xmlns:a16="http://schemas.microsoft.com/office/drawing/2014/main" val="20000"/>
                    </a:ext>
                  </a:extLst>
                </a:gridCol>
                <a:gridCol w="3437137">
                  <a:extLst>
                    <a:ext uri="{9D8B030D-6E8A-4147-A177-3AD203B41FA5}">
                      <a16:colId xmlns:a16="http://schemas.microsoft.com/office/drawing/2014/main" val="20001"/>
                    </a:ext>
                  </a:extLst>
                </a:gridCol>
                <a:gridCol w="4500170">
                  <a:extLst>
                    <a:ext uri="{9D8B030D-6E8A-4147-A177-3AD203B41FA5}">
                      <a16:colId xmlns:a16="http://schemas.microsoft.com/office/drawing/2014/main" val="20002"/>
                    </a:ext>
                  </a:extLst>
                </a:gridCol>
              </a:tblGrid>
              <a:tr h="335313">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endParaRPr kumimoji="1" lang="ja-JP" altLang="en-US" sz="1600" b="1" dirty="0">
                        <a:solidFill>
                          <a:schemeClr val="tx1"/>
                        </a:solidFill>
                        <a:latin typeface="Meiryo UI" panose="020B0604030504040204" pitchFamily="50" charset="-128"/>
                        <a:ea typeface="Meiryo UI" panose="020B0604030504040204" pitchFamily="50" charset="-128"/>
                      </a:endParaRPr>
                    </a:p>
                  </a:txBody>
                  <a:tcPr marT="45724" marB="45724" anchor="b">
                    <a:lnL w="12700" cmpd="sng">
                      <a:solidFill>
                        <a:srgbClr val="FFFFFF"/>
                      </a:solidFill>
                    </a:lnL>
                    <a:lnR w="12700" cmpd="sng">
                      <a:solidFill>
                        <a:srgbClr val="FFFFFF"/>
                      </a:solidFill>
                    </a:lnR>
                    <a:lnT w="12700" cmpd="sng">
                      <a:solidFill>
                        <a:srgbClr val="FFFFFF"/>
                      </a:solid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想定できる課題・リスク</a:t>
                      </a:r>
                    </a:p>
                  </a:txBody>
                  <a:tcPr marT="45724" marB="45724" anchor="b">
                    <a:lnL w="12700" cmpd="sng">
                      <a:solidFill>
                        <a:srgbClr val="FFFFFF"/>
                      </a:solidFill>
                    </a:lnL>
                    <a:lnR w="12700" cmpd="sng">
                      <a:solidFill>
                        <a:srgbClr val="FFFFFF"/>
                      </a:solidFill>
                    </a:lnR>
                    <a:lnT w="12700" cmpd="sng">
                      <a:solidFill>
                        <a:srgbClr val="FFFFFF"/>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現在の対応状況、考えうる対応策</a:t>
                      </a:r>
                    </a:p>
                  </a:txBody>
                  <a:tcPr marT="45724" marB="45724" anchor="b">
                    <a:lnL w="12700" cmpd="sng">
                      <a:solidFill>
                        <a:srgbClr val="FFFFFF"/>
                      </a:solidFill>
                    </a:lnL>
                    <a:lnR w="12700" cmpd="sng">
                      <a:solidFill>
                        <a:srgbClr val="FFFFFF"/>
                      </a:solidFill>
                    </a:lnR>
                    <a:lnT w="12700" cmpd="sng">
                      <a:solidFill>
                        <a:srgbClr val="FFFFFF"/>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0"/>
                  </a:ext>
                </a:extLst>
              </a:tr>
              <a:tr h="648900">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r>
                        <a:rPr kumimoji="1" lang="ja-JP" altLang="en-US" sz="1600" b="1" dirty="0">
                          <a:solidFill>
                            <a:schemeClr val="tx1"/>
                          </a:solidFill>
                          <a:latin typeface="Meiryo UI" panose="020B0604030504040204" pitchFamily="50" charset="-128"/>
                          <a:ea typeface="Meiryo UI" panose="020B0604030504040204" pitchFamily="50" charset="-128"/>
                        </a:rPr>
                        <a:t>１</a:t>
                      </a:r>
                    </a:p>
                  </a:txBody>
                  <a:tcPr marT="45724" marB="45724">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ja-JP" altLang="en-US" sz="1600" b="1" dirty="0">
                        <a:solidFill>
                          <a:schemeClr val="tx1"/>
                        </a:solidFill>
                        <a:latin typeface="Meiryo UI" panose="020B0604030504040204" pitchFamily="50" charset="-128"/>
                        <a:ea typeface="Meiryo UI" panose="020B0604030504040204" pitchFamily="50" charset="-128"/>
                      </a:endParaRPr>
                    </a:p>
                  </a:txBody>
                  <a:tcPr marT="45724" marB="4572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ja-JP" altLang="en-US" sz="1600" b="1" dirty="0">
                        <a:solidFill>
                          <a:schemeClr val="tx1"/>
                        </a:solidFill>
                        <a:latin typeface="Meiryo UI" panose="020B0604030504040204" pitchFamily="50" charset="-128"/>
                        <a:ea typeface="Meiryo UI" panose="020B0604030504040204" pitchFamily="50" charset="-128"/>
                      </a:endParaRPr>
                    </a:p>
                  </a:txBody>
                  <a:tcPr marT="45724" marB="4572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extLst>
                  <a:ext uri="{0D108BD9-81ED-4DB2-BD59-A6C34878D82A}">
                    <a16:rowId xmlns:a16="http://schemas.microsoft.com/office/drawing/2014/main" val="10001"/>
                  </a:ext>
                </a:extLst>
              </a:tr>
              <a:tr h="648900">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r>
                        <a:rPr kumimoji="1" lang="ja-JP" altLang="en-US" sz="1600" b="1" dirty="0">
                          <a:solidFill>
                            <a:schemeClr val="tx1"/>
                          </a:solidFill>
                          <a:latin typeface="Meiryo UI" panose="020B0604030504040204" pitchFamily="50" charset="-128"/>
                          <a:ea typeface="Meiryo UI" panose="020B0604030504040204" pitchFamily="50" charset="-128"/>
                        </a:rPr>
                        <a:t>２</a:t>
                      </a:r>
                      <a:endParaRPr kumimoji="1" lang="en-US" altLang="ja-JP" sz="1600" b="1" dirty="0">
                        <a:solidFill>
                          <a:schemeClr val="tx1"/>
                        </a:solidFill>
                        <a:latin typeface="Meiryo UI" panose="020B0604030504040204" pitchFamily="50" charset="-128"/>
                        <a:ea typeface="Meiryo UI" panose="020B0604030504040204" pitchFamily="50" charset="-128"/>
                      </a:endParaRPr>
                    </a:p>
                  </a:txBody>
                  <a:tcPr marT="45724" marB="45724">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ja-JP" altLang="en-US" sz="1600" b="1" dirty="0">
                        <a:solidFill>
                          <a:schemeClr val="tx1"/>
                        </a:solidFill>
                        <a:latin typeface="Meiryo UI" panose="020B0604030504040204" pitchFamily="50" charset="-128"/>
                        <a:ea typeface="Meiryo UI" panose="020B0604030504040204" pitchFamily="50" charset="-128"/>
                      </a:endParaRPr>
                    </a:p>
                  </a:txBody>
                  <a:tcPr marT="45724" marB="4572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ja-JP" altLang="en-US" sz="1600" b="1" dirty="0">
                        <a:solidFill>
                          <a:schemeClr val="tx1"/>
                        </a:solidFill>
                        <a:latin typeface="Meiryo UI" panose="020B0604030504040204" pitchFamily="50" charset="-128"/>
                        <a:ea typeface="Meiryo UI" panose="020B0604030504040204" pitchFamily="50" charset="-128"/>
                      </a:endParaRPr>
                    </a:p>
                  </a:txBody>
                  <a:tcPr marT="45724" marB="4572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10002"/>
                  </a:ext>
                </a:extLst>
              </a:tr>
              <a:tr h="648900">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r>
                        <a:rPr kumimoji="1" lang="ja-JP" altLang="en-US" sz="1600" b="1" dirty="0">
                          <a:solidFill>
                            <a:schemeClr val="tx1"/>
                          </a:solidFill>
                          <a:latin typeface="Meiryo UI" panose="020B0604030504040204" pitchFamily="50" charset="-128"/>
                          <a:ea typeface="Meiryo UI" panose="020B0604030504040204" pitchFamily="50" charset="-128"/>
                        </a:rPr>
                        <a:t>３</a:t>
                      </a:r>
                    </a:p>
                  </a:txBody>
                  <a:tcPr marT="45724" marB="45724">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ja-JP" altLang="en-US" sz="1600" b="1" dirty="0">
                        <a:solidFill>
                          <a:schemeClr val="tx1"/>
                        </a:solidFill>
                        <a:latin typeface="Meiryo UI" panose="020B0604030504040204" pitchFamily="50" charset="-128"/>
                        <a:ea typeface="Meiryo UI" panose="020B0604030504040204" pitchFamily="50" charset="-128"/>
                      </a:endParaRPr>
                    </a:p>
                  </a:txBody>
                  <a:tcPr marT="45724" marB="4572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ja-JP" altLang="en-US" sz="1600" b="1" dirty="0">
                        <a:solidFill>
                          <a:schemeClr val="tx1"/>
                        </a:solidFill>
                        <a:latin typeface="Meiryo UI" panose="020B0604030504040204" pitchFamily="50" charset="-128"/>
                        <a:ea typeface="Meiryo UI" panose="020B0604030504040204" pitchFamily="50" charset="-128"/>
                      </a:endParaRPr>
                    </a:p>
                  </a:txBody>
                  <a:tcPr marT="45724" marB="4572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extLst>
                  <a:ext uri="{0D108BD9-81ED-4DB2-BD59-A6C34878D82A}">
                    <a16:rowId xmlns:a16="http://schemas.microsoft.com/office/drawing/2014/main" val="10003"/>
                  </a:ext>
                </a:extLst>
              </a:tr>
              <a:tr h="648900">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r>
                        <a:rPr kumimoji="1" lang="ja-JP" altLang="en-US" sz="1600" b="1" dirty="0">
                          <a:solidFill>
                            <a:schemeClr val="tx1"/>
                          </a:solidFill>
                          <a:latin typeface="Meiryo UI" panose="020B0604030504040204" pitchFamily="50" charset="-128"/>
                          <a:ea typeface="Meiryo UI" panose="020B0604030504040204" pitchFamily="50" charset="-128"/>
                        </a:rPr>
                        <a:t>４</a:t>
                      </a:r>
                    </a:p>
                  </a:txBody>
                  <a:tcPr marT="45724" marB="45724">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ja-JP" altLang="en-US" sz="1600" b="1" dirty="0">
                        <a:solidFill>
                          <a:schemeClr val="tx1"/>
                        </a:solidFill>
                        <a:latin typeface="Meiryo UI" panose="020B0604030504040204" pitchFamily="50" charset="-128"/>
                        <a:ea typeface="Meiryo UI" panose="020B0604030504040204" pitchFamily="50" charset="-128"/>
                      </a:endParaRPr>
                    </a:p>
                  </a:txBody>
                  <a:tcPr marT="45724" marB="4572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ja-JP" altLang="en-US" sz="1600" b="1" dirty="0">
                        <a:solidFill>
                          <a:schemeClr val="tx1"/>
                        </a:solidFill>
                        <a:latin typeface="Meiryo UI" panose="020B0604030504040204" pitchFamily="50" charset="-128"/>
                        <a:ea typeface="Meiryo UI" panose="020B0604030504040204" pitchFamily="50" charset="-128"/>
                      </a:endParaRPr>
                    </a:p>
                  </a:txBody>
                  <a:tcPr marT="45724" marB="4572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10004"/>
                  </a:ext>
                </a:extLst>
              </a:tr>
              <a:tr h="648900">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r>
                        <a:rPr kumimoji="1" lang="ja-JP" altLang="en-US" sz="1600" b="1" dirty="0">
                          <a:solidFill>
                            <a:schemeClr val="tx1"/>
                          </a:solidFill>
                          <a:latin typeface="Meiryo UI" panose="020B0604030504040204" pitchFamily="50" charset="-128"/>
                          <a:ea typeface="Meiryo UI" panose="020B0604030504040204" pitchFamily="50" charset="-128"/>
                        </a:rPr>
                        <a:t>５</a:t>
                      </a:r>
                      <a:endParaRPr kumimoji="1" lang="en-US" altLang="ja-JP" sz="1600" b="1" dirty="0">
                        <a:solidFill>
                          <a:schemeClr val="tx1"/>
                        </a:solidFill>
                        <a:latin typeface="Meiryo UI" panose="020B0604030504040204" pitchFamily="50" charset="-128"/>
                        <a:ea typeface="Meiryo UI" panose="020B0604030504040204" pitchFamily="50" charset="-128"/>
                      </a:endParaRPr>
                    </a:p>
                  </a:txBody>
                  <a:tcPr marT="45724" marB="45724">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ja-JP" altLang="en-US" sz="1600" b="1" dirty="0">
                        <a:solidFill>
                          <a:schemeClr val="tx1"/>
                        </a:solidFill>
                        <a:latin typeface="Meiryo UI" panose="020B0604030504040204" pitchFamily="50" charset="-128"/>
                        <a:ea typeface="Meiryo UI" panose="020B0604030504040204" pitchFamily="50" charset="-128"/>
                      </a:endParaRPr>
                    </a:p>
                  </a:txBody>
                  <a:tcPr marT="45724" marB="4572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ja-JP" altLang="en-US" sz="1600" b="1" dirty="0">
                        <a:solidFill>
                          <a:schemeClr val="tx1"/>
                        </a:solidFill>
                        <a:latin typeface="Meiryo UI" panose="020B0604030504040204" pitchFamily="50" charset="-128"/>
                        <a:ea typeface="Meiryo UI" panose="020B0604030504040204" pitchFamily="50" charset="-128"/>
                      </a:endParaRPr>
                    </a:p>
                  </a:txBody>
                  <a:tcPr marT="45724" marB="4572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extLst>
                  <a:ext uri="{0D108BD9-81ED-4DB2-BD59-A6C34878D82A}">
                    <a16:rowId xmlns:a16="http://schemas.microsoft.com/office/drawing/2014/main" val="10005"/>
                  </a:ext>
                </a:extLst>
              </a:tr>
            </a:tbl>
          </a:graphicData>
        </a:graphic>
      </p:graphicFrame>
      <p:sp>
        <p:nvSpPr>
          <p:cNvPr id="108547" name="Rectangle 1">
            <a:extLst>
              <a:ext uri="{FF2B5EF4-FFF2-40B4-BE49-F238E27FC236}">
                <a16:creationId xmlns:a16="http://schemas.microsoft.com/office/drawing/2014/main" id="{1CC85802-282D-6674-95C9-3DCB5487FA9F}"/>
              </a:ext>
            </a:extLst>
          </p:cNvPr>
          <p:cNvSpPr>
            <a:spLocks noChangeArrowheads="1"/>
          </p:cNvSpPr>
          <p:nvPr/>
        </p:nvSpPr>
        <p:spPr bwMode="auto">
          <a:xfrm>
            <a:off x="319088" y="1146175"/>
            <a:ext cx="8951912" cy="1465896"/>
          </a:xfrm>
          <a:prstGeom prst="rect">
            <a:avLst/>
          </a:prstGeom>
          <a:noFill/>
          <a:ln>
            <a:noFill/>
          </a:ln>
        </p:spPr>
        <p:txBody>
          <a:bodyPr lIns="108000" tIns="72000" rIns="108000" bIns="72000">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446088" indent="-446088" eaLnBrk="1" hangingPunct="1">
              <a:lnSpc>
                <a:spcPct val="150000"/>
              </a:lnSpc>
            </a:pPr>
            <a:r>
              <a:rPr lang="ja-JP" altLang="en-US" sz="2000" dirty="0">
                <a:latin typeface="Meiryo UI" panose="020B0604030504040204" pitchFamily="50" charset="-128"/>
                <a:ea typeface="Meiryo UI" panose="020B0604030504040204" pitchFamily="50" charset="-128"/>
              </a:rPr>
              <a:t>◇　事業進捗に関する課題や検討事項を説明する。</a:t>
            </a:r>
            <a:endParaRPr lang="en-US" altLang="ja-JP" sz="2000" dirty="0">
              <a:latin typeface="Meiryo UI" panose="020B0604030504040204" pitchFamily="50" charset="-128"/>
              <a:ea typeface="Meiryo UI" panose="020B0604030504040204" pitchFamily="50" charset="-128"/>
            </a:endParaRPr>
          </a:p>
          <a:p>
            <a:pPr eaLnBrk="1" hangingPunct="1">
              <a:lnSpc>
                <a:spcPct val="150000"/>
              </a:lnSpc>
            </a:pPr>
            <a:r>
              <a:rPr lang="ja-JP" altLang="en-US" sz="2000" dirty="0">
                <a:latin typeface="Meiryo UI" panose="020B0604030504040204" pitchFamily="50" charset="-128"/>
                <a:ea typeface="Meiryo UI" panose="020B0604030504040204" pitchFamily="50" charset="-128"/>
              </a:rPr>
              <a:t>　　　－　必要な支援や相談を行い、リスクへの対策を検討する</a:t>
            </a:r>
            <a:endParaRPr lang="en-US" altLang="ja-JP" sz="2000" dirty="0">
              <a:latin typeface="Meiryo UI" panose="020B0604030504040204" pitchFamily="50" charset="-128"/>
              <a:ea typeface="Meiryo UI" panose="020B0604030504040204" pitchFamily="50" charset="-128"/>
            </a:endParaRPr>
          </a:p>
          <a:p>
            <a:pPr eaLnBrk="1" hangingPunct="1">
              <a:lnSpc>
                <a:spcPct val="150000"/>
              </a:lnSpc>
            </a:pPr>
            <a:r>
              <a:rPr lang="ja-JP" altLang="en-US" sz="2000" dirty="0">
                <a:latin typeface="Meiryo UI" panose="020B0604030504040204" pitchFamily="50" charset="-128"/>
                <a:ea typeface="Meiryo UI" panose="020B0604030504040204" pitchFamily="50" charset="-128"/>
              </a:rPr>
              <a:t>　　　－　開発、営業、人材、資金など、実現に向けた課題を挙げる</a:t>
            </a:r>
            <a:endParaRPr lang="en-US" altLang="ja-JP" sz="2000" dirty="0">
              <a:latin typeface="Meiryo UI" panose="020B0604030504040204" pitchFamily="50" charset="-128"/>
              <a:ea typeface="Meiryo UI" panose="020B0604030504040204" pitchFamily="50" charset="-128"/>
            </a:endParaRPr>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a:extLst>
              <a:ext uri="{FF2B5EF4-FFF2-40B4-BE49-F238E27FC236}">
                <a16:creationId xmlns:a16="http://schemas.microsoft.com/office/drawing/2014/main" id="{63134CFC-7C1A-BF20-2EB9-D9B5C863B615}"/>
              </a:ext>
            </a:extLst>
          </p:cNvPr>
          <p:cNvSpPr>
            <a:spLocks noGrp="1" noChangeArrowheads="1"/>
          </p:cNvSpPr>
          <p:nvPr>
            <p:ph type="title"/>
          </p:nvPr>
        </p:nvSpPr>
        <p:spPr>
          <a:xfrm>
            <a:off x="319088" y="228600"/>
            <a:ext cx="8420100" cy="762000"/>
          </a:xfrm>
          <a:noFill/>
        </p:spPr>
        <p:txBody>
          <a:bodyPr lIns="0" tIns="0" rIns="0" bIns="0"/>
          <a:lstStyle/>
          <a:p>
            <a:r>
              <a:rPr lang="ja-JP" altLang="en-US" sz="2800" b="1" dirty="0"/>
              <a:t>依頼事項</a:t>
            </a:r>
          </a:p>
        </p:txBody>
      </p:sp>
      <p:sp>
        <p:nvSpPr>
          <p:cNvPr id="109571" name="Rectangle 1">
            <a:extLst>
              <a:ext uri="{FF2B5EF4-FFF2-40B4-BE49-F238E27FC236}">
                <a16:creationId xmlns:a16="http://schemas.microsoft.com/office/drawing/2014/main" id="{6B4FDF34-9558-82BC-ED3D-FEF3A2340FFC}"/>
              </a:ext>
            </a:extLst>
          </p:cNvPr>
          <p:cNvSpPr>
            <a:spLocks noChangeArrowheads="1"/>
          </p:cNvSpPr>
          <p:nvPr/>
        </p:nvSpPr>
        <p:spPr bwMode="auto">
          <a:xfrm>
            <a:off x="319088" y="1247775"/>
            <a:ext cx="8951912" cy="2607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08000" tIns="72000" rIns="108000" bIns="72000">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446088" indent="-446088" eaLnBrk="1" hangingPunct="1"/>
            <a:r>
              <a:rPr lang="ja-JP" altLang="en-US" sz="2000" dirty="0">
                <a:latin typeface="Meiryo UI" panose="020B0604030504040204" pitchFamily="50" charset="-128"/>
                <a:ea typeface="Meiryo UI" panose="020B0604030504040204" pitchFamily="50" charset="-128"/>
              </a:rPr>
              <a:t>◇　説明する相手に依頼したい事項があれば明確にしておく。</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　お願いしたいこと</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　相手にとってのメリットや期待リターン　など</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endParaRPr lang="ja-JP" altLang="en-US"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1C957215-0606-E6FC-A85E-F97891FAE72D}"/>
              </a:ext>
            </a:extLst>
          </p:cNvPr>
          <p:cNvSpPr/>
          <p:nvPr/>
        </p:nvSpPr>
        <p:spPr bwMode="auto">
          <a:xfrm>
            <a:off x="7442200" y="309563"/>
            <a:ext cx="2301875" cy="1735137"/>
          </a:xfrm>
          <a:prstGeom prst="rect">
            <a:avLst/>
          </a:prstGeom>
          <a:solidFill>
            <a:srgbClr val="FFFFCC"/>
          </a:solidFill>
          <a:ln w="127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lIns="36000" tIns="36000" rIns="36000" bIns="36000"/>
          <a:lstStyle/>
          <a:p>
            <a:pPr eaLnBrk="1" hangingPunct="1">
              <a:defRPr/>
            </a:pPr>
            <a:r>
              <a:rPr lang="en-US" altLang="ja-JP" b="1" dirty="0">
                <a:solidFill>
                  <a:srgbClr val="FF0000"/>
                </a:solidFill>
                <a:latin typeface="Meiryo UI" panose="020B0604030504040204" pitchFamily="50" charset="-128"/>
                <a:ea typeface="Meiryo UI" panose="020B0604030504040204" pitchFamily="50" charset="-128"/>
              </a:rPr>
              <a:t>Point !</a:t>
            </a:r>
          </a:p>
          <a:p>
            <a:pPr eaLnBrk="1" hangingPunct="1">
              <a:defRPr/>
            </a:pPr>
            <a:endParaRPr lang="en-US" altLang="ja-JP" dirty="0">
              <a:latin typeface="Meiryo UI" panose="020B0604030504040204" pitchFamily="50" charset="-128"/>
              <a:ea typeface="Meiryo UI" panose="020B0604030504040204" pitchFamily="50" charset="-128"/>
            </a:endParaRPr>
          </a:p>
          <a:p>
            <a:pPr eaLnBrk="1" hangingPunct="1">
              <a:defRPr/>
            </a:pPr>
            <a:r>
              <a:rPr lang="ja-JP" altLang="en-US" dirty="0">
                <a:latin typeface="Meiryo UI" panose="020B0604030504040204" pitchFamily="50" charset="-128"/>
                <a:ea typeface="Meiryo UI" panose="020B0604030504040204" pitchFamily="50" charset="-128"/>
              </a:rPr>
              <a:t>相手の担当分野や解決できそうなことなどは、可能な範囲で依頼事項として示しておく。</a:t>
            </a:r>
            <a:endParaRPr lang="en-US" altLang="ja-JP" dirty="0">
              <a:latin typeface="Meiryo UI" panose="020B0604030504040204" pitchFamily="50" charset="-128"/>
              <a:ea typeface="Meiryo UI" panose="020B0604030504040204" pitchFamily="50" charset="-128"/>
            </a:endParaRPr>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a:extLst>
              <a:ext uri="{FF2B5EF4-FFF2-40B4-BE49-F238E27FC236}">
                <a16:creationId xmlns:a16="http://schemas.microsoft.com/office/drawing/2014/main" id="{83EFF6D5-9B4C-0979-39DE-085C21A97382}"/>
              </a:ext>
            </a:extLst>
          </p:cNvPr>
          <p:cNvSpPr>
            <a:spLocks noGrp="1" noChangeArrowheads="1"/>
          </p:cNvSpPr>
          <p:nvPr>
            <p:ph type="title"/>
          </p:nvPr>
        </p:nvSpPr>
        <p:spPr>
          <a:xfrm>
            <a:off x="319088" y="228600"/>
            <a:ext cx="8420100" cy="762000"/>
          </a:xfrm>
          <a:noFill/>
        </p:spPr>
        <p:txBody>
          <a:bodyPr lIns="0" tIns="0" rIns="0" bIns="0"/>
          <a:lstStyle/>
          <a:p>
            <a:r>
              <a:rPr lang="ja-JP" altLang="en-US" sz="2800" b="1"/>
              <a:t>参考資料</a:t>
            </a:r>
          </a:p>
        </p:txBody>
      </p:sp>
      <p:sp>
        <p:nvSpPr>
          <p:cNvPr id="110595" name="Rectangle 1">
            <a:extLst>
              <a:ext uri="{FF2B5EF4-FFF2-40B4-BE49-F238E27FC236}">
                <a16:creationId xmlns:a16="http://schemas.microsoft.com/office/drawing/2014/main" id="{58F22819-9D68-E466-4D70-EE25C3A5CCDF}"/>
              </a:ext>
            </a:extLst>
          </p:cNvPr>
          <p:cNvSpPr>
            <a:spLocks noChangeArrowheads="1"/>
          </p:cNvSpPr>
          <p:nvPr/>
        </p:nvSpPr>
        <p:spPr bwMode="auto">
          <a:xfrm>
            <a:off x="319088" y="1247775"/>
            <a:ext cx="8951912" cy="2299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08000" tIns="72000" rIns="108000" bIns="72000">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446088" indent="-446088" eaLnBrk="1" hangingPunct="1">
              <a:tabLst>
                <a:tab pos="447675" algn="l"/>
              </a:tabLst>
            </a:pPr>
            <a:r>
              <a:rPr lang="ja-JP" altLang="en-US" sz="20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補足的な情報や枝葉となる説明などは、参考資料として別に示す。</a:t>
            </a:r>
            <a:br>
              <a:rPr lang="en-US" altLang="ja-JP" sz="2000" dirty="0">
                <a:latin typeface="Meiryo UI" panose="020B0604030504040204" pitchFamily="50" charset="-128"/>
                <a:ea typeface="Meiryo UI" panose="020B0604030504040204" pitchFamily="50" charset="-128"/>
              </a:rPr>
            </a:br>
            <a:r>
              <a:rPr lang="en-US" altLang="ja-JP" sz="2000" dirty="0">
                <a:latin typeface="Meiryo UI" panose="020B0604030504040204" pitchFamily="50" charset="-128"/>
                <a:ea typeface="Meiryo UI" panose="020B0604030504040204" pitchFamily="50" charset="-128"/>
              </a:rPr>
              <a:t>Q&amp;A</a:t>
            </a:r>
            <a:r>
              <a:rPr lang="ja-JP" altLang="en-US" sz="2000" dirty="0">
                <a:latin typeface="Meiryo UI" panose="020B0604030504040204" pitchFamily="50" charset="-128"/>
                <a:ea typeface="Meiryo UI" panose="020B0604030504040204" pitchFamily="50" charset="-128"/>
              </a:rPr>
              <a:t>などを活用する。</a:t>
            </a:r>
            <a:endParaRPr lang="en-US" altLang="ja-JP" sz="2000" dirty="0">
              <a:latin typeface="Meiryo UI" panose="020B0604030504040204" pitchFamily="50" charset="-128"/>
              <a:ea typeface="Meiryo UI" panose="020B0604030504040204" pitchFamily="50" charset="-128"/>
            </a:endParaRPr>
          </a:p>
          <a:p>
            <a:pPr eaLnBrk="1" hangingPunct="1">
              <a:tabLst>
                <a:tab pos="447675" algn="l"/>
              </a:tabLst>
            </a:pPr>
            <a:r>
              <a:rPr lang="ja-JP" altLang="en-US" sz="2000" dirty="0">
                <a:latin typeface="Meiryo UI" panose="020B0604030504040204" pitchFamily="50" charset="-128"/>
                <a:ea typeface="Meiryo UI" panose="020B0604030504040204" pitchFamily="50" charset="-128"/>
              </a:rPr>
              <a:t>　　</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例）会社概要</a:t>
            </a:r>
            <a:endParaRPr lang="en-US" altLang="ja-JP" sz="2000" dirty="0">
              <a:latin typeface="Meiryo UI" panose="020B0604030504040204" pitchFamily="50" charset="-128"/>
              <a:ea typeface="Meiryo UI" panose="020B0604030504040204" pitchFamily="50" charset="-128"/>
            </a:endParaRPr>
          </a:p>
          <a:p>
            <a:pPr eaLnBrk="1" hangingPunct="1"/>
            <a:endParaRPr lang="en-US" altLang="ja-JP" sz="2000" dirty="0">
              <a:latin typeface="Meiryo UI" panose="020B0604030504040204" pitchFamily="50" charset="-128"/>
              <a:ea typeface="Meiryo UI" panose="020B0604030504040204" pitchFamily="50" charset="-128"/>
            </a:endParaRPr>
          </a:p>
          <a:p>
            <a:pPr eaLnBrk="1" hangingPunct="1"/>
            <a:r>
              <a:rPr lang="ja-JP" altLang="en-US" sz="2000" dirty="0">
                <a:latin typeface="Meiryo UI" panose="020B0604030504040204" pitchFamily="50" charset="-128"/>
                <a:ea typeface="Meiryo UI" panose="020B0604030504040204" pitchFamily="50" charset="-128"/>
              </a:rPr>
              <a:t>　　　　　　各種内容の詳細</a:t>
            </a:r>
            <a:endParaRPr lang="en-US" altLang="ja-JP" sz="2000" dirty="0">
              <a:latin typeface="Meiryo UI" panose="020B0604030504040204" pitchFamily="50" charset="-128"/>
              <a:ea typeface="Meiryo UI" panose="020B0604030504040204" pitchFamily="50" charset="-128"/>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a:extLst>
              <a:ext uri="{FF2B5EF4-FFF2-40B4-BE49-F238E27FC236}">
                <a16:creationId xmlns:a16="http://schemas.microsoft.com/office/drawing/2014/main" id="{74426F7A-2B09-A3FD-2882-9E681F0B10AB}"/>
              </a:ext>
            </a:extLst>
          </p:cNvPr>
          <p:cNvSpPr>
            <a:spLocks noGrp="1" noChangeArrowheads="1"/>
          </p:cNvSpPr>
          <p:nvPr>
            <p:ph type="title"/>
          </p:nvPr>
        </p:nvSpPr>
        <p:spPr>
          <a:xfrm>
            <a:off x="319088" y="228600"/>
            <a:ext cx="8420100" cy="762000"/>
          </a:xfrm>
          <a:noFill/>
        </p:spPr>
        <p:txBody>
          <a:bodyPr lIns="0" tIns="0" rIns="0" bIns="0"/>
          <a:lstStyle/>
          <a:p>
            <a:r>
              <a:rPr lang="ja-JP" altLang="en-US" b="1" dirty="0"/>
              <a:t>例１：考え方や要点は</a:t>
            </a:r>
            <a:r>
              <a:rPr lang="ja-JP" altLang="en-US" sz="2800" b="1" dirty="0"/>
              <a:t>本文でしっかり伝える</a:t>
            </a:r>
          </a:p>
        </p:txBody>
      </p:sp>
      <p:sp>
        <p:nvSpPr>
          <p:cNvPr id="51" name="正方形/長方形 50">
            <a:extLst>
              <a:ext uri="{FF2B5EF4-FFF2-40B4-BE49-F238E27FC236}">
                <a16:creationId xmlns:a16="http://schemas.microsoft.com/office/drawing/2014/main" id="{0BD5F61E-E49A-FDF3-CDC9-D518BED3DC2A}"/>
              </a:ext>
            </a:extLst>
          </p:cNvPr>
          <p:cNvSpPr/>
          <p:nvPr/>
        </p:nvSpPr>
        <p:spPr bwMode="auto">
          <a:xfrm>
            <a:off x="7442200" y="309563"/>
            <a:ext cx="2301875" cy="1646237"/>
          </a:xfrm>
          <a:prstGeom prst="rect">
            <a:avLst/>
          </a:prstGeom>
          <a:solidFill>
            <a:srgbClr val="FFFFCC"/>
          </a:solidFill>
          <a:ln w="127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lIns="36000" tIns="36000" rIns="36000" bIns="36000"/>
          <a:lstStyle/>
          <a:p>
            <a:pPr eaLnBrk="1" hangingPunct="1">
              <a:defRPr/>
            </a:pPr>
            <a:r>
              <a:rPr lang="en-US" altLang="ja-JP" b="1" dirty="0">
                <a:solidFill>
                  <a:srgbClr val="FF0000"/>
                </a:solidFill>
                <a:latin typeface="Meiryo UI" panose="020B0604030504040204" pitchFamily="50" charset="-128"/>
                <a:ea typeface="Meiryo UI" panose="020B0604030504040204" pitchFamily="50" charset="-128"/>
              </a:rPr>
              <a:t>Point !</a:t>
            </a:r>
          </a:p>
          <a:p>
            <a:pPr eaLnBrk="1" hangingPunct="1">
              <a:defRPr/>
            </a:pPr>
            <a:endParaRPr lang="en-US" altLang="ja-JP" dirty="0">
              <a:latin typeface="Meiryo UI" panose="020B0604030504040204" pitchFamily="50" charset="-128"/>
              <a:ea typeface="Meiryo UI" panose="020B0604030504040204" pitchFamily="50" charset="-128"/>
            </a:endParaRPr>
          </a:p>
          <a:p>
            <a:pPr eaLnBrk="1" hangingPunct="1">
              <a:defRPr/>
            </a:pPr>
            <a:r>
              <a:rPr lang="ja-JP" altLang="en-US" dirty="0">
                <a:latin typeface="Meiryo UI" panose="020B0604030504040204" pitchFamily="50" charset="-128"/>
                <a:ea typeface="Meiryo UI" panose="020B0604030504040204" pitchFamily="50" charset="-128"/>
              </a:rPr>
              <a:t>考え方や要点を覚えておいてほしい場合には、箇条書きが有効。文字数が多くならないように注意。</a:t>
            </a:r>
          </a:p>
        </p:txBody>
      </p:sp>
      <p:sp>
        <p:nvSpPr>
          <p:cNvPr id="80900" name="Rectangle 3">
            <a:extLst>
              <a:ext uri="{FF2B5EF4-FFF2-40B4-BE49-F238E27FC236}">
                <a16:creationId xmlns:a16="http://schemas.microsoft.com/office/drawing/2014/main" id="{39B07596-1467-BFF8-6D00-9606928D0BAF}"/>
              </a:ext>
            </a:extLst>
          </p:cNvPr>
          <p:cNvSpPr txBox="1">
            <a:spLocks noChangeArrowheads="1"/>
          </p:cNvSpPr>
          <p:nvPr/>
        </p:nvSpPr>
        <p:spPr bwMode="auto">
          <a:xfrm>
            <a:off x="443548" y="1573213"/>
            <a:ext cx="9234487"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r>
              <a:rPr lang="ja-JP" altLang="en-US" sz="2400" dirty="0">
                <a:latin typeface="Meiryo UI" panose="020B0604030504040204" pitchFamily="50" charset="-128"/>
                <a:ea typeface="Meiryo UI" panose="020B0604030504040204" pitchFamily="50" charset="-128"/>
              </a:rPr>
              <a:t>今回の提案は○○を行う事業。</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当社の悲願である○○への大きなステップになる。</a:t>
            </a:r>
            <a:endParaRPr lang="en-US" altLang="ja-JP" sz="2400" dirty="0">
              <a:latin typeface="Meiryo UI" panose="020B0604030504040204" pitchFamily="50" charset="-128"/>
              <a:ea typeface="Meiryo UI" panose="020B0604030504040204" pitchFamily="50" charset="-128"/>
            </a:endParaRPr>
          </a:p>
          <a:p>
            <a:pPr>
              <a:buClr>
                <a:srgbClr val="FF0000"/>
              </a:buClr>
            </a:pPr>
            <a:endParaRPr lang="en-US" altLang="ja-JP" sz="2400" dirty="0">
              <a:latin typeface="Meiryo UI" panose="020B0604030504040204" pitchFamily="50" charset="-128"/>
              <a:ea typeface="Meiryo UI" panose="020B0604030504040204" pitchFamily="50" charset="-128"/>
            </a:endParaRPr>
          </a:p>
          <a:p>
            <a:pPr>
              <a:buClr>
                <a:srgbClr val="FF0000"/>
              </a:buClr>
            </a:pPr>
            <a:r>
              <a:rPr lang="ja-JP" altLang="en-US" sz="2400" dirty="0">
                <a:latin typeface="Meiryo UI" panose="020B0604030504040204" pitchFamily="50" charset="-128"/>
                <a:ea typeface="Meiryo UI" panose="020B0604030504040204" pitchFamily="50" charset="-128"/>
              </a:rPr>
              <a:t>顧客は○○に潜在的な不満を抱いているが、</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解決できる可能性のある事業者は当社のみ。</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不安視された○○は○○社の協力によって解消された。</a:t>
            </a:r>
            <a:endParaRPr lang="en-US" altLang="ja-JP" sz="2400" dirty="0">
              <a:latin typeface="Meiryo UI" panose="020B0604030504040204" pitchFamily="50" charset="-128"/>
              <a:ea typeface="Meiryo UI" panose="020B0604030504040204" pitchFamily="50" charset="-128"/>
            </a:endParaRPr>
          </a:p>
          <a:p>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売上・利益は○○で、収益的にも魅力的。</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初期投資も○○程度で抑えられる目途が立った。</a:t>
            </a:r>
            <a:endParaRPr lang="en-US" altLang="ja-JP" sz="2400" dirty="0">
              <a:latin typeface="Meiryo UI" panose="020B0604030504040204" pitchFamily="50" charset="-128"/>
              <a:ea typeface="Meiryo UI" panose="020B0604030504040204" pitchFamily="50" charset="-128"/>
            </a:endParaRPr>
          </a:p>
          <a:p>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この事業は○○という将来展開につながるので、是非取り組むべき。</a:t>
            </a:r>
            <a:endParaRPr lang="en-US" altLang="ja-JP" sz="2400" dirty="0">
              <a:solidFill>
                <a:srgbClr val="000000"/>
              </a:solidFill>
              <a:latin typeface="Meiryo UI" panose="020B0604030504040204" pitchFamily="50" charset="-128"/>
              <a:ea typeface="Meiryo UI" panose="020B0604030504040204" pitchFamily="50" charset="-128"/>
            </a:endParaRPr>
          </a:p>
          <a:p>
            <a:r>
              <a:rPr lang="ja-JP" altLang="en-US" sz="2400" dirty="0">
                <a:solidFill>
                  <a:srgbClr val="000000"/>
                </a:solidFill>
                <a:latin typeface="Meiryo UI" panose="020B0604030504040204" pitchFamily="50" charset="-128"/>
                <a:ea typeface="Meiryo UI" panose="020B0604030504040204" pitchFamily="50" charset="-128"/>
              </a:rPr>
              <a:t>決裁をお願いしたい。</a:t>
            </a:r>
            <a:endParaRPr lang="en-US" altLang="ja-JP" sz="2400" dirty="0">
              <a:latin typeface="Meiryo UI" panose="020B0604030504040204" pitchFamily="50" charset="-128"/>
              <a:ea typeface="Meiryo UI" panose="020B0604030504040204" pitchFamily="50" charset="-128"/>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a:extLst>
              <a:ext uri="{FF2B5EF4-FFF2-40B4-BE49-F238E27FC236}">
                <a16:creationId xmlns:a16="http://schemas.microsoft.com/office/drawing/2014/main" id="{05109A13-6325-3BAA-E4C2-A8B91C0C028F}"/>
              </a:ext>
            </a:extLst>
          </p:cNvPr>
          <p:cNvSpPr>
            <a:spLocks noGrp="1" noChangeArrowheads="1"/>
          </p:cNvSpPr>
          <p:nvPr>
            <p:ph type="title"/>
          </p:nvPr>
        </p:nvSpPr>
        <p:spPr>
          <a:xfrm>
            <a:off x="319088" y="228600"/>
            <a:ext cx="8420100" cy="762000"/>
          </a:xfrm>
          <a:noFill/>
        </p:spPr>
        <p:txBody>
          <a:bodyPr lIns="0" tIns="0" rIns="0" bIns="0"/>
          <a:lstStyle/>
          <a:p>
            <a:r>
              <a:rPr lang="ja-JP" altLang="en-US" b="1" dirty="0"/>
              <a:t>例２：顧客の生の声を伝える</a:t>
            </a:r>
            <a:endParaRPr lang="ja-JP" altLang="en-US" sz="2000" dirty="0"/>
          </a:p>
        </p:txBody>
      </p:sp>
      <p:sp>
        <p:nvSpPr>
          <p:cNvPr id="77827" name="Rectangle 1">
            <a:extLst>
              <a:ext uri="{FF2B5EF4-FFF2-40B4-BE49-F238E27FC236}">
                <a16:creationId xmlns:a16="http://schemas.microsoft.com/office/drawing/2014/main" id="{680DC42B-A431-370E-295C-AD1867319BCB}"/>
              </a:ext>
            </a:extLst>
          </p:cNvPr>
          <p:cNvSpPr>
            <a:spLocks noChangeArrowheads="1"/>
          </p:cNvSpPr>
          <p:nvPr/>
        </p:nvSpPr>
        <p:spPr bwMode="auto">
          <a:xfrm>
            <a:off x="700088" y="2028825"/>
            <a:ext cx="9043987" cy="4208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08000" tIns="72000" rIns="108000" bIns="72000">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266700" indent="-266700" eaLnBrk="1" hangingPunct="1">
              <a:defRPr/>
            </a:pPr>
            <a:r>
              <a:rPr lang="ja-JP" altLang="en-US" sz="2400" dirty="0">
                <a:solidFill>
                  <a:srgbClr val="000000"/>
                </a:solidFill>
                <a:latin typeface="Meiryo UI" panose="020B0604030504040204" pitchFamily="50" charset="-128"/>
                <a:ea typeface="Meiryo UI" panose="020B0604030504040204" pitchFamily="50" charset="-128"/>
              </a:rPr>
              <a:t>“　これまでの掃除機で満足。そんな機能は使わないし、値段も高い　”　　　　　</a:t>
            </a:r>
            <a:r>
              <a:rPr lang="en-US" altLang="ja-JP" sz="2400" dirty="0">
                <a:solidFill>
                  <a:srgbClr val="000000"/>
                </a:solidFill>
                <a:latin typeface="Meiryo UI" panose="020B0604030504040204" pitchFamily="50" charset="-128"/>
                <a:ea typeface="Meiryo UI" panose="020B0604030504040204" pitchFamily="50" charset="-128"/>
              </a:rPr>
              <a:t>						</a:t>
            </a:r>
            <a:r>
              <a:rPr lang="ja-JP" altLang="en-US" sz="2400" dirty="0">
                <a:solidFill>
                  <a:srgbClr val="000000"/>
                </a:solidFill>
                <a:latin typeface="Meiryo UI" panose="020B0604030504040204" pitchFamily="50" charset="-128"/>
                <a:ea typeface="Meiryo UI" panose="020B0604030504040204" pitchFamily="50" charset="-128"/>
              </a:rPr>
              <a:t>（</a:t>
            </a:r>
            <a:r>
              <a:rPr lang="en-US" altLang="ja-JP" sz="2400" dirty="0">
                <a:solidFill>
                  <a:srgbClr val="000000"/>
                </a:solidFill>
                <a:latin typeface="Meiryo UI" panose="020B0604030504040204" pitchFamily="50" charset="-128"/>
                <a:ea typeface="Meiryo UI" panose="020B0604030504040204" pitchFamily="50" charset="-128"/>
              </a:rPr>
              <a:t>40</a:t>
            </a:r>
            <a:r>
              <a:rPr lang="ja-JP" altLang="en-US" sz="2400" dirty="0">
                <a:solidFill>
                  <a:srgbClr val="000000"/>
                </a:solidFill>
                <a:latin typeface="Meiryo UI" panose="020B0604030504040204" pitchFamily="50" charset="-128"/>
                <a:ea typeface="Meiryo UI" panose="020B0604030504040204" pitchFamily="50" charset="-128"/>
              </a:rPr>
              <a:t>代、主婦）</a:t>
            </a:r>
            <a:endParaRPr lang="en-US" altLang="ja-JP" sz="2400" dirty="0">
              <a:solidFill>
                <a:srgbClr val="000000"/>
              </a:solidFill>
              <a:latin typeface="Meiryo UI" panose="020B0604030504040204" pitchFamily="50" charset="-128"/>
              <a:ea typeface="Meiryo UI" panose="020B0604030504040204" pitchFamily="50" charset="-128"/>
            </a:endParaRPr>
          </a:p>
          <a:p>
            <a:pPr eaLnBrk="1" hangingPunct="1">
              <a:defRPr/>
            </a:pPr>
            <a:endParaRPr lang="en-US" altLang="ja-JP" sz="2400" dirty="0">
              <a:solidFill>
                <a:srgbClr val="000000"/>
              </a:solidFill>
              <a:latin typeface="Meiryo UI" panose="020B0604030504040204" pitchFamily="50" charset="-128"/>
              <a:ea typeface="Meiryo UI" panose="020B0604030504040204" pitchFamily="50" charset="-128"/>
            </a:endParaRPr>
          </a:p>
          <a:p>
            <a:pPr marL="266700" indent="-266700" eaLnBrk="1" hangingPunct="1">
              <a:defRPr/>
            </a:pPr>
            <a:endParaRPr lang="en-US" altLang="ja-JP" sz="2400" dirty="0">
              <a:solidFill>
                <a:srgbClr val="000000"/>
              </a:solidFill>
              <a:latin typeface="Meiryo UI" panose="020B0604030504040204" pitchFamily="50" charset="-128"/>
              <a:ea typeface="Meiryo UI" panose="020B0604030504040204" pitchFamily="50" charset="-128"/>
            </a:endParaRPr>
          </a:p>
          <a:p>
            <a:pPr marL="266700" indent="-266700" eaLnBrk="1" hangingPunct="1">
              <a:defRPr/>
            </a:pPr>
            <a:r>
              <a:rPr lang="ja-JP" altLang="en-US" sz="2400" dirty="0">
                <a:solidFill>
                  <a:srgbClr val="000000"/>
                </a:solidFill>
                <a:latin typeface="Meiryo UI" panose="020B0604030504040204" pitchFamily="50" charset="-128"/>
                <a:ea typeface="Meiryo UI" panose="020B0604030504040204" pitchFamily="50" charset="-128"/>
              </a:rPr>
              <a:t>“　そもそも掃除なんてしない。家事代行を週１回お願いしている　”</a:t>
            </a:r>
            <a:endParaRPr lang="en-US" altLang="ja-JP" sz="2400" dirty="0">
              <a:solidFill>
                <a:srgbClr val="000000"/>
              </a:solidFill>
              <a:latin typeface="Meiryo UI" panose="020B0604030504040204" pitchFamily="50" charset="-128"/>
              <a:ea typeface="Meiryo UI" panose="020B0604030504040204" pitchFamily="50" charset="-128"/>
            </a:endParaRPr>
          </a:p>
          <a:p>
            <a:pPr eaLnBrk="1" hangingPunct="1">
              <a:defRPr/>
            </a:pPr>
            <a:r>
              <a:rPr lang="ja-JP" altLang="en-US" sz="2400" dirty="0">
                <a:solidFill>
                  <a:srgbClr val="000000"/>
                </a:solidFill>
                <a:latin typeface="Meiryo UI" panose="020B0604030504040204" pitchFamily="50" charset="-128"/>
                <a:ea typeface="Meiryo UI" panose="020B0604030504040204" pitchFamily="50" charset="-128"/>
              </a:rPr>
              <a:t>　　　　　　　　　　</a:t>
            </a:r>
            <a:r>
              <a:rPr lang="en-US" altLang="ja-JP" sz="2400" dirty="0">
                <a:solidFill>
                  <a:srgbClr val="000000"/>
                </a:solidFill>
                <a:latin typeface="Meiryo UI" panose="020B0604030504040204" pitchFamily="50" charset="-128"/>
                <a:ea typeface="Meiryo UI" panose="020B0604030504040204" pitchFamily="50" charset="-128"/>
              </a:rPr>
              <a:t>			</a:t>
            </a:r>
            <a:r>
              <a:rPr lang="ja-JP" altLang="en-US" sz="2400" dirty="0">
                <a:solidFill>
                  <a:srgbClr val="000000"/>
                </a:solidFill>
                <a:latin typeface="Meiryo UI" panose="020B0604030504040204" pitchFamily="50" charset="-128"/>
                <a:ea typeface="Meiryo UI" panose="020B0604030504040204" pitchFamily="50" charset="-128"/>
              </a:rPr>
              <a:t>　　</a:t>
            </a:r>
            <a:r>
              <a:rPr lang="en-US" altLang="ja-JP" sz="2400" dirty="0">
                <a:solidFill>
                  <a:srgbClr val="000000"/>
                </a:solidFill>
                <a:latin typeface="Meiryo UI" panose="020B0604030504040204" pitchFamily="50" charset="-128"/>
                <a:ea typeface="Meiryo UI" panose="020B0604030504040204" pitchFamily="50" charset="-128"/>
              </a:rPr>
              <a:t>	</a:t>
            </a:r>
            <a:r>
              <a:rPr lang="ja-JP" altLang="en-US" sz="2400" dirty="0">
                <a:solidFill>
                  <a:srgbClr val="000000"/>
                </a:solidFill>
                <a:latin typeface="Meiryo UI" panose="020B0604030504040204" pitchFamily="50" charset="-128"/>
                <a:ea typeface="Meiryo UI" panose="020B0604030504040204" pitchFamily="50" charset="-128"/>
              </a:rPr>
              <a:t>（</a:t>
            </a:r>
            <a:r>
              <a:rPr lang="en-US" altLang="ja-JP" sz="2400" dirty="0">
                <a:solidFill>
                  <a:srgbClr val="000000"/>
                </a:solidFill>
                <a:latin typeface="Meiryo UI" panose="020B0604030504040204" pitchFamily="50" charset="-128"/>
                <a:ea typeface="Meiryo UI" panose="020B0604030504040204" pitchFamily="50" charset="-128"/>
              </a:rPr>
              <a:t>30</a:t>
            </a:r>
            <a:r>
              <a:rPr lang="ja-JP" altLang="en-US" sz="2400" dirty="0">
                <a:solidFill>
                  <a:srgbClr val="000000"/>
                </a:solidFill>
                <a:latin typeface="Meiryo UI" panose="020B0604030504040204" pitchFamily="50" charset="-128"/>
                <a:ea typeface="Meiryo UI" panose="020B0604030504040204" pitchFamily="50" charset="-128"/>
              </a:rPr>
              <a:t>代、共働き）</a:t>
            </a:r>
            <a:endParaRPr lang="en-US" altLang="ja-JP" sz="2400" dirty="0">
              <a:solidFill>
                <a:srgbClr val="000000"/>
              </a:solidFill>
              <a:latin typeface="Meiryo UI" panose="020B0604030504040204" pitchFamily="50" charset="-128"/>
              <a:ea typeface="Meiryo UI" panose="020B0604030504040204" pitchFamily="50" charset="-128"/>
            </a:endParaRPr>
          </a:p>
          <a:p>
            <a:pPr eaLnBrk="1" hangingPunct="1">
              <a:defRPr/>
            </a:pPr>
            <a:endParaRPr lang="en-US" altLang="ja-JP" sz="2400" dirty="0">
              <a:solidFill>
                <a:srgbClr val="000000"/>
              </a:solidFill>
              <a:latin typeface="Meiryo UI" panose="020B0604030504040204" pitchFamily="50" charset="-128"/>
              <a:ea typeface="Meiryo UI" panose="020B0604030504040204" pitchFamily="50" charset="-128"/>
            </a:endParaRPr>
          </a:p>
          <a:p>
            <a:pPr eaLnBrk="1" hangingPunct="1">
              <a:defRPr/>
            </a:pPr>
            <a:endParaRPr lang="en-US" altLang="ja-JP" sz="2400" dirty="0">
              <a:solidFill>
                <a:srgbClr val="000000"/>
              </a:solidFill>
              <a:latin typeface="Meiryo UI" panose="020B0604030504040204" pitchFamily="50" charset="-128"/>
              <a:ea typeface="Meiryo UI" panose="020B0604030504040204" pitchFamily="50" charset="-128"/>
            </a:endParaRPr>
          </a:p>
          <a:p>
            <a:pPr marL="266700" indent="-266700" eaLnBrk="1" hangingPunct="1">
              <a:defRPr/>
            </a:pPr>
            <a:r>
              <a:rPr lang="ja-JP" altLang="en-US" sz="2400" dirty="0">
                <a:solidFill>
                  <a:srgbClr val="000000"/>
                </a:solidFill>
                <a:latin typeface="Meiryo UI" panose="020B0604030504040204" pitchFamily="50" charset="-128"/>
                <a:ea typeface="Meiryo UI" panose="020B0604030504040204" pitchFamily="50" charset="-128"/>
              </a:rPr>
              <a:t>“　部屋はそんなに広くないし、こまめにゴミ捨てをすれば大丈夫　”</a:t>
            </a:r>
            <a:endParaRPr lang="en-US" altLang="ja-JP" sz="2400" dirty="0">
              <a:solidFill>
                <a:srgbClr val="000000"/>
              </a:solidFill>
              <a:latin typeface="Meiryo UI" panose="020B0604030504040204" pitchFamily="50" charset="-128"/>
              <a:ea typeface="Meiryo UI" panose="020B0604030504040204" pitchFamily="50" charset="-128"/>
            </a:endParaRPr>
          </a:p>
          <a:p>
            <a:pPr marL="266700" indent="-266700" eaLnBrk="1" hangingPunct="1">
              <a:defRPr/>
            </a:pPr>
            <a:r>
              <a:rPr lang="en-US" altLang="ja-JP" sz="2400" dirty="0">
                <a:solidFill>
                  <a:srgbClr val="000000"/>
                </a:solidFill>
                <a:latin typeface="Meiryo UI" panose="020B0604030504040204" pitchFamily="50" charset="-128"/>
                <a:ea typeface="Meiryo UI" panose="020B0604030504040204" pitchFamily="50" charset="-128"/>
              </a:rPr>
              <a:t>							</a:t>
            </a:r>
            <a:r>
              <a:rPr lang="ja-JP" altLang="en-US" sz="2400" dirty="0">
                <a:solidFill>
                  <a:srgbClr val="000000"/>
                </a:solidFill>
                <a:latin typeface="Meiryo UI" panose="020B0604030504040204" pitchFamily="50" charset="-128"/>
                <a:ea typeface="Meiryo UI" panose="020B0604030504040204" pitchFamily="50" charset="-128"/>
              </a:rPr>
              <a:t>（</a:t>
            </a:r>
            <a:r>
              <a:rPr lang="en-US" altLang="ja-JP" sz="2400" dirty="0">
                <a:solidFill>
                  <a:srgbClr val="000000"/>
                </a:solidFill>
                <a:latin typeface="Meiryo UI" panose="020B0604030504040204" pitchFamily="50" charset="-128"/>
                <a:ea typeface="Meiryo UI" panose="020B0604030504040204" pitchFamily="50" charset="-128"/>
              </a:rPr>
              <a:t>30</a:t>
            </a:r>
            <a:r>
              <a:rPr lang="ja-JP" altLang="en-US" sz="2400" dirty="0">
                <a:solidFill>
                  <a:srgbClr val="000000"/>
                </a:solidFill>
                <a:latin typeface="Meiryo UI" panose="020B0604030504040204" pitchFamily="50" charset="-128"/>
                <a:ea typeface="Meiryo UI" panose="020B0604030504040204" pitchFamily="50" charset="-128"/>
              </a:rPr>
              <a:t>代、独身）</a:t>
            </a:r>
            <a:endParaRPr lang="en-US" altLang="ja-JP" sz="2400" dirty="0">
              <a:solidFill>
                <a:srgbClr val="000000"/>
              </a:solidFill>
              <a:latin typeface="Meiryo UI" panose="020B0604030504040204" pitchFamily="50" charset="-128"/>
              <a:ea typeface="Meiryo UI" panose="020B0604030504040204" pitchFamily="50" charset="-128"/>
            </a:endParaRPr>
          </a:p>
          <a:p>
            <a:pPr marL="266700" indent="-266700" eaLnBrk="1" hangingPunct="1">
              <a:defRPr/>
            </a:pPr>
            <a:endParaRPr lang="en-US" altLang="ja-JP" sz="2400" dirty="0">
              <a:solidFill>
                <a:srgbClr val="000000"/>
              </a:solidFill>
              <a:latin typeface="Meiryo UI" panose="020B0604030504040204" pitchFamily="50" charset="-128"/>
              <a:ea typeface="Meiryo UI" panose="020B0604030504040204" pitchFamily="50" charset="-128"/>
            </a:endParaRPr>
          </a:p>
        </p:txBody>
      </p:sp>
      <p:sp>
        <p:nvSpPr>
          <p:cNvPr id="51" name="正方形/長方形 50">
            <a:extLst>
              <a:ext uri="{FF2B5EF4-FFF2-40B4-BE49-F238E27FC236}">
                <a16:creationId xmlns:a16="http://schemas.microsoft.com/office/drawing/2014/main" id="{EEC7B17E-7B42-D56F-740B-024DBBD65C51}"/>
              </a:ext>
            </a:extLst>
          </p:cNvPr>
          <p:cNvSpPr/>
          <p:nvPr/>
        </p:nvSpPr>
        <p:spPr bwMode="auto">
          <a:xfrm>
            <a:off x="7442200" y="309563"/>
            <a:ext cx="2301875" cy="1646237"/>
          </a:xfrm>
          <a:prstGeom prst="rect">
            <a:avLst/>
          </a:prstGeom>
          <a:solidFill>
            <a:srgbClr val="FFFFCC"/>
          </a:solidFill>
          <a:ln w="127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lIns="36000" tIns="36000" rIns="36000" bIns="36000"/>
          <a:lstStyle/>
          <a:p>
            <a:pPr eaLnBrk="1" hangingPunct="1">
              <a:defRPr/>
            </a:pPr>
            <a:r>
              <a:rPr lang="en-US" altLang="ja-JP" b="1" dirty="0">
                <a:solidFill>
                  <a:srgbClr val="FF0000"/>
                </a:solidFill>
                <a:latin typeface="Meiryo UI" panose="020B0604030504040204" pitchFamily="50" charset="-128"/>
                <a:ea typeface="Meiryo UI" panose="020B0604030504040204" pitchFamily="50" charset="-128"/>
              </a:rPr>
              <a:t>Point !</a:t>
            </a:r>
          </a:p>
          <a:p>
            <a:pPr eaLnBrk="1" hangingPunct="1">
              <a:defRPr/>
            </a:pPr>
            <a:endParaRPr lang="en-US" altLang="ja-JP" dirty="0">
              <a:latin typeface="Meiryo UI" panose="020B0604030504040204" pitchFamily="50" charset="-128"/>
              <a:ea typeface="Meiryo UI" panose="020B0604030504040204" pitchFamily="50" charset="-128"/>
            </a:endParaRPr>
          </a:p>
          <a:p>
            <a:pPr eaLnBrk="1" hangingPunct="1">
              <a:defRPr/>
            </a:pPr>
            <a:r>
              <a:rPr lang="ja-JP" altLang="en-US" dirty="0">
                <a:latin typeface="Meiryo UI" panose="020B0604030504040204" pitchFamily="50" charset="-128"/>
                <a:ea typeface="Meiryo UI" panose="020B0604030504040204" pitchFamily="50" charset="-128"/>
              </a:rPr>
              <a:t>現場感のあるコメントは聞き手の理解を促進する。</a:t>
            </a:r>
            <a:endParaRPr lang="en-US" altLang="ja-JP" dirty="0">
              <a:latin typeface="Meiryo UI" panose="020B0604030504040204" pitchFamily="50" charset="-128"/>
              <a:ea typeface="Meiryo UI" panose="020B0604030504040204" pitchFamily="50" charset="-128"/>
            </a:endParaRPr>
          </a:p>
          <a:p>
            <a:pPr eaLnBrk="1" hangingPunct="1">
              <a:defRPr/>
            </a:pPr>
            <a:r>
              <a:rPr lang="ja-JP" altLang="en-US" dirty="0">
                <a:latin typeface="Meiryo UI" panose="020B0604030504040204" pitchFamily="50" charset="-128"/>
                <a:ea typeface="Meiryo UI" panose="020B0604030504040204" pitchFamily="50" charset="-128"/>
              </a:rPr>
              <a:t>画像などとの併用も有効。</a:t>
            </a:r>
            <a:endParaRPr lang="en-US" altLang="ja-JP" dirty="0">
              <a:latin typeface="Meiryo UI" panose="020B0604030504040204" pitchFamily="50" charset="-128"/>
              <a:ea typeface="Meiryo UI" panose="020B0604030504040204" pitchFamily="50" charset="-128"/>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a:extLst>
              <a:ext uri="{FF2B5EF4-FFF2-40B4-BE49-F238E27FC236}">
                <a16:creationId xmlns:a16="http://schemas.microsoft.com/office/drawing/2014/main" id="{9D001539-761B-7852-CBC2-E697FCE5D336}"/>
              </a:ext>
            </a:extLst>
          </p:cNvPr>
          <p:cNvSpPr/>
          <p:nvPr/>
        </p:nvSpPr>
        <p:spPr bwMode="auto">
          <a:xfrm>
            <a:off x="1738313" y="2527300"/>
            <a:ext cx="2349500" cy="3822700"/>
          </a:xfrm>
          <a:prstGeom prst="rect">
            <a:avLst/>
          </a:prstGeom>
          <a:solidFill>
            <a:schemeClr val="accent3">
              <a:lumMod val="20000"/>
              <a:lumOff val="80000"/>
            </a:schemeClr>
          </a:solidFill>
          <a:ln w="28575" cap="flat" cmpd="sng" algn="ctr">
            <a:noFill/>
            <a:prstDash val="sysDash"/>
            <a:round/>
            <a:headEnd type="none" w="med" len="med"/>
            <a:tailEnd type="none" w="med" len="med"/>
          </a:ln>
          <a:effectLst/>
        </p:spPr>
        <p:txBody>
          <a:bodyPr lIns="36000" tIns="36000" rIns="36000" bIns="36000"/>
          <a:lstStyle/>
          <a:p>
            <a:pPr eaLnBrk="1" hangingPunct="1">
              <a:defRPr/>
            </a:pPr>
            <a:endParaRPr lang="ja-JP" altLang="en-US">
              <a:latin typeface="Meiryo UI" panose="020B0604030504040204" pitchFamily="50" charset="-128"/>
              <a:ea typeface="Meiryo UI" panose="020B0604030504040204" pitchFamily="50" charset="-128"/>
            </a:endParaRPr>
          </a:p>
        </p:txBody>
      </p:sp>
      <p:sp>
        <p:nvSpPr>
          <p:cNvPr id="10" name="円/楕円 9">
            <a:extLst>
              <a:ext uri="{FF2B5EF4-FFF2-40B4-BE49-F238E27FC236}">
                <a16:creationId xmlns:a16="http://schemas.microsoft.com/office/drawing/2014/main" id="{DB338CBA-57BB-DC25-5AC7-0894035CA824}"/>
              </a:ext>
            </a:extLst>
          </p:cNvPr>
          <p:cNvSpPr/>
          <p:nvPr/>
        </p:nvSpPr>
        <p:spPr bwMode="auto">
          <a:xfrm>
            <a:off x="596900" y="2628900"/>
            <a:ext cx="965200" cy="749300"/>
          </a:xfrm>
          <a:prstGeom prst="ellipse">
            <a:avLst/>
          </a:prstGeom>
          <a:solidFill>
            <a:schemeClr val="bg1">
              <a:lumMod val="85000"/>
            </a:schemeClr>
          </a:solidFill>
          <a:ln w="12700" cap="flat" cmpd="sng" algn="ctr">
            <a:solidFill>
              <a:schemeClr val="bg1"/>
            </a:solidFill>
            <a:prstDash val="solid"/>
            <a:round/>
            <a:headEnd type="none" w="med" len="med"/>
            <a:tailEnd type="none" w="med" len="med"/>
          </a:ln>
          <a:effectLst/>
        </p:spPr>
        <p:txBody>
          <a:bodyPr lIns="36000" tIns="36000" rIns="36000" bIns="36000"/>
          <a:lstStyle/>
          <a:p>
            <a:pPr eaLnBrk="1" hangingPunct="1">
              <a:defRPr/>
            </a:pPr>
            <a:endParaRPr lang="ja-JP" altLang="en-US">
              <a:latin typeface="Meiryo UI" panose="020B0604030504040204" pitchFamily="50" charset="-128"/>
              <a:ea typeface="Meiryo UI" panose="020B0604030504040204" pitchFamily="50" charset="-128"/>
            </a:endParaRPr>
          </a:p>
        </p:txBody>
      </p:sp>
      <p:sp>
        <p:nvSpPr>
          <p:cNvPr id="72" name="円/楕円 71">
            <a:extLst>
              <a:ext uri="{FF2B5EF4-FFF2-40B4-BE49-F238E27FC236}">
                <a16:creationId xmlns:a16="http://schemas.microsoft.com/office/drawing/2014/main" id="{D3B77F16-56B0-806E-1561-DBABE95CFED7}"/>
              </a:ext>
            </a:extLst>
          </p:cNvPr>
          <p:cNvSpPr/>
          <p:nvPr/>
        </p:nvSpPr>
        <p:spPr bwMode="auto">
          <a:xfrm>
            <a:off x="596900" y="3530600"/>
            <a:ext cx="965200" cy="749300"/>
          </a:xfrm>
          <a:prstGeom prst="ellipse">
            <a:avLst/>
          </a:prstGeom>
          <a:solidFill>
            <a:schemeClr val="bg1">
              <a:lumMod val="85000"/>
            </a:schemeClr>
          </a:solidFill>
          <a:ln w="12700" cap="flat" cmpd="sng" algn="ctr">
            <a:solidFill>
              <a:schemeClr val="bg1"/>
            </a:solidFill>
            <a:prstDash val="solid"/>
            <a:round/>
            <a:headEnd type="none" w="med" len="med"/>
            <a:tailEnd type="none" w="med" len="med"/>
          </a:ln>
          <a:effectLst/>
        </p:spPr>
        <p:txBody>
          <a:bodyPr lIns="36000" tIns="36000" rIns="36000" bIns="36000"/>
          <a:lstStyle/>
          <a:p>
            <a:pPr eaLnBrk="1" hangingPunct="1">
              <a:defRPr/>
            </a:pPr>
            <a:endParaRPr lang="ja-JP" altLang="en-US">
              <a:latin typeface="Meiryo UI" panose="020B0604030504040204" pitchFamily="50" charset="-128"/>
              <a:ea typeface="Meiryo UI" panose="020B0604030504040204" pitchFamily="50" charset="-128"/>
            </a:endParaRPr>
          </a:p>
        </p:txBody>
      </p:sp>
      <p:sp>
        <p:nvSpPr>
          <p:cNvPr id="73" name="円/楕円 72">
            <a:extLst>
              <a:ext uri="{FF2B5EF4-FFF2-40B4-BE49-F238E27FC236}">
                <a16:creationId xmlns:a16="http://schemas.microsoft.com/office/drawing/2014/main" id="{89D2A3DF-AEFE-5446-68C9-68514E594937}"/>
              </a:ext>
            </a:extLst>
          </p:cNvPr>
          <p:cNvSpPr/>
          <p:nvPr/>
        </p:nvSpPr>
        <p:spPr bwMode="auto">
          <a:xfrm>
            <a:off x="596900" y="4559300"/>
            <a:ext cx="965200" cy="749300"/>
          </a:xfrm>
          <a:prstGeom prst="ellipse">
            <a:avLst/>
          </a:prstGeom>
          <a:solidFill>
            <a:schemeClr val="bg1">
              <a:lumMod val="85000"/>
            </a:schemeClr>
          </a:solidFill>
          <a:ln w="12700" cap="flat" cmpd="sng" algn="ctr">
            <a:solidFill>
              <a:schemeClr val="bg1"/>
            </a:solidFill>
            <a:prstDash val="solid"/>
            <a:round/>
            <a:headEnd type="none" w="med" len="med"/>
            <a:tailEnd type="none" w="med" len="med"/>
          </a:ln>
          <a:effectLst/>
        </p:spPr>
        <p:txBody>
          <a:bodyPr lIns="36000" tIns="36000" rIns="36000" bIns="36000"/>
          <a:lstStyle/>
          <a:p>
            <a:pPr eaLnBrk="1" hangingPunct="1">
              <a:defRPr/>
            </a:pPr>
            <a:endParaRPr lang="ja-JP" altLang="en-US">
              <a:latin typeface="Meiryo UI" panose="020B0604030504040204" pitchFamily="50" charset="-128"/>
              <a:ea typeface="Meiryo UI" panose="020B0604030504040204" pitchFamily="50" charset="-128"/>
            </a:endParaRPr>
          </a:p>
        </p:txBody>
      </p:sp>
      <p:sp>
        <p:nvSpPr>
          <p:cNvPr id="74" name="円/楕円 73">
            <a:extLst>
              <a:ext uri="{FF2B5EF4-FFF2-40B4-BE49-F238E27FC236}">
                <a16:creationId xmlns:a16="http://schemas.microsoft.com/office/drawing/2014/main" id="{5260F9AB-1384-2FC0-E1C9-B99F2284BE85}"/>
              </a:ext>
            </a:extLst>
          </p:cNvPr>
          <p:cNvSpPr/>
          <p:nvPr/>
        </p:nvSpPr>
        <p:spPr bwMode="auto">
          <a:xfrm>
            <a:off x="596900" y="5461000"/>
            <a:ext cx="965200" cy="749300"/>
          </a:xfrm>
          <a:prstGeom prst="ellipse">
            <a:avLst/>
          </a:prstGeom>
          <a:solidFill>
            <a:schemeClr val="bg1">
              <a:lumMod val="85000"/>
            </a:schemeClr>
          </a:solidFill>
          <a:ln w="12700" cap="flat" cmpd="sng" algn="ctr">
            <a:solidFill>
              <a:schemeClr val="bg1"/>
            </a:solidFill>
            <a:prstDash val="solid"/>
            <a:round/>
            <a:headEnd type="none" w="med" len="med"/>
            <a:tailEnd type="none" w="med" len="med"/>
          </a:ln>
          <a:effectLst/>
        </p:spPr>
        <p:txBody>
          <a:bodyPr lIns="36000" tIns="36000" rIns="36000" bIns="36000"/>
          <a:lstStyle/>
          <a:p>
            <a:pPr eaLnBrk="1" hangingPunct="1">
              <a:defRPr/>
            </a:pPr>
            <a:endParaRPr lang="ja-JP" altLang="en-US">
              <a:latin typeface="Meiryo UI" panose="020B0604030504040204" pitchFamily="50" charset="-128"/>
              <a:ea typeface="Meiryo UI" panose="020B0604030504040204" pitchFamily="50" charset="-128"/>
            </a:endParaRPr>
          </a:p>
        </p:txBody>
      </p:sp>
      <p:sp>
        <p:nvSpPr>
          <p:cNvPr id="79879" name="テキスト ボックス 70">
            <a:extLst>
              <a:ext uri="{FF2B5EF4-FFF2-40B4-BE49-F238E27FC236}">
                <a16:creationId xmlns:a16="http://schemas.microsoft.com/office/drawing/2014/main" id="{5EAA728A-8D23-AA7B-076B-4B0920CC3A54}"/>
              </a:ext>
            </a:extLst>
          </p:cNvPr>
          <p:cNvSpPr txBox="1">
            <a:spLocks noChangeArrowheads="1"/>
          </p:cNvSpPr>
          <p:nvPr/>
        </p:nvSpPr>
        <p:spPr bwMode="auto">
          <a:xfrm>
            <a:off x="7580313" y="1947863"/>
            <a:ext cx="11588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r>
              <a:rPr lang="ja-JP" altLang="en-US">
                <a:latin typeface="Meiryo UI" panose="020B0604030504040204" pitchFamily="50" charset="-128"/>
                <a:ea typeface="Meiryo UI" panose="020B0604030504040204" pitchFamily="50" charset="-128"/>
              </a:rPr>
              <a:t>セグメント３</a:t>
            </a:r>
          </a:p>
        </p:txBody>
      </p:sp>
      <p:sp>
        <p:nvSpPr>
          <p:cNvPr id="79880" name="Rectangle 2">
            <a:extLst>
              <a:ext uri="{FF2B5EF4-FFF2-40B4-BE49-F238E27FC236}">
                <a16:creationId xmlns:a16="http://schemas.microsoft.com/office/drawing/2014/main" id="{82575000-A90A-3DE1-9479-DF0B08D31920}"/>
              </a:ext>
            </a:extLst>
          </p:cNvPr>
          <p:cNvSpPr>
            <a:spLocks noGrp="1" noChangeArrowheads="1"/>
          </p:cNvSpPr>
          <p:nvPr>
            <p:ph type="title"/>
          </p:nvPr>
        </p:nvSpPr>
        <p:spPr>
          <a:xfrm>
            <a:off x="319088" y="228600"/>
            <a:ext cx="8420100" cy="762000"/>
          </a:xfrm>
          <a:noFill/>
        </p:spPr>
        <p:txBody>
          <a:bodyPr lIns="0" tIns="0" rIns="0" bIns="0"/>
          <a:lstStyle/>
          <a:p>
            <a:r>
              <a:rPr lang="ja-JP" altLang="en-US" b="1" dirty="0"/>
              <a:t>例３：</a:t>
            </a:r>
            <a:r>
              <a:rPr lang="ja-JP" altLang="en-US" sz="2800" b="1" dirty="0"/>
              <a:t>表を使って整理して伝える</a:t>
            </a:r>
          </a:p>
        </p:txBody>
      </p:sp>
      <p:cxnSp>
        <p:nvCxnSpPr>
          <p:cNvPr id="79881" name="直線コネクタ 4">
            <a:extLst>
              <a:ext uri="{FF2B5EF4-FFF2-40B4-BE49-F238E27FC236}">
                <a16:creationId xmlns:a16="http://schemas.microsoft.com/office/drawing/2014/main" id="{5BDE3F27-1CD1-8464-8E6D-70FDC7D0D7DB}"/>
              </a:ext>
            </a:extLst>
          </p:cNvPr>
          <p:cNvCxnSpPr>
            <a:cxnSpLocks noChangeShapeType="1"/>
          </p:cNvCxnSpPr>
          <p:nvPr/>
        </p:nvCxnSpPr>
        <p:spPr bwMode="auto">
          <a:xfrm>
            <a:off x="1738313" y="2311400"/>
            <a:ext cx="2349500" cy="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cxnSp>
      <p:cxnSp>
        <p:nvCxnSpPr>
          <p:cNvPr id="79882" name="直線コネクタ 67">
            <a:extLst>
              <a:ext uri="{FF2B5EF4-FFF2-40B4-BE49-F238E27FC236}">
                <a16:creationId xmlns:a16="http://schemas.microsoft.com/office/drawing/2014/main" id="{82008D82-B5E6-07EF-35A2-133B75C80945}"/>
              </a:ext>
            </a:extLst>
          </p:cNvPr>
          <p:cNvCxnSpPr>
            <a:cxnSpLocks noChangeShapeType="1"/>
          </p:cNvCxnSpPr>
          <p:nvPr/>
        </p:nvCxnSpPr>
        <p:spPr bwMode="auto">
          <a:xfrm>
            <a:off x="4354513" y="2311400"/>
            <a:ext cx="2349500" cy="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cxnSp>
      <p:cxnSp>
        <p:nvCxnSpPr>
          <p:cNvPr id="79883" name="直線コネクタ 68">
            <a:extLst>
              <a:ext uri="{FF2B5EF4-FFF2-40B4-BE49-F238E27FC236}">
                <a16:creationId xmlns:a16="http://schemas.microsoft.com/office/drawing/2014/main" id="{227B767F-CAD2-3C53-ABB7-DBBAD15DD1FB}"/>
              </a:ext>
            </a:extLst>
          </p:cNvPr>
          <p:cNvCxnSpPr>
            <a:cxnSpLocks noChangeShapeType="1"/>
          </p:cNvCxnSpPr>
          <p:nvPr/>
        </p:nvCxnSpPr>
        <p:spPr bwMode="auto">
          <a:xfrm>
            <a:off x="6985000" y="2311400"/>
            <a:ext cx="2349500" cy="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cxnSp>
      <p:sp>
        <p:nvSpPr>
          <p:cNvPr id="79884" name="テキスト ボックス 6">
            <a:extLst>
              <a:ext uri="{FF2B5EF4-FFF2-40B4-BE49-F238E27FC236}">
                <a16:creationId xmlns:a16="http://schemas.microsoft.com/office/drawing/2014/main" id="{D904C660-76E2-461A-1E96-565437D39E54}"/>
              </a:ext>
            </a:extLst>
          </p:cNvPr>
          <p:cNvSpPr txBox="1">
            <a:spLocks noChangeArrowheads="1"/>
          </p:cNvSpPr>
          <p:nvPr/>
        </p:nvSpPr>
        <p:spPr bwMode="auto">
          <a:xfrm>
            <a:off x="2330450" y="1947863"/>
            <a:ext cx="11652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r>
              <a:rPr lang="ja-JP" altLang="en-US">
                <a:latin typeface="Meiryo UI" panose="020B0604030504040204" pitchFamily="50" charset="-128"/>
                <a:ea typeface="Meiryo UI" panose="020B0604030504040204" pitchFamily="50" charset="-128"/>
              </a:rPr>
              <a:t>セグメント１</a:t>
            </a:r>
          </a:p>
        </p:txBody>
      </p:sp>
      <p:sp>
        <p:nvSpPr>
          <p:cNvPr id="79885" name="テキスト ボックス 69">
            <a:extLst>
              <a:ext uri="{FF2B5EF4-FFF2-40B4-BE49-F238E27FC236}">
                <a16:creationId xmlns:a16="http://schemas.microsoft.com/office/drawing/2014/main" id="{B8B42D6E-E2EF-FF93-B42D-D76DDC563E3C}"/>
              </a:ext>
            </a:extLst>
          </p:cNvPr>
          <p:cNvSpPr txBox="1">
            <a:spLocks noChangeArrowheads="1"/>
          </p:cNvSpPr>
          <p:nvPr/>
        </p:nvSpPr>
        <p:spPr bwMode="auto">
          <a:xfrm>
            <a:off x="4946650" y="1947863"/>
            <a:ext cx="11588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r>
              <a:rPr lang="ja-JP" altLang="en-US">
                <a:latin typeface="Meiryo UI" panose="020B0604030504040204" pitchFamily="50" charset="-128"/>
                <a:ea typeface="Meiryo UI" panose="020B0604030504040204" pitchFamily="50" charset="-128"/>
              </a:rPr>
              <a:t>セグメント２</a:t>
            </a:r>
          </a:p>
        </p:txBody>
      </p:sp>
      <p:graphicFrame>
        <p:nvGraphicFramePr>
          <p:cNvPr id="8" name="表 7">
            <a:extLst>
              <a:ext uri="{FF2B5EF4-FFF2-40B4-BE49-F238E27FC236}">
                <a16:creationId xmlns:a16="http://schemas.microsoft.com/office/drawing/2014/main" id="{3948CABD-C040-6756-844B-70758FFCD6C7}"/>
              </a:ext>
            </a:extLst>
          </p:cNvPr>
          <p:cNvGraphicFramePr>
            <a:graphicFrameLocks noGrp="1"/>
          </p:cNvGraphicFramePr>
          <p:nvPr>
            <p:extLst>
              <p:ext uri="{D42A27DB-BD31-4B8C-83A1-F6EECF244321}">
                <p14:modId xmlns:p14="http://schemas.microsoft.com/office/powerpoint/2010/main" val="2270418923"/>
              </p:ext>
            </p:extLst>
          </p:nvPr>
        </p:nvGraphicFramePr>
        <p:xfrm>
          <a:off x="415925" y="2527300"/>
          <a:ext cx="8918575" cy="3822700"/>
        </p:xfrm>
        <a:graphic>
          <a:graphicData uri="http://schemas.openxmlformats.org/drawingml/2006/table">
            <a:tbl>
              <a:tblPr firstRow="1" bandRow="1"/>
              <a:tblGrid>
                <a:gridCol w="1336708">
                  <a:extLst>
                    <a:ext uri="{9D8B030D-6E8A-4147-A177-3AD203B41FA5}">
                      <a16:colId xmlns:a16="http://schemas.microsoft.com/office/drawing/2014/main" val="20000"/>
                    </a:ext>
                  </a:extLst>
                </a:gridCol>
                <a:gridCol w="2527289">
                  <a:extLst>
                    <a:ext uri="{9D8B030D-6E8A-4147-A177-3AD203B41FA5}">
                      <a16:colId xmlns:a16="http://schemas.microsoft.com/office/drawing/2014/main" val="20001"/>
                    </a:ext>
                  </a:extLst>
                </a:gridCol>
                <a:gridCol w="2527289">
                  <a:extLst>
                    <a:ext uri="{9D8B030D-6E8A-4147-A177-3AD203B41FA5}">
                      <a16:colId xmlns:a16="http://schemas.microsoft.com/office/drawing/2014/main" val="20002"/>
                    </a:ext>
                  </a:extLst>
                </a:gridCol>
                <a:gridCol w="2527289">
                  <a:extLst>
                    <a:ext uri="{9D8B030D-6E8A-4147-A177-3AD203B41FA5}">
                      <a16:colId xmlns:a16="http://schemas.microsoft.com/office/drawing/2014/main" val="20003"/>
                    </a:ext>
                  </a:extLst>
                </a:gridCol>
              </a:tblGrid>
              <a:tr h="955675">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pPr algn="ctr"/>
                      <a:r>
                        <a:rPr kumimoji="1" lang="ja-JP" altLang="en-US" sz="1400" b="0" dirty="0">
                          <a:solidFill>
                            <a:schemeClr val="tx1"/>
                          </a:solidFill>
                          <a:latin typeface="メイリオ" panose="020B0604030504040204" pitchFamily="50" charset="-128"/>
                          <a:ea typeface="メイリオ" panose="020B0604030504040204" pitchFamily="50" charset="-128"/>
                        </a:rPr>
                        <a:t>ニーズ</a:t>
                      </a:r>
                      <a:endParaRPr kumimoji="1" lang="en-US" altLang="ja-JP" sz="1400" b="0" dirty="0">
                        <a:solidFill>
                          <a:schemeClr val="tx1"/>
                        </a:solidFill>
                        <a:latin typeface="メイリオ" panose="020B0604030504040204" pitchFamily="50" charset="-128"/>
                        <a:ea typeface="メイリオ" panose="020B0604030504040204" pitchFamily="50" charset="-128"/>
                      </a:endParaRPr>
                    </a:p>
                    <a:p>
                      <a:pPr algn="ctr"/>
                      <a:r>
                        <a:rPr kumimoji="1" lang="ja-JP" altLang="en-US" sz="1400" b="0" dirty="0">
                          <a:solidFill>
                            <a:schemeClr val="tx1"/>
                          </a:solidFill>
                          <a:latin typeface="メイリオ" panose="020B0604030504040204" pitchFamily="50" charset="-128"/>
                          <a:ea typeface="メイリオ" panose="020B0604030504040204" pitchFamily="50" charset="-128"/>
                        </a:rPr>
                        <a:t>困りごと</a:t>
                      </a:r>
                      <a:endParaRPr kumimoji="1" lang="en-US" altLang="ja-JP" sz="1400" b="0" dirty="0">
                        <a:solidFill>
                          <a:schemeClr val="tx1"/>
                        </a:solidFill>
                        <a:latin typeface="メイリオ" panose="020B0604030504040204" pitchFamily="50" charset="-128"/>
                        <a:ea typeface="メイリオ" panose="020B0604030504040204" pitchFamily="50" charset="-128"/>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600" b="0" dirty="0">
                          <a:solidFill>
                            <a:schemeClr val="tx1"/>
                          </a:solidFill>
                          <a:latin typeface="メイリオ" panose="020B0604030504040204" pitchFamily="50" charset="-128"/>
                          <a:ea typeface="メイリオ" panose="020B0604030504040204" pitchFamily="50" charset="-128"/>
                        </a:rPr>
                        <a:t>○○○</a:t>
                      </a:r>
                      <a:endParaRPr kumimoji="1" lang="en-US" altLang="ja-JP" sz="1600" b="0" dirty="0">
                        <a:solidFill>
                          <a:schemeClr val="tx1"/>
                        </a:solidFill>
                        <a:latin typeface="メイリオ" panose="020B0604030504040204" pitchFamily="50" charset="-128"/>
                        <a:ea typeface="メイリオ" panose="020B0604030504040204" pitchFamily="50" charset="-128"/>
                      </a:endParaRPr>
                    </a:p>
                  </a:txBody>
                  <a:tcPr marL="91442" marR="9144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600" b="0" dirty="0">
                          <a:solidFill>
                            <a:schemeClr val="tx1"/>
                          </a:solidFill>
                          <a:latin typeface="メイリオ" panose="020B0604030504040204" pitchFamily="50" charset="-128"/>
                          <a:ea typeface="メイリオ" panose="020B0604030504040204" pitchFamily="50" charset="-128"/>
                        </a:rPr>
                        <a:t>○○○</a:t>
                      </a:r>
                      <a:endParaRPr kumimoji="1" lang="en-US" altLang="ja-JP" sz="1600" b="0" dirty="0">
                        <a:solidFill>
                          <a:schemeClr val="tx1"/>
                        </a:solidFill>
                        <a:latin typeface="メイリオ" panose="020B0604030504040204" pitchFamily="50" charset="-128"/>
                        <a:ea typeface="メイリオ" panose="020B0604030504040204" pitchFamily="50" charset="-128"/>
                      </a:endParaRPr>
                    </a:p>
                  </a:txBody>
                  <a:tcPr marL="91442" marR="9144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600" b="0" dirty="0">
                          <a:solidFill>
                            <a:schemeClr val="tx1"/>
                          </a:solidFill>
                          <a:latin typeface="メイリオ" panose="020B0604030504040204" pitchFamily="50" charset="-128"/>
                          <a:ea typeface="メイリオ" panose="020B0604030504040204" pitchFamily="50" charset="-128"/>
                        </a:rPr>
                        <a:t>○○○</a:t>
                      </a:r>
                      <a:endParaRPr kumimoji="1" lang="en-US" altLang="ja-JP" sz="1600" b="0" dirty="0">
                        <a:solidFill>
                          <a:schemeClr val="tx1"/>
                        </a:solidFill>
                        <a:latin typeface="メイリオ" panose="020B0604030504040204" pitchFamily="50" charset="-128"/>
                        <a:ea typeface="メイリオ" panose="020B0604030504040204" pitchFamily="50" charset="-128"/>
                      </a:endParaRPr>
                    </a:p>
                  </a:txBody>
                  <a:tcPr marL="91442" marR="9144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955675">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pPr algn="ctr"/>
                      <a:r>
                        <a:rPr kumimoji="1" lang="ja-JP" altLang="en-US" sz="1400" b="0" dirty="0">
                          <a:solidFill>
                            <a:schemeClr val="tx1"/>
                          </a:solidFill>
                          <a:latin typeface="メイリオ" panose="020B0604030504040204" pitchFamily="50" charset="-128"/>
                          <a:ea typeface="メイリオ" panose="020B0604030504040204" pitchFamily="50" charset="-128"/>
                        </a:rPr>
                        <a:t>特徴</a:t>
                      </a: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600" b="0" dirty="0">
                          <a:solidFill>
                            <a:schemeClr val="tx1"/>
                          </a:solidFill>
                          <a:latin typeface="メイリオ" panose="020B0604030504040204" pitchFamily="50" charset="-128"/>
                          <a:ea typeface="メイリオ" panose="020B0604030504040204" pitchFamily="50" charset="-128"/>
                        </a:rPr>
                        <a:t>○○○</a:t>
                      </a:r>
                    </a:p>
                  </a:txBody>
                  <a:tcPr marL="91442" marR="9144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600" b="0" dirty="0">
                          <a:solidFill>
                            <a:schemeClr val="tx1"/>
                          </a:solidFill>
                          <a:latin typeface="メイリオ" panose="020B0604030504040204" pitchFamily="50" charset="-128"/>
                          <a:ea typeface="メイリオ" panose="020B0604030504040204" pitchFamily="50" charset="-128"/>
                        </a:rPr>
                        <a:t>○○○</a:t>
                      </a:r>
                    </a:p>
                  </a:txBody>
                  <a:tcPr marL="91442" marR="9144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600" b="0" dirty="0">
                          <a:solidFill>
                            <a:schemeClr val="tx1"/>
                          </a:solidFill>
                          <a:latin typeface="メイリオ" panose="020B0604030504040204" pitchFamily="50" charset="-128"/>
                          <a:ea typeface="メイリオ" panose="020B0604030504040204" pitchFamily="50" charset="-128"/>
                        </a:rPr>
                        <a:t>○○○</a:t>
                      </a:r>
                    </a:p>
                  </a:txBody>
                  <a:tcPr marL="91442" marR="9144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955675">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pPr algn="ctr"/>
                      <a:r>
                        <a:rPr kumimoji="1" lang="ja-JP" altLang="en-US" sz="1400" b="0" dirty="0">
                          <a:solidFill>
                            <a:schemeClr val="tx1"/>
                          </a:solidFill>
                          <a:latin typeface="メイリオ" panose="020B0604030504040204" pitchFamily="50" charset="-128"/>
                          <a:ea typeface="メイリオ" panose="020B0604030504040204" pitchFamily="50" charset="-128"/>
                        </a:rPr>
                        <a:t>主な</a:t>
                      </a:r>
                      <a:endParaRPr kumimoji="1" lang="en-US" altLang="ja-JP" sz="1400" b="0" dirty="0">
                        <a:solidFill>
                          <a:schemeClr val="tx1"/>
                        </a:solidFill>
                        <a:latin typeface="メイリオ" panose="020B0604030504040204" pitchFamily="50" charset="-128"/>
                        <a:ea typeface="メイリオ" panose="020B0604030504040204" pitchFamily="50" charset="-128"/>
                      </a:endParaRPr>
                    </a:p>
                    <a:p>
                      <a:pPr algn="ctr"/>
                      <a:r>
                        <a:rPr kumimoji="1" lang="ja-JP" altLang="en-US" sz="1400" b="0" dirty="0">
                          <a:solidFill>
                            <a:schemeClr val="tx1"/>
                          </a:solidFill>
                          <a:latin typeface="メイリオ" panose="020B0604030504040204" pitchFamily="50" charset="-128"/>
                          <a:ea typeface="メイリオ" panose="020B0604030504040204" pitchFamily="50" charset="-128"/>
                        </a:rPr>
                        <a:t>コメント</a:t>
                      </a: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600" b="0" dirty="0">
                          <a:solidFill>
                            <a:schemeClr val="tx1"/>
                          </a:solidFill>
                          <a:latin typeface="メイリオ" panose="020B0604030504040204" pitchFamily="50" charset="-128"/>
                          <a:ea typeface="メイリオ" panose="020B0604030504040204" pitchFamily="50" charset="-128"/>
                        </a:rPr>
                        <a:t>○○○</a:t>
                      </a:r>
                    </a:p>
                  </a:txBody>
                  <a:tcPr marL="91442" marR="9144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600" b="0" dirty="0">
                          <a:solidFill>
                            <a:schemeClr val="tx1"/>
                          </a:solidFill>
                          <a:latin typeface="メイリオ" panose="020B0604030504040204" pitchFamily="50" charset="-128"/>
                          <a:ea typeface="メイリオ" panose="020B0604030504040204" pitchFamily="50" charset="-128"/>
                        </a:rPr>
                        <a:t>○○○</a:t>
                      </a:r>
                    </a:p>
                  </a:txBody>
                  <a:tcPr marL="91442" marR="9144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600" b="0" dirty="0">
                          <a:solidFill>
                            <a:schemeClr val="tx1"/>
                          </a:solidFill>
                          <a:latin typeface="メイリオ" panose="020B0604030504040204" pitchFamily="50" charset="-128"/>
                          <a:ea typeface="メイリオ" panose="020B0604030504040204" pitchFamily="50" charset="-128"/>
                        </a:rPr>
                        <a:t>○○○</a:t>
                      </a:r>
                    </a:p>
                  </a:txBody>
                  <a:tcPr marL="91442" marR="9144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955675">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pPr algn="ctr"/>
                      <a:r>
                        <a:rPr kumimoji="1" lang="ja-JP" altLang="en-US" sz="1400" b="0" dirty="0">
                          <a:solidFill>
                            <a:schemeClr val="tx1"/>
                          </a:solidFill>
                          <a:latin typeface="メイリオ" panose="020B0604030504040204" pitchFamily="50" charset="-128"/>
                          <a:ea typeface="メイリオ" panose="020B0604030504040204" pitchFamily="50" charset="-128"/>
                        </a:rPr>
                        <a:t>対象人数</a:t>
                      </a: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600" b="0" dirty="0">
                          <a:solidFill>
                            <a:schemeClr val="tx1"/>
                          </a:solidFill>
                          <a:latin typeface="メイリオ" panose="020B0604030504040204" pitchFamily="50" charset="-128"/>
                          <a:ea typeface="メイリオ" panose="020B0604030504040204" pitchFamily="50" charset="-128"/>
                        </a:rPr>
                        <a:t>○○○</a:t>
                      </a:r>
                    </a:p>
                  </a:txBody>
                  <a:tcPr marL="91442" marR="9144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600" b="0" dirty="0">
                          <a:solidFill>
                            <a:schemeClr val="tx1"/>
                          </a:solidFill>
                          <a:latin typeface="メイリオ" panose="020B0604030504040204" pitchFamily="50" charset="-128"/>
                          <a:ea typeface="メイリオ" panose="020B0604030504040204" pitchFamily="50" charset="-128"/>
                        </a:rPr>
                        <a:t>○○○</a:t>
                      </a:r>
                    </a:p>
                  </a:txBody>
                  <a:tcPr marL="91442" marR="9144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600" b="0" dirty="0">
                          <a:solidFill>
                            <a:schemeClr val="tx1"/>
                          </a:solidFill>
                          <a:latin typeface="メイリオ" panose="020B0604030504040204" pitchFamily="50" charset="-128"/>
                          <a:ea typeface="メイリオ" panose="020B0604030504040204" pitchFamily="50" charset="-128"/>
                        </a:rPr>
                        <a:t>○○○</a:t>
                      </a:r>
                    </a:p>
                  </a:txBody>
                  <a:tcPr marL="91442" marR="9144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51" name="正方形/長方形 50">
            <a:extLst>
              <a:ext uri="{FF2B5EF4-FFF2-40B4-BE49-F238E27FC236}">
                <a16:creationId xmlns:a16="http://schemas.microsoft.com/office/drawing/2014/main" id="{E58B9854-41F8-AD16-A4E3-D1B6C7759797}"/>
              </a:ext>
            </a:extLst>
          </p:cNvPr>
          <p:cNvSpPr/>
          <p:nvPr/>
        </p:nvSpPr>
        <p:spPr bwMode="auto">
          <a:xfrm>
            <a:off x="7442200" y="309563"/>
            <a:ext cx="2301875" cy="1646237"/>
          </a:xfrm>
          <a:prstGeom prst="rect">
            <a:avLst/>
          </a:prstGeom>
          <a:solidFill>
            <a:srgbClr val="FFFFCC"/>
          </a:solidFill>
          <a:ln w="127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lIns="36000" tIns="36000" rIns="36000" bIns="36000"/>
          <a:lstStyle/>
          <a:p>
            <a:pPr eaLnBrk="1" hangingPunct="1">
              <a:defRPr/>
            </a:pPr>
            <a:r>
              <a:rPr lang="en-US" altLang="ja-JP" b="1" dirty="0">
                <a:solidFill>
                  <a:srgbClr val="FF0000"/>
                </a:solidFill>
                <a:latin typeface="Meiryo UI" panose="020B0604030504040204" pitchFamily="50" charset="-128"/>
                <a:ea typeface="Meiryo UI" panose="020B0604030504040204" pitchFamily="50" charset="-128"/>
              </a:rPr>
              <a:t>Point !</a:t>
            </a:r>
          </a:p>
          <a:p>
            <a:pPr eaLnBrk="1" hangingPunct="1">
              <a:defRPr/>
            </a:pPr>
            <a:endParaRPr lang="en-US" altLang="ja-JP" dirty="0">
              <a:latin typeface="Meiryo UI" panose="020B0604030504040204" pitchFamily="50" charset="-128"/>
              <a:ea typeface="Meiryo UI" panose="020B0604030504040204" pitchFamily="50" charset="-128"/>
            </a:endParaRPr>
          </a:p>
          <a:p>
            <a:pPr eaLnBrk="1" hangingPunct="1">
              <a:defRPr/>
            </a:pPr>
            <a:r>
              <a:rPr lang="ja-JP" altLang="en-US" dirty="0">
                <a:latin typeface="Meiryo UI" panose="020B0604030504040204" pitchFamily="50" charset="-128"/>
                <a:ea typeface="Meiryo UI" panose="020B0604030504040204" pitchFamily="50" charset="-128"/>
              </a:rPr>
              <a:t>議論を整理したい、場合分けして伝えたい、どこの話をしているのか明確にしたい場合、表を活用する。</a:t>
            </a:r>
            <a:endParaRPr lang="en-US" altLang="ja-JP" dirty="0">
              <a:latin typeface="Meiryo UI" panose="020B0604030504040204" pitchFamily="50" charset="-128"/>
              <a:ea typeface="Meiryo UI" panose="020B0604030504040204" pitchFamily="50" charset="-128"/>
            </a:endParaRPr>
          </a:p>
        </p:txBody>
      </p:sp>
      <p:sp>
        <p:nvSpPr>
          <p:cNvPr id="79904" name="Rectangle 1">
            <a:extLst>
              <a:ext uri="{FF2B5EF4-FFF2-40B4-BE49-F238E27FC236}">
                <a16:creationId xmlns:a16="http://schemas.microsoft.com/office/drawing/2014/main" id="{BA1A378A-8CB0-0CE7-9B0A-D654A94214CE}"/>
              </a:ext>
            </a:extLst>
          </p:cNvPr>
          <p:cNvSpPr>
            <a:spLocks noChangeArrowheads="1"/>
          </p:cNvSpPr>
          <p:nvPr/>
        </p:nvSpPr>
        <p:spPr bwMode="auto">
          <a:xfrm>
            <a:off x="319088" y="1247775"/>
            <a:ext cx="7402512"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08000" tIns="72000" rIns="108000" bIns="72000">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000" dirty="0">
                <a:latin typeface="Meiryo UI" panose="020B0604030504040204" pitchFamily="50" charset="-128"/>
                <a:ea typeface="Meiryo UI" panose="020B0604030504040204" pitchFamily="50" charset="-128"/>
              </a:rPr>
              <a:t>まず「セグメント１」を初期ターゲットとして順次拡大する。</a:t>
            </a:r>
            <a:endParaRPr lang="en-US" altLang="ja-JP" sz="2000" dirty="0">
              <a:latin typeface="Meiryo UI" panose="020B0604030504040204" pitchFamily="50" charset="-128"/>
              <a:ea typeface="Meiryo UI" panose="020B0604030504040204" pitchFamily="50" charset="-128"/>
            </a:endParaRPr>
          </a:p>
        </p:txBody>
      </p:sp>
      <p:sp>
        <p:nvSpPr>
          <p:cNvPr id="2" name="矢印: 右 1">
            <a:extLst>
              <a:ext uri="{FF2B5EF4-FFF2-40B4-BE49-F238E27FC236}">
                <a16:creationId xmlns:a16="http://schemas.microsoft.com/office/drawing/2014/main" id="{9BE8D6E4-7513-FB20-ABC8-81D9102427A3}"/>
              </a:ext>
            </a:extLst>
          </p:cNvPr>
          <p:cNvSpPr/>
          <p:nvPr/>
        </p:nvSpPr>
        <p:spPr bwMode="auto">
          <a:xfrm>
            <a:off x="4130040" y="2011680"/>
            <a:ext cx="201613" cy="259078"/>
          </a:xfrm>
          <a:prstGeom prst="rightArrow">
            <a:avLst/>
          </a:prstGeom>
          <a:solidFill>
            <a:schemeClr val="bg2">
              <a:lumMod val="75000"/>
            </a:schemeClr>
          </a:solidFill>
          <a:ln w="12700" cap="flat" cmpd="sng" algn="ctr">
            <a:no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chemeClr val="tx1"/>
              </a:solidFill>
              <a:effectLst/>
              <a:latin typeface="ＭＳ Ｐゴシック" pitchFamily="50" charset="-128"/>
              <a:ea typeface="ＭＳ Ｐゴシック" pitchFamily="50" charset="-128"/>
            </a:endParaRPr>
          </a:p>
        </p:txBody>
      </p:sp>
      <p:sp>
        <p:nvSpPr>
          <p:cNvPr id="3" name="矢印: 右 2">
            <a:extLst>
              <a:ext uri="{FF2B5EF4-FFF2-40B4-BE49-F238E27FC236}">
                <a16:creationId xmlns:a16="http://schemas.microsoft.com/office/drawing/2014/main" id="{C0973B17-C655-02C7-E5D8-678091DE3AD6}"/>
              </a:ext>
            </a:extLst>
          </p:cNvPr>
          <p:cNvSpPr/>
          <p:nvPr/>
        </p:nvSpPr>
        <p:spPr bwMode="auto">
          <a:xfrm>
            <a:off x="6783387" y="2011680"/>
            <a:ext cx="201613" cy="259078"/>
          </a:xfrm>
          <a:prstGeom prst="rightArrow">
            <a:avLst/>
          </a:prstGeom>
          <a:solidFill>
            <a:schemeClr val="bg2">
              <a:lumMod val="75000"/>
            </a:schemeClr>
          </a:solidFill>
          <a:ln w="12700" cap="flat" cmpd="sng" algn="ctr">
            <a:no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chemeClr val="tx1"/>
              </a:solidFill>
              <a:effectLst/>
              <a:latin typeface="ＭＳ Ｐゴシック" pitchFamily="50" charset="-128"/>
              <a:ea typeface="ＭＳ Ｐゴシック" pitchFamily="50" charset="-128"/>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正方形/長方形 1">
            <a:extLst>
              <a:ext uri="{FF2B5EF4-FFF2-40B4-BE49-F238E27FC236}">
                <a16:creationId xmlns:a16="http://schemas.microsoft.com/office/drawing/2014/main" id="{80BEAF22-C98C-B86C-DA0E-2FD743F951DA}"/>
              </a:ext>
            </a:extLst>
          </p:cNvPr>
          <p:cNvSpPr>
            <a:spLocks noChangeArrowheads="1"/>
          </p:cNvSpPr>
          <p:nvPr/>
        </p:nvSpPr>
        <p:spPr bwMode="auto">
          <a:xfrm>
            <a:off x="6097588" y="2128838"/>
            <a:ext cx="23415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b="1">
                <a:latin typeface="Meiryo UI" panose="020B0604030504040204" pitchFamily="50" charset="-128"/>
                <a:ea typeface="Meiryo UI" panose="020B0604030504040204" pitchFamily="50" charset="-128"/>
              </a:rPr>
              <a:t>※</a:t>
            </a:r>
            <a:r>
              <a:rPr lang="ja-JP" altLang="en-US" sz="2000" b="1">
                <a:latin typeface="Meiryo UI" panose="020B0604030504040204" pitchFamily="50" charset="-128"/>
                <a:ea typeface="Meiryo UI" panose="020B0604030504040204" pitchFamily="50" charset="-128"/>
              </a:rPr>
              <a:t> イメージ図で示す</a:t>
            </a:r>
          </a:p>
        </p:txBody>
      </p:sp>
      <p:sp>
        <p:nvSpPr>
          <p:cNvPr id="78851" name="Rectangle 2">
            <a:extLst>
              <a:ext uri="{FF2B5EF4-FFF2-40B4-BE49-F238E27FC236}">
                <a16:creationId xmlns:a16="http://schemas.microsoft.com/office/drawing/2014/main" id="{CB148BB4-0014-140B-97CC-4A44AEA81736}"/>
              </a:ext>
            </a:extLst>
          </p:cNvPr>
          <p:cNvSpPr>
            <a:spLocks noGrp="1" noChangeArrowheads="1"/>
          </p:cNvSpPr>
          <p:nvPr>
            <p:ph type="title"/>
          </p:nvPr>
        </p:nvSpPr>
        <p:spPr>
          <a:xfrm>
            <a:off x="319088" y="228600"/>
            <a:ext cx="8420100" cy="762000"/>
          </a:xfrm>
          <a:noFill/>
        </p:spPr>
        <p:txBody>
          <a:bodyPr lIns="0" tIns="0" rIns="0" bIns="0"/>
          <a:lstStyle/>
          <a:p>
            <a:r>
              <a:rPr lang="ja-JP" altLang="en-US" b="1" dirty="0"/>
              <a:t>例３：ひと目でわかる</a:t>
            </a:r>
            <a:r>
              <a:rPr lang="ja-JP" altLang="en-US" sz="2800" b="1" dirty="0"/>
              <a:t>見せ方を工夫する</a:t>
            </a:r>
          </a:p>
        </p:txBody>
      </p:sp>
      <p:sp>
        <p:nvSpPr>
          <p:cNvPr id="51" name="正方形/長方形 50">
            <a:extLst>
              <a:ext uri="{FF2B5EF4-FFF2-40B4-BE49-F238E27FC236}">
                <a16:creationId xmlns:a16="http://schemas.microsoft.com/office/drawing/2014/main" id="{C78CA77C-98EC-B749-7CDB-DC9537411357}"/>
              </a:ext>
            </a:extLst>
          </p:cNvPr>
          <p:cNvSpPr/>
          <p:nvPr/>
        </p:nvSpPr>
        <p:spPr bwMode="auto">
          <a:xfrm>
            <a:off x="7442200" y="309563"/>
            <a:ext cx="2301875" cy="1646237"/>
          </a:xfrm>
          <a:prstGeom prst="rect">
            <a:avLst/>
          </a:prstGeom>
          <a:solidFill>
            <a:srgbClr val="FFFFCC"/>
          </a:solidFill>
          <a:ln w="127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lIns="36000" tIns="36000" rIns="36000" bIns="36000"/>
          <a:lstStyle/>
          <a:p>
            <a:pPr eaLnBrk="1" hangingPunct="1">
              <a:defRPr/>
            </a:pPr>
            <a:r>
              <a:rPr lang="en-US" altLang="ja-JP" b="1" dirty="0">
                <a:solidFill>
                  <a:srgbClr val="FF0000"/>
                </a:solidFill>
                <a:latin typeface="Meiryo UI" panose="020B0604030504040204" pitchFamily="50" charset="-128"/>
                <a:ea typeface="Meiryo UI" panose="020B0604030504040204" pitchFamily="50" charset="-128"/>
              </a:rPr>
              <a:t>Point !</a:t>
            </a:r>
          </a:p>
          <a:p>
            <a:pPr eaLnBrk="1" hangingPunct="1">
              <a:defRPr/>
            </a:pPr>
            <a:endParaRPr lang="en-US" altLang="ja-JP" dirty="0">
              <a:latin typeface="Meiryo UI" panose="020B0604030504040204" pitchFamily="50" charset="-128"/>
              <a:ea typeface="Meiryo UI" panose="020B0604030504040204" pitchFamily="50" charset="-128"/>
            </a:endParaRPr>
          </a:p>
          <a:p>
            <a:pPr eaLnBrk="1" hangingPunct="1">
              <a:defRPr/>
            </a:pPr>
            <a:r>
              <a:rPr lang="ja-JP" altLang="en-US" dirty="0">
                <a:latin typeface="Meiryo UI" panose="020B0604030504040204" pitchFamily="50" charset="-128"/>
                <a:ea typeface="Meiryo UI" panose="020B0604030504040204" pitchFamily="50" charset="-128"/>
              </a:rPr>
              <a:t>イラストや写真を効果的に使って印象付ける。</a:t>
            </a:r>
            <a:endParaRPr lang="en-US" altLang="ja-JP" dirty="0">
              <a:latin typeface="Meiryo UI" panose="020B0604030504040204" pitchFamily="50" charset="-128"/>
              <a:ea typeface="Meiryo UI" panose="020B0604030504040204" pitchFamily="50" charset="-128"/>
            </a:endParaRPr>
          </a:p>
          <a:p>
            <a:pPr eaLnBrk="1" hangingPunct="1">
              <a:defRPr/>
            </a:pPr>
            <a:r>
              <a:rPr lang="ja-JP" altLang="en-US" dirty="0">
                <a:latin typeface="Meiryo UI" panose="020B0604030504040204" pitchFamily="50" charset="-128"/>
                <a:ea typeface="Meiryo UI" panose="020B0604030504040204" pitchFamily="50" charset="-128"/>
              </a:rPr>
              <a:t>具体感、手触り感をもってもらう。</a:t>
            </a:r>
          </a:p>
        </p:txBody>
      </p:sp>
      <p:sp>
        <p:nvSpPr>
          <p:cNvPr id="78853" name="正方形/長方形 9">
            <a:extLst>
              <a:ext uri="{FF2B5EF4-FFF2-40B4-BE49-F238E27FC236}">
                <a16:creationId xmlns:a16="http://schemas.microsoft.com/office/drawing/2014/main" id="{DAC662C4-5F7E-8E14-FD20-E9A4C0D12E99}"/>
              </a:ext>
            </a:extLst>
          </p:cNvPr>
          <p:cNvSpPr>
            <a:spLocks noChangeArrowheads="1"/>
          </p:cNvSpPr>
          <p:nvPr/>
        </p:nvSpPr>
        <p:spPr bwMode="auto">
          <a:xfrm>
            <a:off x="1338263" y="2133600"/>
            <a:ext cx="2460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b="1">
                <a:latin typeface="Meiryo UI" panose="020B0604030504040204" pitchFamily="50" charset="-128"/>
                <a:ea typeface="Meiryo UI" panose="020B0604030504040204" pitchFamily="50" charset="-128"/>
              </a:rPr>
              <a:t>※</a:t>
            </a:r>
            <a:r>
              <a:rPr lang="ja-JP" altLang="en-US" sz="2000" b="1">
                <a:latin typeface="Meiryo UI" panose="020B0604030504040204" pitchFamily="50" charset="-128"/>
                <a:ea typeface="Meiryo UI" panose="020B0604030504040204" pitchFamily="50" charset="-128"/>
              </a:rPr>
              <a:t> 写真で印象付ける</a:t>
            </a:r>
          </a:p>
        </p:txBody>
      </p:sp>
      <p:pic>
        <p:nvPicPr>
          <p:cNvPr id="78854" name="図 2">
            <a:extLst>
              <a:ext uri="{FF2B5EF4-FFF2-40B4-BE49-F238E27FC236}">
                <a16:creationId xmlns:a16="http://schemas.microsoft.com/office/drawing/2014/main" id="{4B487DE8-AEBD-2927-2DE1-A6C543EE34D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6725" y="2678113"/>
            <a:ext cx="4203700" cy="314801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78855" name="正方形/長方形 11">
            <a:extLst>
              <a:ext uri="{FF2B5EF4-FFF2-40B4-BE49-F238E27FC236}">
                <a16:creationId xmlns:a16="http://schemas.microsoft.com/office/drawing/2014/main" id="{E163BB5D-9B01-E7AE-8FB3-674ACC5FBC3D}"/>
              </a:ext>
            </a:extLst>
          </p:cNvPr>
          <p:cNvSpPr>
            <a:spLocks noChangeArrowheads="1"/>
          </p:cNvSpPr>
          <p:nvPr/>
        </p:nvSpPr>
        <p:spPr bwMode="auto">
          <a:xfrm>
            <a:off x="584200" y="2828925"/>
            <a:ext cx="15700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800">
                <a:latin typeface="Meiryo UI" panose="020B0604030504040204" pitchFamily="50" charset="-128"/>
                <a:ea typeface="Meiryo UI" panose="020B0604030504040204" pitchFamily="50" charset="-128"/>
              </a:rPr>
              <a:t>ユーザーの悩み</a:t>
            </a:r>
          </a:p>
        </p:txBody>
      </p:sp>
      <p:pic>
        <p:nvPicPr>
          <p:cNvPr id="78857" name="図 2">
            <a:extLst>
              <a:ext uri="{FF2B5EF4-FFF2-40B4-BE49-F238E27FC236}">
                <a16:creationId xmlns:a16="http://schemas.microsoft.com/office/drawing/2014/main" id="{8B687C54-8D8C-4D7E-3F1B-D92F5CC0418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00650" y="2600325"/>
            <a:ext cx="4270375" cy="330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タイトル 2">
            <a:extLst>
              <a:ext uri="{FF2B5EF4-FFF2-40B4-BE49-F238E27FC236}">
                <a16:creationId xmlns:a16="http://schemas.microsoft.com/office/drawing/2014/main" id="{136484E8-0427-21E2-D690-53A39E274600}"/>
              </a:ext>
            </a:extLst>
          </p:cNvPr>
          <p:cNvSpPr>
            <a:spLocks noGrp="1"/>
          </p:cNvSpPr>
          <p:nvPr>
            <p:ph type="title"/>
          </p:nvPr>
        </p:nvSpPr>
        <p:spPr/>
        <p:txBody>
          <a:bodyPr/>
          <a:lstStyle/>
          <a:p>
            <a:r>
              <a:rPr lang="ja-JP" altLang="en-US" sz="2800" b="1"/>
              <a:t>ボディの構造（例）</a:t>
            </a:r>
          </a:p>
        </p:txBody>
      </p:sp>
      <p:sp>
        <p:nvSpPr>
          <p:cNvPr id="75779" name="円/楕円 198">
            <a:extLst>
              <a:ext uri="{FF2B5EF4-FFF2-40B4-BE49-F238E27FC236}">
                <a16:creationId xmlns:a16="http://schemas.microsoft.com/office/drawing/2014/main" id="{107C87CA-FC83-7F12-4064-57018A0C7CF3}"/>
              </a:ext>
            </a:extLst>
          </p:cNvPr>
          <p:cNvSpPr>
            <a:spLocks noChangeArrowheads="1"/>
          </p:cNvSpPr>
          <p:nvPr/>
        </p:nvSpPr>
        <p:spPr bwMode="auto">
          <a:xfrm>
            <a:off x="8078788" y="1897063"/>
            <a:ext cx="874712" cy="873125"/>
          </a:xfrm>
          <a:prstGeom prst="ellipse">
            <a:avLst/>
          </a:prstGeom>
          <a:noFill/>
          <a:ln w="2857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36000" tIns="36000" rIns="36000" bIns="36000"/>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endParaRPr lang="ja-JP" altLang="en-US" sz="1600"/>
          </a:p>
        </p:txBody>
      </p:sp>
      <p:sp>
        <p:nvSpPr>
          <p:cNvPr id="74756" name="円/楕円 213">
            <a:extLst>
              <a:ext uri="{FF2B5EF4-FFF2-40B4-BE49-F238E27FC236}">
                <a16:creationId xmlns:a16="http://schemas.microsoft.com/office/drawing/2014/main" id="{5237C89C-0EED-23B2-DD4A-C2A86E9DCCD6}"/>
              </a:ext>
            </a:extLst>
          </p:cNvPr>
          <p:cNvSpPr>
            <a:spLocks noChangeArrowheads="1"/>
          </p:cNvSpPr>
          <p:nvPr/>
        </p:nvSpPr>
        <p:spPr bwMode="auto">
          <a:xfrm>
            <a:off x="8083550" y="5464175"/>
            <a:ext cx="874713" cy="873125"/>
          </a:xfrm>
          <a:prstGeom prst="ellipse">
            <a:avLst/>
          </a:prstGeom>
          <a:solidFill>
            <a:schemeClr val="accent3">
              <a:lumMod val="20000"/>
              <a:lumOff val="80000"/>
            </a:schemeClr>
          </a:solidFill>
          <a:ln w="19050" algn="ctr">
            <a:solidFill>
              <a:schemeClr val="tx1"/>
            </a:solidFill>
            <a:round/>
            <a:headEnd/>
            <a:tailEnd/>
          </a:ln>
        </p:spPr>
        <p:txBody>
          <a:bodyPr lIns="36000" tIns="36000" rIns="36000" bIns="36000"/>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defRPr/>
            </a:pPr>
            <a:endParaRPr lang="ja-JP" altLang="en-US" sz="1600"/>
          </a:p>
        </p:txBody>
      </p:sp>
      <p:sp>
        <p:nvSpPr>
          <p:cNvPr id="7" name="Text Box 7">
            <a:extLst>
              <a:ext uri="{FF2B5EF4-FFF2-40B4-BE49-F238E27FC236}">
                <a16:creationId xmlns:a16="http://schemas.microsoft.com/office/drawing/2014/main" id="{6F2145F1-9938-7703-D39B-80368E1061EB}"/>
              </a:ext>
            </a:extLst>
          </p:cNvPr>
          <p:cNvSpPr txBox="1">
            <a:spLocks noChangeArrowheads="1"/>
          </p:cNvSpPr>
          <p:nvPr/>
        </p:nvSpPr>
        <p:spPr bwMode="auto">
          <a:xfrm>
            <a:off x="3296750" y="1324185"/>
            <a:ext cx="858225" cy="293478"/>
          </a:xfrm>
          <a:prstGeom prst="rect">
            <a:avLst/>
          </a:prstGeom>
          <a:noFill/>
          <a:ln w="28575">
            <a:noFill/>
            <a:miter lim="800000"/>
            <a:headEnd/>
            <a:tailEnd/>
          </a:ln>
          <a:effectLst/>
        </p:spPr>
        <p:txBody>
          <a:bodyPr wrap="none" lIns="90000" tIns="46800" rIns="90000" bIns="0" anchor="b">
            <a:spAutoFit/>
          </a:bodyPr>
          <a:lstStyle/>
          <a:p>
            <a:pPr algn="ctr" eaLnBrk="1" hangingPunct="1">
              <a:defRPr/>
            </a:pPr>
            <a:r>
              <a:rPr lang="ja-JP" altLang="en-US" b="1" dirty="0">
                <a:latin typeface="Meiryo UI" panose="020B0604030504040204" pitchFamily="50" charset="-128"/>
                <a:ea typeface="Meiryo UI" panose="020B0604030504040204" pitchFamily="50" charset="-128"/>
              </a:rPr>
              <a:t>プロセス</a:t>
            </a:r>
          </a:p>
        </p:txBody>
      </p:sp>
      <p:sp>
        <p:nvSpPr>
          <p:cNvPr id="75782" name="Rectangle 24">
            <a:extLst>
              <a:ext uri="{FF2B5EF4-FFF2-40B4-BE49-F238E27FC236}">
                <a16:creationId xmlns:a16="http://schemas.microsoft.com/office/drawing/2014/main" id="{6082AE38-4EE9-1188-C128-E9F35C0AE7E6}"/>
              </a:ext>
            </a:extLst>
          </p:cNvPr>
          <p:cNvSpPr>
            <a:spLocks noChangeArrowheads="1"/>
          </p:cNvSpPr>
          <p:nvPr/>
        </p:nvSpPr>
        <p:spPr bwMode="auto">
          <a:xfrm>
            <a:off x="3795713" y="1384300"/>
            <a:ext cx="604837" cy="18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lIns="36000" tIns="36000" rIns="36000" bIns="36000"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endParaRPr lang="ja-JP" altLang="en-US" sz="1100"/>
          </a:p>
        </p:txBody>
      </p:sp>
      <p:cxnSp>
        <p:nvCxnSpPr>
          <p:cNvPr id="75783" name="直線コネクタ 46">
            <a:extLst>
              <a:ext uri="{FF2B5EF4-FFF2-40B4-BE49-F238E27FC236}">
                <a16:creationId xmlns:a16="http://schemas.microsoft.com/office/drawing/2014/main" id="{81B50234-B28D-EF21-E2FD-4CF183E27A9D}"/>
              </a:ext>
            </a:extLst>
          </p:cNvPr>
          <p:cNvCxnSpPr>
            <a:cxnSpLocks noChangeShapeType="1"/>
          </p:cNvCxnSpPr>
          <p:nvPr/>
        </p:nvCxnSpPr>
        <p:spPr bwMode="auto">
          <a:xfrm>
            <a:off x="2663825" y="1658938"/>
            <a:ext cx="2159000" cy="158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sp>
        <p:nvSpPr>
          <p:cNvPr id="74760" name="AutoShape 115">
            <a:extLst>
              <a:ext uri="{FF2B5EF4-FFF2-40B4-BE49-F238E27FC236}">
                <a16:creationId xmlns:a16="http://schemas.microsoft.com/office/drawing/2014/main" id="{88D6A633-52C2-5F21-1463-C3F1B564435A}"/>
              </a:ext>
            </a:extLst>
          </p:cNvPr>
          <p:cNvSpPr>
            <a:spLocks noChangeArrowheads="1"/>
          </p:cNvSpPr>
          <p:nvPr/>
        </p:nvSpPr>
        <p:spPr bwMode="auto">
          <a:xfrm>
            <a:off x="4098925" y="2065338"/>
            <a:ext cx="584200" cy="415925"/>
          </a:xfrm>
          <a:prstGeom prst="homePlate">
            <a:avLst>
              <a:gd name="adj" fmla="val 28956"/>
            </a:avLst>
          </a:prstGeom>
          <a:solidFill>
            <a:schemeClr val="accent3">
              <a:lumMod val="20000"/>
              <a:lumOff val="80000"/>
            </a:schemeClr>
          </a:solidFill>
          <a:ln w="19050">
            <a:solidFill>
              <a:schemeClr val="tx1"/>
            </a:solidFill>
            <a:miter lim="800000"/>
            <a:headEnd/>
            <a:tailEnd/>
          </a:ln>
        </p:spPr>
        <p:txBody>
          <a:bodyPr anchor="ctr" anchorCtr="1"/>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defRPr/>
            </a:pPr>
            <a:endParaRPr lang="en-US" altLang="ja-JP" sz="1600" b="1"/>
          </a:p>
        </p:txBody>
      </p:sp>
      <p:sp>
        <p:nvSpPr>
          <p:cNvPr id="74761" name="AutoShape 116">
            <a:extLst>
              <a:ext uri="{FF2B5EF4-FFF2-40B4-BE49-F238E27FC236}">
                <a16:creationId xmlns:a16="http://schemas.microsoft.com/office/drawing/2014/main" id="{FB136EAF-A5E1-A5D4-605E-9E5919AED0A5}"/>
              </a:ext>
            </a:extLst>
          </p:cNvPr>
          <p:cNvSpPr>
            <a:spLocks noChangeArrowheads="1"/>
          </p:cNvSpPr>
          <p:nvPr/>
        </p:nvSpPr>
        <p:spPr bwMode="auto">
          <a:xfrm>
            <a:off x="3668713" y="2065338"/>
            <a:ext cx="579437" cy="415925"/>
          </a:xfrm>
          <a:prstGeom prst="homePlate">
            <a:avLst>
              <a:gd name="adj" fmla="val 28953"/>
            </a:avLst>
          </a:prstGeom>
          <a:solidFill>
            <a:schemeClr val="accent3">
              <a:lumMod val="20000"/>
              <a:lumOff val="80000"/>
            </a:schemeClr>
          </a:solidFill>
          <a:ln w="19050">
            <a:solidFill>
              <a:schemeClr val="tx1"/>
            </a:solidFill>
            <a:miter lim="800000"/>
            <a:headEnd/>
            <a:tailEnd/>
          </a:ln>
        </p:spPr>
        <p:txBody>
          <a:bodyPr anchor="ctr" anchorCtr="1"/>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defRPr/>
            </a:pPr>
            <a:endParaRPr lang="en-US" altLang="ja-JP" sz="1600" b="1"/>
          </a:p>
        </p:txBody>
      </p:sp>
      <p:sp>
        <p:nvSpPr>
          <p:cNvPr id="74762" name="AutoShape 117">
            <a:extLst>
              <a:ext uri="{FF2B5EF4-FFF2-40B4-BE49-F238E27FC236}">
                <a16:creationId xmlns:a16="http://schemas.microsoft.com/office/drawing/2014/main" id="{9E96A533-2CCD-9C8D-48DE-4470A6D8C60A}"/>
              </a:ext>
            </a:extLst>
          </p:cNvPr>
          <p:cNvSpPr>
            <a:spLocks noChangeArrowheads="1"/>
          </p:cNvSpPr>
          <p:nvPr/>
        </p:nvSpPr>
        <p:spPr bwMode="auto">
          <a:xfrm>
            <a:off x="3238500" y="2065338"/>
            <a:ext cx="584200" cy="415925"/>
          </a:xfrm>
          <a:prstGeom prst="homePlate">
            <a:avLst>
              <a:gd name="adj" fmla="val 28956"/>
            </a:avLst>
          </a:prstGeom>
          <a:solidFill>
            <a:schemeClr val="accent3">
              <a:lumMod val="20000"/>
              <a:lumOff val="80000"/>
            </a:schemeClr>
          </a:solidFill>
          <a:ln w="19050">
            <a:solidFill>
              <a:schemeClr val="tx1"/>
            </a:solidFill>
            <a:miter lim="800000"/>
            <a:headEnd/>
            <a:tailEnd/>
          </a:ln>
        </p:spPr>
        <p:txBody>
          <a:bodyPr anchor="ctr" anchorCtr="1"/>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defRPr/>
            </a:pPr>
            <a:endParaRPr lang="en-US" altLang="ja-JP" sz="1600" b="1"/>
          </a:p>
        </p:txBody>
      </p:sp>
      <p:sp>
        <p:nvSpPr>
          <p:cNvPr id="74763" name="AutoShape 118">
            <a:extLst>
              <a:ext uri="{FF2B5EF4-FFF2-40B4-BE49-F238E27FC236}">
                <a16:creationId xmlns:a16="http://schemas.microsoft.com/office/drawing/2014/main" id="{E3F08CFB-F878-F930-29B6-E8F0F80673FF}"/>
              </a:ext>
            </a:extLst>
          </p:cNvPr>
          <p:cNvSpPr>
            <a:spLocks noChangeArrowheads="1"/>
          </p:cNvSpPr>
          <p:nvPr/>
        </p:nvSpPr>
        <p:spPr bwMode="auto">
          <a:xfrm>
            <a:off x="2809875" y="2065338"/>
            <a:ext cx="584200" cy="415925"/>
          </a:xfrm>
          <a:prstGeom prst="homePlate">
            <a:avLst>
              <a:gd name="adj" fmla="val 28956"/>
            </a:avLst>
          </a:prstGeom>
          <a:solidFill>
            <a:schemeClr val="accent3">
              <a:lumMod val="20000"/>
              <a:lumOff val="80000"/>
            </a:schemeClr>
          </a:solidFill>
          <a:ln w="19050">
            <a:solidFill>
              <a:schemeClr val="tx1"/>
            </a:solidFill>
            <a:miter lim="800000"/>
            <a:headEnd/>
            <a:tailEnd/>
          </a:ln>
        </p:spPr>
        <p:txBody>
          <a:bodyPr anchor="ctr" anchorCtr="1"/>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defRPr/>
            </a:pPr>
            <a:endParaRPr lang="en-US" altLang="ja-JP" sz="1600" b="1"/>
          </a:p>
        </p:txBody>
      </p:sp>
      <p:sp>
        <p:nvSpPr>
          <p:cNvPr id="14" name="Text Box 7">
            <a:extLst>
              <a:ext uri="{FF2B5EF4-FFF2-40B4-BE49-F238E27FC236}">
                <a16:creationId xmlns:a16="http://schemas.microsoft.com/office/drawing/2014/main" id="{77E573D4-03A7-B225-039C-908749232165}"/>
              </a:ext>
            </a:extLst>
          </p:cNvPr>
          <p:cNvSpPr txBox="1">
            <a:spLocks noChangeArrowheads="1"/>
          </p:cNvSpPr>
          <p:nvPr/>
        </p:nvSpPr>
        <p:spPr bwMode="auto">
          <a:xfrm>
            <a:off x="742763" y="3102185"/>
            <a:ext cx="1124325" cy="293478"/>
          </a:xfrm>
          <a:prstGeom prst="rect">
            <a:avLst/>
          </a:prstGeom>
          <a:noFill/>
          <a:ln w="28575">
            <a:noFill/>
            <a:miter lim="800000"/>
            <a:headEnd/>
            <a:tailEnd/>
          </a:ln>
          <a:effectLst/>
        </p:spPr>
        <p:txBody>
          <a:bodyPr wrap="none" lIns="90000" tIns="46800" rIns="90000" bIns="0" anchor="b">
            <a:spAutoFit/>
          </a:bodyPr>
          <a:lstStyle/>
          <a:p>
            <a:pPr algn="ctr" eaLnBrk="1" hangingPunct="1">
              <a:defRPr/>
            </a:pPr>
            <a:r>
              <a:rPr lang="ja-JP" altLang="en-US" b="1" dirty="0">
                <a:latin typeface="Meiryo UI" panose="020B0604030504040204" pitchFamily="50" charset="-128"/>
                <a:ea typeface="Meiryo UI" panose="020B0604030504040204" pitchFamily="50" charset="-128"/>
              </a:rPr>
              <a:t>並列</a:t>
            </a:r>
            <a:r>
              <a:rPr lang="en-US" altLang="ja-JP" b="1" dirty="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対比</a:t>
            </a:r>
          </a:p>
        </p:txBody>
      </p:sp>
      <p:sp>
        <p:nvSpPr>
          <p:cNvPr id="75789" name="AutoShape 18">
            <a:extLst>
              <a:ext uri="{FF2B5EF4-FFF2-40B4-BE49-F238E27FC236}">
                <a16:creationId xmlns:a16="http://schemas.microsoft.com/office/drawing/2014/main" id="{F4FEFB2D-97DF-69D9-3DB2-18FB2485C36D}"/>
              </a:ext>
            </a:extLst>
          </p:cNvPr>
          <p:cNvSpPr>
            <a:spLocks noChangeArrowheads="1"/>
          </p:cNvSpPr>
          <p:nvPr/>
        </p:nvSpPr>
        <p:spPr bwMode="auto">
          <a:xfrm>
            <a:off x="1228725" y="4068763"/>
            <a:ext cx="255588" cy="263525"/>
          </a:xfrm>
          <a:prstGeom prst="leftRightArrow">
            <a:avLst>
              <a:gd name="adj1" fmla="val 50000"/>
              <a:gd name="adj2" fmla="val 20000"/>
            </a:avLst>
          </a:prstGeom>
          <a:solidFill>
            <a:schemeClr val="accent3">
              <a:lumMod val="20000"/>
              <a:lumOff val="80000"/>
            </a:schemeClr>
          </a:solidFill>
          <a:ln w="19050">
            <a:solidFill>
              <a:schemeClr val="tx1"/>
            </a:solidFill>
            <a:miter lim="800000"/>
            <a:headEnd/>
            <a:tailEnd/>
          </a:ln>
        </p:spPr>
        <p:txBody>
          <a:bodyPr wrap="none" lIns="36000" tIns="36000" rIns="36000" bIns="36000"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endParaRPr lang="ja-JP" altLang="en-US" sz="1100"/>
          </a:p>
        </p:txBody>
      </p:sp>
      <p:sp>
        <p:nvSpPr>
          <p:cNvPr id="75790" name="Rectangle 24">
            <a:extLst>
              <a:ext uri="{FF2B5EF4-FFF2-40B4-BE49-F238E27FC236}">
                <a16:creationId xmlns:a16="http://schemas.microsoft.com/office/drawing/2014/main" id="{73E7EDA8-91A6-12D5-9C72-9EEAD3FCE2A1}"/>
              </a:ext>
            </a:extLst>
          </p:cNvPr>
          <p:cNvSpPr>
            <a:spLocks noChangeArrowheads="1"/>
          </p:cNvSpPr>
          <p:nvPr/>
        </p:nvSpPr>
        <p:spPr bwMode="auto">
          <a:xfrm>
            <a:off x="1065213" y="3424238"/>
            <a:ext cx="60483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lIns="36000" tIns="36000" rIns="36000" bIns="36000"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endParaRPr lang="ja-JP" altLang="en-US" sz="1100"/>
          </a:p>
        </p:txBody>
      </p:sp>
      <p:sp>
        <p:nvSpPr>
          <p:cNvPr id="17" name="Rectangle 20">
            <a:extLst>
              <a:ext uri="{FF2B5EF4-FFF2-40B4-BE49-F238E27FC236}">
                <a16:creationId xmlns:a16="http://schemas.microsoft.com/office/drawing/2014/main" id="{1CDBC8DB-936B-E276-5154-5268381059CD}"/>
              </a:ext>
            </a:extLst>
          </p:cNvPr>
          <p:cNvSpPr>
            <a:spLocks noChangeArrowheads="1"/>
          </p:cNvSpPr>
          <p:nvPr/>
        </p:nvSpPr>
        <p:spPr bwMode="auto">
          <a:xfrm>
            <a:off x="434975" y="3819525"/>
            <a:ext cx="642938" cy="711200"/>
          </a:xfrm>
          <a:prstGeom prst="rect">
            <a:avLst/>
          </a:prstGeom>
          <a:solidFill>
            <a:schemeClr val="accent3">
              <a:lumMod val="20000"/>
              <a:lumOff val="80000"/>
            </a:schemeClr>
          </a:solidFill>
          <a:ln w="19050">
            <a:solidFill>
              <a:schemeClr val="tx1"/>
            </a:solidFill>
            <a:miter lim="800000"/>
            <a:headEnd/>
            <a:tailEnd/>
          </a:ln>
          <a:effectLst/>
        </p:spPr>
        <p:txBody>
          <a:bodyPr wrap="none" lIns="36000" tIns="36000" rIns="36000" bIns="36000" anchor="ctr"/>
          <a:lstStyle>
            <a:lvl1pPr eaLnBrk="0" hangingPunct="0">
              <a:defRPr kumimoji="1" sz="16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6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6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6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ctr" eaLnBrk="1" hangingPunct="1">
              <a:defRPr/>
            </a:pPr>
            <a:r>
              <a:rPr lang="en-US" altLang="ja-JP">
                <a:latin typeface="Meiryo UI" panose="020B0604030504040204" pitchFamily="50" charset="-128"/>
                <a:ea typeface="Meiryo UI" panose="020B0604030504040204" pitchFamily="50" charset="-128"/>
              </a:rPr>
              <a:t>A</a:t>
            </a:r>
          </a:p>
        </p:txBody>
      </p:sp>
      <p:sp>
        <p:nvSpPr>
          <p:cNvPr id="18" name="Rectangle 21">
            <a:extLst>
              <a:ext uri="{FF2B5EF4-FFF2-40B4-BE49-F238E27FC236}">
                <a16:creationId xmlns:a16="http://schemas.microsoft.com/office/drawing/2014/main" id="{273761F0-6943-0E48-222C-92E31295C8E6}"/>
              </a:ext>
            </a:extLst>
          </p:cNvPr>
          <p:cNvSpPr>
            <a:spLocks noChangeArrowheads="1"/>
          </p:cNvSpPr>
          <p:nvPr/>
        </p:nvSpPr>
        <p:spPr bwMode="auto">
          <a:xfrm>
            <a:off x="1616075" y="3819525"/>
            <a:ext cx="642938" cy="711200"/>
          </a:xfrm>
          <a:prstGeom prst="rect">
            <a:avLst/>
          </a:prstGeom>
          <a:solidFill>
            <a:schemeClr val="accent3">
              <a:lumMod val="20000"/>
              <a:lumOff val="80000"/>
            </a:schemeClr>
          </a:solidFill>
          <a:ln w="19050">
            <a:solidFill>
              <a:schemeClr val="tx1"/>
            </a:solidFill>
            <a:miter lim="800000"/>
            <a:headEnd/>
            <a:tailEnd/>
          </a:ln>
          <a:effectLst/>
        </p:spPr>
        <p:txBody>
          <a:bodyPr wrap="none" lIns="36000" tIns="36000" rIns="36000" bIns="36000" anchor="ctr"/>
          <a:lstStyle>
            <a:lvl1pPr eaLnBrk="0" hangingPunct="0">
              <a:defRPr kumimoji="1" sz="16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6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6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6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ctr" eaLnBrk="1" hangingPunct="1">
              <a:defRPr/>
            </a:pPr>
            <a:r>
              <a:rPr lang="en-US" altLang="ja-JP">
                <a:latin typeface="Meiryo UI" panose="020B0604030504040204" pitchFamily="50" charset="-128"/>
                <a:ea typeface="Meiryo UI" panose="020B0604030504040204" pitchFamily="50" charset="-128"/>
              </a:rPr>
              <a:t>B</a:t>
            </a:r>
          </a:p>
        </p:txBody>
      </p:sp>
      <p:cxnSp>
        <p:nvCxnSpPr>
          <p:cNvPr id="75793" name="直線コネクタ 37">
            <a:extLst>
              <a:ext uri="{FF2B5EF4-FFF2-40B4-BE49-F238E27FC236}">
                <a16:creationId xmlns:a16="http://schemas.microsoft.com/office/drawing/2014/main" id="{9AA5F02D-ECA7-F866-7DC6-CAFC9124E792}"/>
              </a:ext>
            </a:extLst>
          </p:cNvPr>
          <p:cNvCxnSpPr>
            <a:cxnSpLocks noChangeShapeType="1"/>
          </p:cNvCxnSpPr>
          <p:nvPr/>
        </p:nvCxnSpPr>
        <p:spPr bwMode="auto">
          <a:xfrm>
            <a:off x="280988" y="3463925"/>
            <a:ext cx="2159000" cy="1588"/>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sp>
        <p:nvSpPr>
          <p:cNvPr id="20" name="Text Box 5">
            <a:extLst>
              <a:ext uri="{FF2B5EF4-FFF2-40B4-BE49-F238E27FC236}">
                <a16:creationId xmlns:a16="http://schemas.microsoft.com/office/drawing/2014/main" id="{4E21932D-293F-6517-70CD-B06B4F37D84D}"/>
              </a:ext>
            </a:extLst>
          </p:cNvPr>
          <p:cNvSpPr txBox="1">
            <a:spLocks noChangeArrowheads="1"/>
          </p:cNvSpPr>
          <p:nvPr/>
        </p:nvSpPr>
        <p:spPr bwMode="auto">
          <a:xfrm>
            <a:off x="763349" y="4918285"/>
            <a:ext cx="1299051" cy="293478"/>
          </a:xfrm>
          <a:prstGeom prst="rect">
            <a:avLst/>
          </a:prstGeom>
          <a:noFill/>
          <a:ln w="28575">
            <a:noFill/>
            <a:miter lim="800000"/>
            <a:headEnd/>
            <a:tailEnd/>
          </a:ln>
          <a:effectLst/>
        </p:spPr>
        <p:txBody>
          <a:bodyPr wrap="none" lIns="90000" tIns="46800" rIns="90000" bIns="0" anchor="b">
            <a:spAutoFit/>
          </a:bodyPr>
          <a:lstStyle/>
          <a:p>
            <a:pPr algn="ctr" eaLnBrk="1" hangingPunct="1">
              <a:defRPr/>
            </a:pPr>
            <a:r>
              <a:rPr lang="ja-JP" altLang="en-US" b="1">
                <a:latin typeface="Meiryo UI" panose="020B0604030504040204" pitchFamily="50" charset="-128"/>
                <a:ea typeface="Meiryo UI" panose="020B0604030504040204" pitchFamily="50" charset="-128"/>
              </a:rPr>
              <a:t>プライオリティ</a:t>
            </a:r>
          </a:p>
        </p:txBody>
      </p:sp>
      <p:grpSp>
        <p:nvGrpSpPr>
          <p:cNvPr id="75795" name="Group 10">
            <a:extLst>
              <a:ext uri="{FF2B5EF4-FFF2-40B4-BE49-F238E27FC236}">
                <a16:creationId xmlns:a16="http://schemas.microsoft.com/office/drawing/2014/main" id="{7C5DBFB6-92BE-6422-9EA9-105E544E7D80}"/>
              </a:ext>
            </a:extLst>
          </p:cNvPr>
          <p:cNvGrpSpPr>
            <a:grpSpLocks/>
          </p:cNvGrpSpPr>
          <p:nvPr/>
        </p:nvGrpSpPr>
        <p:grpSpPr bwMode="auto">
          <a:xfrm>
            <a:off x="280988" y="6138863"/>
            <a:ext cx="2055812" cy="234950"/>
            <a:chOff x="103" y="2606"/>
            <a:chExt cx="2013" cy="378"/>
          </a:xfrm>
        </p:grpSpPr>
        <p:sp>
          <p:nvSpPr>
            <p:cNvPr id="75875" name="AutoShape 11">
              <a:extLst>
                <a:ext uri="{FF2B5EF4-FFF2-40B4-BE49-F238E27FC236}">
                  <a16:creationId xmlns:a16="http://schemas.microsoft.com/office/drawing/2014/main" id="{1B480751-1AAC-8686-B5BA-8E7F689C4B59}"/>
                </a:ext>
              </a:extLst>
            </p:cNvPr>
            <p:cNvSpPr>
              <a:spLocks/>
            </p:cNvSpPr>
            <p:nvPr/>
          </p:nvSpPr>
          <p:spPr bwMode="auto">
            <a:xfrm rot="-5400000">
              <a:off x="505" y="2204"/>
              <a:ext cx="60" cy="864"/>
            </a:xfrm>
            <a:prstGeom prst="leftBracket">
              <a:avLst>
                <a:gd name="adj" fmla="val 12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36000" tIns="36000" rIns="36000" bIns="36000"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endParaRPr lang="ja-JP" altLang="en-US" sz="1100"/>
            </a:p>
          </p:txBody>
        </p:sp>
        <p:sp>
          <p:nvSpPr>
            <p:cNvPr id="75876" name="AutoShape 12">
              <a:extLst>
                <a:ext uri="{FF2B5EF4-FFF2-40B4-BE49-F238E27FC236}">
                  <a16:creationId xmlns:a16="http://schemas.microsoft.com/office/drawing/2014/main" id="{1025FE4B-3CD5-C2AD-F433-C27B92B6876E}"/>
                </a:ext>
              </a:extLst>
            </p:cNvPr>
            <p:cNvSpPr>
              <a:spLocks/>
            </p:cNvSpPr>
            <p:nvPr/>
          </p:nvSpPr>
          <p:spPr bwMode="auto">
            <a:xfrm rot="-5400000">
              <a:off x="1654" y="2316"/>
              <a:ext cx="60" cy="864"/>
            </a:xfrm>
            <a:prstGeom prst="leftBracket">
              <a:avLst>
                <a:gd name="adj" fmla="val 12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36000" tIns="36000" rIns="36000" bIns="36000"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endParaRPr lang="ja-JP" altLang="en-US" sz="1100"/>
            </a:p>
          </p:txBody>
        </p:sp>
        <p:cxnSp>
          <p:nvCxnSpPr>
            <p:cNvPr id="75877" name="AutoShape 13">
              <a:extLst>
                <a:ext uri="{FF2B5EF4-FFF2-40B4-BE49-F238E27FC236}">
                  <a16:creationId xmlns:a16="http://schemas.microsoft.com/office/drawing/2014/main" id="{C131CB67-A777-CA0E-EBEC-4425756DAF31}"/>
                </a:ext>
              </a:extLst>
            </p:cNvPr>
            <p:cNvCxnSpPr>
              <a:cxnSpLocks noChangeShapeType="1"/>
              <a:stCxn id="75875" idx="1"/>
            </p:cNvCxnSpPr>
            <p:nvPr/>
          </p:nvCxnSpPr>
          <p:spPr bwMode="auto">
            <a:xfrm>
              <a:off x="534" y="2665"/>
              <a:ext cx="0" cy="90"/>
            </a:xfrm>
            <a:prstGeom prst="straightConnector1">
              <a:avLst/>
            </a:prstGeom>
            <a:noFill/>
            <a:ln w="28575">
              <a:solidFill>
                <a:schemeClr val="tx1"/>
              </a:solidFill>
              <a:round/>
              <a:headEnd/>
              <a:tailEnd/>
            </a:ln>
            <a:extLst>
              <a:ext uri="{909E8E84-426E-40DD-AFC4-6F175D3DCCD1}">
                <a14:hiddenFill xmlns:a14="http://schemas.microsoft.com/office/drawing/2010/main">
                  <a:noFill/>
                </a14:hiddenFill>
              </a:ext>
            </a:extLst>
          </p:spPr>
        </p:cxnSp>
        <p:cxnSp>
          <p:nvCxnSpPr>
            <p:cNvPr id="75878" name="AutoShape 14">
              <a:extLst>
                <a:ext uri="{FF2B5EF4-FFF2-40B4-BE49-F238E27FC236}">
                  <a16:creationId xmlns:a16="http://schemas.microsoft.com/office/drawing/2014/main" id="{6160A9BC-93B2-0A4F-EB3B-ACC0BCE27A33}"/>
                </a:ext>
              </a:extLst>
            </p:cNvPr>
            <p:cNvCxnSpPr>
              <a:cxnSpLocks noChangeShapeType="1"/>
              <a:stCxn id="75876" idx="1"/>
            </p:cNvCxnSpPr>
            <p:nvPr/>
          </p:nvCxnSpPr>
          <p:spPr bwMode="auto">
            <a:xfrm>
              <a:off x="1683" y="2777"/>
              <a:ext cx="0" cy="97"/>
            </a:xfrm>
            <a:prstGeom prst="straightConnector1">
              <a:avLst/>
            </a:prstGeom>
            <a:noFill/>
            <a:ln w="28575">
              <a:solidFill>
                <a:schemeClr val="tx1"/>
              </a:solidFill>
              <a:round/>
              <a:headEnd/>
              <a:tailEnd/>
            </a:ln>
            <a:extLst>
              <a:ext uri="{909E8E84-426E-40DD-AFC4-6F175D3DCCD1}">
                <a14:hiddenFill xmlns:a14="http://schemas.microsoft.com/office/drawing/2010/main">
                  <a:noFill/>
                </a14:hiddenFill>
              </a:ext>
            </a:extLst>
          </p:spPr>
        </p:cxnSp>
        <p:cxnSp>
          <p:nvCxnSpPr>
            <p:cNvPr id="75879" name="AutoShape 15">
              <a:extLst>
                <a:ext uri="{FF2B5EF4-FFF2-40B4-BE49-F238E27FC236}">
                  <a16:creationId xmlns:a16="http://schemas.microsoft.com/office/drawing/2014/main" id="{07F61390-AC03-BD86-5285-C60F36DAD9CC}"/>
                </a:ext>
              </a:extLst>
            </p:cNvPr>
            <p:cNvCxnSpPr>
              <a:cxnSpLocks noChangeShapeType="1"/>
            </p:cNvCxnSpPr>
            <p:nvPr/>
          </p:nvCxnSpPr>
          <p:spPr bwMode="auto">
            <a:xfrm>
              <a:off x="534" y="2755"/>
              <a:ext cx="1149" cy="119"/>
            </a:xfrm>
            <a:prstGeom prst="straightConnector1">
              <a:avLst/>
            </a:prstGeom>
            <a:noFill/>
            <a:ln w="28575">
              <a:solidFill>
                <a:schemeClr val="tx1"/>
              </a:solidFill>
              <a:round/>
              <a:headEnd/>
              <a:tailEnd/>
            </a:ln>
            <a:extLst>
              <a:ext uri="{909E8E84-426E-40DD-AFC4-6F175D3DCCD1}">
                <a14:hiddenFill xmlns:a14="http://schemas.microsoft.com/office/drawing/2010/main">
                  <a:noFill/>
                </a14:hiddenFill>
              </a:ext>
            </a:extLst>
          </p:spPr>
        </p:cxnSp>
        <p:sp>
          <p:nvSpPr>
            <p:cNvPr id="75880" name="AutoShape 16">
              <a:extLst>
                <a:ext uri="{FF2B5EF4-FFF2-40B4-BE49-F238E27FC236}">
                  <a16:creationId xmlns:a16="http://schemas.microsoft.com/office/drawing/2014/main" id="{4E063EFF-E1CC-1A4A-1312-7F2DAE3EDE21}"/>
                </a:ext>
              </a:extLst>
            </p:cNvPr>
            <p:cNvSpPr>
              <a:spLocks noChangeArrowheads="1"/>
            </p:cNvSpPr>
            <p:nvPr/>
          </p:nvSpPr>
          <p:spPr bwMode="auto">
            <a:xfrm>
              <a:off x="1038" y="2828"/>
              <a:ext cx="145" cy="156"/>
            </a:xfrm>
            <a:prstGeom prst="triangle">
              <a:avLst>
                <a:gd name="adj" fmla="val 50000"/>
              </a:avLst>
            </a:prstGeom>
            <a:solidFill>
              <a:schemeClr val="accent2"/>
            </a:solidFill>
            <a:ln w="28575">
              <a:solidFill>
                <a:schemeClr val="tx1"/>
              </a:solidFill>
              <a:miter lim="800000"/>
              <a:headEnd/>
              <a:tailEnd/>
            </a:ln>
          </p:spPr>
          <p:txBody>
            <a:bodyPr wrap="none" lIns="36000" tIns="36000" rIns="36000" bIns="36000"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endParaRPr lang="ja-JP" altLang="en-US" sz="1100"/>
            </a:p>
          </p:txBody>
        </p:sp>
      </p:grpSp>
      <p:sp>
        <p:nvSpPr>
          <p:cNvPr id="28" name="Rectangle 17">
            <a:extLst>
              <a:ext uri="{FF2B5EF4-FFF2-40B4-BE49-F238E27FC236}">
                <a16:creationId xmlns:a16="http://schemas.microsoft.com/office/drawing/2014/main" id="{DCD825BE-D641-D266-4C9B-929E713A270B}"/>
              </a:ext>
            </a:extLst>
          </p:cNvPr>
          <p:cNvSpPr>
            <a:spLocks noChangeArrowheads="1"/>
          </p:cNvSpPr>
          <p:nvPr/>
        </p:nvSpPr>
        <p:spPr bwMode="auto">
          <a:xfrm>
            <a:off x="398463" y="5395913"/>
            <a:ext cx="639762" cy="711200"/>
          </a:xfrm>
          <a:prstGeom prst="rect">
            <a:avLst/>
          </a:prstGeom>
          <a:solidFill>
            <a:schemeClr val="accent3">
              <a:lumMod val="20000"/>
              <a:lumOff val="80000"/>
            </a:schemeClr>
          </a:solidFill>
          <a:ln w="19050">
            <a:solidFill>
              <a:schemeClr val="tx1"/>
            </a:solidFill>
            <a:miter lim="800000"/>
            <a:headEnd/>
            <a:tailEnd/>
          </a:ln>
          <a:effectLst/>
        </p:spPr>
        <p:txBody>
          <a:bodyPr wrap="none" lIns="36000" tIns="36000" rIns="36000" bIns="36000" anchor="ctr"/>
          <a:lstStyle>
            <a:lvl1pPr eaLnBrk="0" hangingPunct="0">
              <a:defRPr kumimoji="1" sz="16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6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6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6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ctr" eaLnBrk="1" hangingPunct="1">
              <a:defRPr/>
            </a:pPr>
            <a:r>
              <a:rPr lang="en-US" altLang="ja-JP">
                <a:latin typeface="Meiryo UI" panose="020B0604030504040204" pitchFamily="50" charset="-128"/>
                <a:ea typeface="Meiryo UI" panose="020B0604030504040204" pitchFamily="50" charset="-128"/>
              </a:rPr>
              <a:t>A</a:t>
            </a:r>
          </a:p>
        </p:txBody>
      </p:sp>
      <p:sp>
        <p:nvSpPr>
          <p:cNvPr id="29" name="Rectangle 19">
            <a:extLst>
              <a:ext uri="{FF2B5EF4-FFF2-40B4-BE49-F238E27FC236}">
                <a16:creationId xmlns:a16="http://schemas.microsoft.com/office/drawing/2014/main" id="{8DA20A8F-2F2C-AB3B-C550-1C8DF4BF4308}"/>
              </a:ext>
            </a:extLst>
          </p:cNvPr>
          <p:cNvSpPr>
            <a:spLocks noChangeArrowheads="1"/>
          </p:cNvSpPr>
          <p:nvPr/>
        </p:nvSpPr>
        <p:spPr bwMode="auto">
          <a:xfrm>
            <a:off x="1577975" y="5476875"/>
            <a:ext cx="641350" cy="712788"/>
          </a:xfrm>
          <a:prstGeom prst="rect">
            <a:avLst/>
          </a:prstGeom>
          <a:solidFill>
            <a:schemeClr val="accent3">
              <a:lumMod val="20000"/>
              <a:lumOff val="80000"/>
            </a:schemeClr>
          </a:solidFill>
          <a:ln w="19050">
            <a:solidFill>
              <a:schemeClr val="tx1"/>
            </a:solidFill>
            <a:miter lim="800000"/>
            <a:headEnd/>
            <a:tailEnd/>
          </a:ln>
          <a:effectLst/>
        </p:spPr>
        <p:txBody>
          <a:bodyPr wrap="none" lIns="36000" tIns="36000" rIns="36000" bIns="36000" anchor="ctr"/>
          <a:lstStyle>
            <a:lvl1pPr eaLnBrk="0" hangingPunct="0">
              <a:defRPr kumimoji="1" sz="16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6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6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6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ctr" eaLnBrk="1" hangingPunct="1">
              <a:defRPr/>
            </a:pPr>
            <a:r>
              <a:rPr lang="en-US" altLang="ja-JP">
                <a:latin typeface="Meiryo UI" panose="020B0604030504040204" pitchFamily="50" charset="-128"/>
                <a:ea typeface="Meiryo UI" panose="020B0604030504040204" pitchFamily="50" charset="-128"/>
              </a:rPr>
              <a:t>B</a:t>
            </a:r>
          </a:p>
        </p:txBody>
      </p:sp>
      <p:cxnSp>
        <p:nvCxnSpPr>
          <p:cNvPr id="75798" name="直線コネクタ 38">
            <a:extLst>
              <a:ext uri="{FF2B5EF4-FFF2-40B4-BE49-F238E27FC236}">
                <a16:creationId xmlns:a16="http://schemas.microsoft.com/office/drawing/2014/main" id="{E6146C67-2422-672F-E00C-44DE267EF8FC}"/>
              </a:ext>
            </a:extLst>
          </p:cNvPr>
          <p:cNvCxnSpPr>
            <a:cxnSpLocks noChangeShapeType="1"/>
          </p:cNvCxnSpPr>
          <p:nvPr/>
        </p:nvCxnSpPr>
        <p:spPr bwMode="auto">
          <a:xfrm>
            <a:off x="280988" y="5267325"/>
            <a:ext cx="2159000" cy="1588"/>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sp>
        <p:nvSpPr>
          <p:cNvPr id="31" name="Rectangle 22">
            <a:extLst>
              <a:ext uri="{FF2B5EF4-FFF2-40B4-BE49-F238E27FC236}">
                <a16:creationId xmlns:a16="http://schemas.microsoft.com/office/drawing/2014/main" id="{4E778DD5-5ECB-1277-FAB5-97CB2C30EDED}"/>
              </a:ext>
            </a:extLst>
          </p:cNvPr>
          <p:cNvSpPr>
            <a:spLocks noChangeArrowheads="1"/>
          </p:cNvSpPr>
          <p:nvPr/>
        </p:nvSpPr>
        <p:spPr bwMode="auto">
          <a:xfrm>
            <a:off x="458788" y="1854200"/>
            <a:ext cx="642937" cy="709613"/>
          </a:xfrm>
          <a:prstGeom prst="rect">
            <a:avLst/>
          </a:prstGeom>
          <a:solidFill>
            <a:schemeClr val="accent3">
              <a:lumMod val="20000"/>
              <a:lumOff val="80000"/>
            </a:schemeClr>
          </a:solidFill>
          <a:ln w="19050">
            <a:solidFill>
              <a:schemeClr val="tx1"/>
            </a:solidFill>
            <a:miter lim="800000"/>
            <a:headEnd/>
            <a:tailEnd/>
          </a:ln>
          <a:effectLst/>
        </p:spPr>
        <p:txBody>
          <a:bodyPr wrap="none" lIns="36000" tIns="36000" rIns="36000" bIns="36000" anchor="ctr"/>
          <a:lstStyle>
            <a:lvl1pPr eaLnBrk="0" hangingPunct="0">
              <a:defRPr kumimoji="1" sz="16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6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6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6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ctr" eaLnBrk="1" hangingPunct="1">
              <a:defRPr/>
            </a:pPr>
            <a:r>
              <a:rPr lang="en-US" altLang="ja-JP" dirty="0">
                <a:latin typeface="Meiryo UI" panose="020B0604030504040204" pitchFamily="50" charset="-128"/>
                <a:ea typeface="Meiryo UI" panose="020B0604030504040204" pitchFamily="50" charset="-128"/>
              </a:rPr>
              <a:t>A</a:t>
            </a:r>
          </a:p>
        </p:txBody>
      </p:sp>
      <p:sp>
        <p:nvSpPr>
          <p:cNvPr id="32" name="Rectangle 23">
            <a:extLst>
              <a:ext uri="{FF2B5EF4-FFF2-40B4-BE49-F238E27FC236}">
                <a16:creationId xmlns:a16="http://schemas.microsoft.com/office/drawing/2014/main" id="{04E3C869-8A84-B3F4-CC1D-203D394D7DF4}"/>
              </a:ext>
            </a:extLst>
          </p:cNvPr>
          <p:cNvSpPr>
            <a:spLocks noChangeArrowheads="1"/>
          </p:cNvSpPr>
          <p:nvPr/>
        </p:nvSpPr>
        <p:spPr bwMode="auto">
          <a:xfrm>
            <a:off x="1639888" y="1854200"/>
            <a:ext cx="642937" cy="709613"/>
          </a:xfrm>
          <a:prstGeom prst="rect">
            <a:avLst/>
          </a:prstGeom>
          <a:solidFill>
            <a:schemeClr val="accent3">
              <a:lumMod val="20000"/>
              <a:lumOff val="80000"/>
            </a:schemeClr>
          </a:solidFill>
          <a:ln w="19050">
            <a:solidFill>
              <a:schemeClr val="tx1"/>
            </a:solidFill>
            <a:miter lim="800000"/>
            <a:headEnd/>
            <a:tailEnd/>
          </a:ln>
          <a:effectLst/>
        </p:spPr>
        <p:txBody>
          <a:bodyPr wrap="none" lIns="36000" tIns="36000" rIns="36000" bIns="36000" anchor="ctr"/>
          <a:lstStyle>
            <a:lvl1pPr eaLnBrk="0" hangingPunct="0">
              <a:defRPr kumimoji="1" sz="16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6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6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6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ctr" eaLnBrk="1" hangingPunct="1">
              <a:defRPr/>
            </a:pPr>
            <a:r>
              <a:rPr lang="en-US" altLang="ja-JP">
                <a:latin typeface="Meiryo UI" panose="020B0604030504040204" pitchFamily="50" charset="-128"/>
                <a:ea typeface="Meiryo UI" panose="020B0604030504040204" pitchFamily="50" charset="-128"/>
              </a:rPr>
              <a:t>B</a:t>
            </a:r>
          </a:p>
        </p:txBody>
      </p:sp>
      <p:sp>
        <p:nvSpPr>
          <p:cNvPr id="33" name="二等辺三角形 32">
            <a:extLst>
              <a:ext uri="{FF2B5EF4-FFF2-40B4-BE49-F238E27FC236}">
                <a16:creationId xmlns:a16="http://schemas.microsoft.com/office/drawing/2014/main" id="{272ED7DB-6194-7495-7355-CBA0B3000C9A}"/>
              </a:ext>
            </a:extLst>
          </p:cNvPr>
          <p:cNvSpPr/>
          <p:nvPr/>
        </p:nvSpPr>
        <p:spPr bwMode="auto">
          <a:xfrm rot="5400000">
            <a:off x="1212850" y="2147888"/>
            <a:ext cx="358775" cy="123825"/>
          </a:xfrm>
          <a:prstGeom prst="triangle">
            <a:avLst/>
          </a:prstGeom>
          <a:solidFill>
            <a:schemeClr val="accent3">
              <a:lumMod val="20000"/>
              <a:lumOff val="80000"/>
            </a:schemeClr>
          </a:solidFill>
          <a:ln w="19050" cap="flat" cmpd="sng" algn="ctr">
            <a:solidFill>
              <a:schemeClr val="tx1"/>
            </a:solidFill>
            <a:prstDash val="solid"/>
            <a:round/>
            <a:headEnd type="none" w="med" len="med"/>
            <a:tailEnd type="none" w="med" len="med"/>
          </a:ln>
          <a:effectLst/>
        </p:spPr>
        <p:txBody>
          <a:bodyPr lIns="36000" tIns="36000" rIns="36000" bIns="36000"/>
          <a:lstStyle/>
          <a:p>
            <a:pPr eaLnBrk="1" hangingPunct="1">
              <a:defRPr/>
            </a:pPr>
            <a:endParaRPr lang="ja-JP" altLang="en-US" sz="1200">
              <a:latin typeface="Meiryo UI" panose="020B0604030504040204" pitchFamily="50" charset="-128"/>
              <a:ea typeface="Meiryo UI" panose="020B0604030504040204" pitchFamily="50" charset="-128"/>
            </a:endParaRPr>
          </a:p>
        </p:txBody>
      </p:sp>
      <p:cxnSp>
        <p:nvCxnSpPr>
          <p:cNvPr id="75802" name="直線コネクタ 39">
            <a:extLst>
              <a:ext uri="{FF2B5EF4-FFF2-40B4-BE49-F238E27FC236}">
                <a16:creationId xmlns:a16="http://schemas.microsoft.com/office/drawing/2014/main" id="{AF23086C-DAFE-6357-F9AC-88402006FCFB}"/>
              </a:ext>
            </a:extLst>
          </p:cNvPr>
          <p:cNvCxnSpPr>
            <a:cxnSpLocks noChangeShapeType="1"/>
          </p:cNvCxnSpPr>
          <p:nvPr/>
        </p:nvCxnSpPr>
        <p:spPr bwMode="auto">
          <a:xfrm>
            <a:off x="280988" y="1668463"/>
            <a:ext cx="215900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sp>
        <p:nvSpPr>
          <p:cNvPr id="35" name="Text Box 9">
            <a:extLst>
              <a:ext uri="{FF2B5EF4-FFF2-40B4-BE49-F238E27FC236}">
                <a16:creationId xmlns:a16="http://schemas.microsoft.com/office/drawing/2014/main" id="{76B7319E-78A0-253A-21D0-A55DF778F85B}"/>
              </a:ext>
            </a:extLst>
          </p:cNvPr>
          <p:cNvSpPr txBox="1">
            <a:spLocks noChangeArrowheads="1"/>
          </p:cNvSpPr>
          <p:nvPr/>
        </p:nvSpPr>
        <p:spPr bwMode="auto">
          <a:xfrm>
            <a:off x="841188" y="1332122"/>
            <a:ext cx="1124325" cy="293478"/>
          </a:xfrm>
          <a:prstGeom prst="rect">
            <a:avLst/>
          </a:prstGeom>
          <a:noFill/>
          <a:ln w="28575">
            <a:noFill/>
            <a:miter lim="800000"/>
            <a:headEnd/>
            <a:tailEnd/>
          </a:ln>
          <a:effectLst/>
        </p:spPr>
        <p:txBody>
          <a:bodyPr wrap="none" lIns="90000" tIns="46800" rIns="90000" bIns="0" anchor="b">
            <a:spAutoFit/>
          </a:bodyPr>
          <a:lstStyle/>
          <a:p>
            <a:pPr algn="ctr" eaLnBrk="1" hangingPunct="1">
              <a:defRPr/>
            </a:pPr>
            <a:r>
              <a:rPr lang="ja-JP" altLang="en-US" b="1" dirty="0">
                <a:latin typeface="Meiryo UI" panose="020B0604030504040204" pitchFamily="50" charset="-128"/>
                <a:ea typeface="Meiryo UI" panose="020B0604030504040204" pitchFamily="50" charset="-128"/>
              </a:rPr>
              <a:t>推移</a:t>
            </a:r>
            <a:r>
              <a:rPr lang="en-US" altLang="ja-JP" b="1" dirty="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因果</a:t>
            </a:r>
          </a:p>
        </p:txBody>
      </p:sp>
      <p:sp>
        <p:nvSpPr>
          <p:cNvPr id="36" name="Text Box 9">
            <a:extLst>
              <a:ext uri="{FF2B5EF4-FFF2-40B4-BE49-F238E27FC236}">
                <a16:creationId xmlns:a16="http://schemas.microsoft.com/office/drawing/2014/main" id="{45BBB0A1-905F-403F-E71A-26625208F4BA}"/>
              </a:ext>
            </a:extLst>
          </p:cNvPr>
          <p:cNvSpPr txBox="1">
            <a:spLocks noChangeArrowheads="1"/>
          </p:cNvSpPr>
          <p:nvPr/>
        </p:nvSpPr>
        <p:spPr bwMode="auto">
          <a:xfrm>
            <a:off x="3214688" y="4891088"/>
            <a:ext cx="963612" cy="293687"/>
          </a:xfrm>
          <a:prstGeom prst="rect">
            <a:avLst/>
          </a:prstGeom>
          <a:noFill/>
          <a:ln w="28575">
            <a:noFill/>
            <a:miter lim="800000"/>
            <a:headEnd/>
            <a:tailEnd/>
          </a:ln>
          <a:effectLst/>
        </p:spPr>
        <p:txBody>
          <a:bodyPr wrap="none" lIns="90000" tIns="46800" rIns="90000" bIns="0" anchor="b">
            <a:spAutoFit/>
          </a:bodyPr>
          <a:lstStyle/>
          <a:p>
            <a:pPr algn="ctr" eaLnBrk="1" hangingPunct="1">
              <a:defRPr/>
            </a:pPr>
            <a:r>
              <a:rPr lang="ja-JP" altLang="en-US" b="1" dirty="0">
                <a:latin typeface="Meiryo UI" panose="020B0604030504040204" pitchFamily="50" charset="-128"/>
                <a:ea typeface="Meiryo UI" panose="020B0604030504040204" pitchFamily="50" charset="-128"/>
              </a:rPr>
              <a:t>ピラミッド</a:t>
            </a:r>
          </a:p>
        </p:txBody>
      </p:sp>
      <p:cxnSp>
        <p:nvCxnSpPr>
          <p:cNvPr id="75805" name="直線コネクタ 40">
            <a:extLst>
              <a:ext uri="{FF2B5EF4-FFF2-40B4-BE49-F238E27FC236}">
                <a16:creationId xmlns:a16="http://schemas.microsoft.com/office/drawing/2014/main" id="{4A5FCE13-B429-918F-9001-492E1E0D836F}"/>
              </a:ext>
            </a:extLst>
          </p:cNvPr>
          <p:cNvCxnSpPr>
            <a:cxnSpLocks noChangeShapeType="1"/>
          </p:cNvCxnSpPr>
          <p:nvPr/>
        </p:nvCxnSpPr>
        <p:spPr bwMode="auto">
          <a:xfrm>
            <a:off x="2663825" y="5256213"/>
            <a:ext cx="2159000" cy="158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sp>
        <p:nvSpPr>
          <p:cNvPr id="74782" name="AutoShape 76">
            <a:extLst>
              <a:ext uri="{FF2B5EF4-FFF2-40B4-BE49-F238E27FC236}">
                <a16:creationId xmlns:a16="http://schemas.microsoft.com/office/drawing/2014/main" id="{086CF21D-FECD-8243-DDCD-2D425E8F26A2}"/>
              </a:ext>
            </a:extLst>
          </p:cNvPr>
          <p:cNvSpPr>
            <a:spLocks noChangeArrowheads="1"/>
          </p:cNvSpPr>
          <p:nvPr/>
        </p:nvSpPr>
        <p:spPr bwMode="auto">
          <a:xfrm>
            <a:off x="3281363" y="5416550"/>
            <a:ext cx="881062" cy="531813"/>
          </a:xfrm>
          <a:prstGeom prst="triangle">
            <a:avLst>
              <a:gd name="adj" fmla="val 49995"/>
            </a:avLst>
          </a:prstGeom>
          <a:solidFill>
            <a:schemeClr val="accent3">
              <a:lumMod val="20000"/>
              <a:lumOff val="80000"/>
            </a:schemeClr>
          </a:solidFill>
          <a:ln w="19050">
            <a:solidFill>
              <a:schemeClr val="tx1"/>
            </a:solidFill>
            <a:miter lim="800000"/>
            <a:headEnd/>
            <a:tailEnd/>
          </a:ln>
        </p:spPr>
        <p:txBody>
          <a:bodyPr wrap="none"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defRPr/>
            </a:pPr>
            <a:endParaRPr lang="ja-JP" altLang="en-US" sz="1800" b="1"/>
          </a:p>
        </p:txBody>
      </p:sp>
      <p:sp>
        <p:nvSpPr>
          <p:cNvPr id="39" name="正方形/長方形 38">
            <a:extLst>
              <a:ext uri="{FF2B5EF4-FFF2-40B4-BE49-F238E27FC236}">
                <a16:creationId xmlns:a16="http://schemas.microsoft.com/office/drawing/2014/main" id="{E69716DA-673D-B39C-F8DF-1A96B24FCC4A}"/>
              </a:ext>
            </a:extLst>
          </p:cNvPr>
          <p:cNvSpPr/>
          <p:nvPr/>
        </p:nvSpPr>
        <p:spPr>
          <a:xfrm>
            <a:off x="3565387" y="5543550"/>
            <a:ext cx="324128" cy="338554"/>
          </a:xfrm>
          <a:prstGeom prst="rect">
            <a:avLst/>
          </a:prstGeom>
        </p:spPr>
        <p:txBody>
          <a:bodyPr wrap="none">
            <a:spAutoFit/>
          </a:bodyPr>
          <a:lstStyle>
            <a:lvl1pPr eaLnBrk="0" hangingPunct="0">
              <a:defRPr kumimoji="1" sz="16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6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6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6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ctr" eaLnBrk="1" hangingPunct="1">
              <a:defRPr/>
            </a:pPr>
            <a:r>
              <a:rPr lang="en-US" altLang="ja-JP">
                <a:latin typeface="Meiryo UI" panose="020B0604030504040204" pitchFamily="50" charset="-128"/>
                <a:ea typeface="Meiryo UI" panose="020B0604030504040204" pitchFamily="50" charset="-128"/>
              </a:rPr>
              <a:t>A</a:t>
            </a:r>
          </a:p>
        </p:txBody>
      </p:sp>
      <p:sp>
        <p:nvSpPr>
          <p:cNvPr id="40" name="台形 39">
            <a:extLst>
              <a:ext uri="{FF2B5EF4-FFF2-40B4-BE49-F238E27FC236}">
                <a16:creationId xmlns:a16="http://schemas.microsoft.com/office/drawing/2014/main" id="{3259A0EB-6840-A948-1D83-965989E1EDE9}"/>
              </a:ext>
            </a:extLst>
          </p:cNvPr>
          <p:cNvSpPr/>
          <p:nvPr/>
        </p:nvSpPr>
        <p:spPr bwMode="auto">
          <a:xfrm>
            <a:off x="2962275" y="6029325"/>
            <a:ext cx="1506538" cy="288925"/>
          </a:xfrm>
          <a:prstGeom prst="trapezoid">
            <a:avLst>
              <a:gd name="adj" fmla="val 86644"/>
            </a:avLst>
          </a:prstGeom>
          <a:solidFill>
            <a:schemeClr val="accent3">
              <a:lumMod val="20000"/>
              <a:lumOff val="80000"/>
            </a:schemeClr>
          </a:solidFill>
          <a:ln w="19050" cap="flat" cmpd="sng" algn="ctr">
            <a:solidFill>
              <a:schemeClr val="tx1"/>
            </a:solidFill>
            <a:prstDash val="solid"/>
            <a:round/>
            <a:headEnd type="none" w="med" len="med"/>
            <a:tailEnd type="none" w="med" len="med"/>
          </a:ln>
          <a:effectLst/>
        </p:spPr>
        <p:txBody>
          <a:bodyPr lIns="36000" tIns="36000" rIns="36000" bIns="36000"/>
          <a:lstStyle/>
          <a:p>
            <a:pPr eaLnBrk="1" hangingPunct="1">
              <a:defRPr/>
            </a:pPr>
            <a:endParaRPr lang="ja-JP" altLang="en-US" sz="1200">
              <a:latin typeface="Meiryo UI" panose="020B0604030504040204" pitchFamily="50" charset="-128"/>
              <a:ea typeface="Meiryo UI" panose="020B0604030504040204" pitchFamily="50" charset="-128"/>
            </a:endParaRPr>
          </a:p>
        </p:txBody>
      </p:sp>
      <p:sp>
        <p:nvSpPr>
          <p:cNvPr id="41" name="正方形/長方形 40">
            <a:extLst>
              <a:ext uri="{FF2B5EF4-FFF2-40B4-BE49-F238E27FC236}">
                <a16:creationId xmlns:a16="http://schemas.microsoft.com/office/drawing/2014/main" id="{47498677-33D7-183A-7178-A1A976B7CEF9}"/>
              </a:ext>
            </a:extLst>
          </p:cNvPr>
          <p:cNvSpPr/>
          <p:nvPr/>
        </p:nvSpPr>
        <p:spPr>
          <a:xfrm>
            <a:off x="3567113" y="5994400"/>
            <a:ext cx="320675" cy="339725"/>
          </a:xfrm>
          <a:prstGeom prst="rect">
            <a:avLst/>
          </a:prstGeom>
        </p:spPr>
        <p:txBody>
          <a:bodyPr wrap="none">
            <a:spAutoFit/>
          </a:bodyPr>
          <a:lstStyle>
            <a:lvl1pPr eaLnBrk="0" hangingPunct="0">
              <a:defRPr kumimoji="1" sz="16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6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6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6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ctr" eaLnBrk="1" hangingPunct="1">
              <a:defRPr/>
            </a:pPr>
            <a:r>
              <a:rPr lang="en-US" altLang="ja-JP">
                <a:latin typeface="Meiryo UI" panose="020B0604030504040204" pitchFamily="50" charset="-128"/>
                <a:ea typeface="Meiryo UI" panose="020B0604030504040204" pitchFamily="50" charset="-128"/>
              </a:rPr>
              <a:t>B</a:t>
            </a:r>
          </a:p>
        </p:txBody>
      </p:sp>
      <p:sp>
        <p:nvSpPr>
          <p:cNvPr id="42" name="Text Box 7">
            <a:extLst>
              <a:ext uri="{FF2B5EF4-FFF2-40B4-BE49-F238E27FC236}">
                <a16:creationId xmlns:a16="http://schemas.microsoft.com/office/drawing/2014/main" id="{B7DED3CE-DD4F-EC97-CFDB-623FAA031751}"/>
              </a:ext>
            </a:extLst>
          </p:cNvPr>
          <p:cNvSpPr txBox="1">
            <a:spLocks noChangeArrowheads="1"/>
          </p:cNvSpPr>
          <p:nvPr/>
        </p:nvSpPr>
        <p:spPr bwMode="auto">
          <a:xfrm>
            <a:off x="3430991" y="3133935"/>
            <a:ext cx="673880" cy="293478"/>
          </a:xfrm>
          <a:prstGeom prst="rect">
            <a:avLst/>
          </a:prstGeom>
          <a:noFill/>
          <a:ln w="28575">
            <a:noFill/>
            <a:miter lim="800000"/>
            <a:headEnd/>
            <a:tailEnd/>
          </a:ln>
          <a:effectLst/>
        </p:spPr>
        <p:txBody>
          <a:bodyPr wrap="none" lIns="90000" tIns="46800" rIns="90000" bIns="0" anchor="b">
            <a:spAutoFit/>
          </a:bodyPr>
          <a:lstStyle/>
          <a:p>
            <a:pPr algn="ctr" eaLnBrk="1" hangingPunct="1">
              <a:defRPr/>
            </a:pPr>
            <a:r>
              <a:rPr lang="ja-JP" altLang="en-US" b="1" dirty="0">
                <a:latin typeface="Meiryo UI" panose="020B0604030504040204" pitchFamily="50" charset="-128"/>
                <a:ea typeface="Meiryo UI" panose="020B0604030504040204" pitchFamily="50" charset="-128"/>
              </a:rPr>
              <a:t>フロー</a:t>
            </a:r>
          </a:p>
        </p:txBody>
      </p:sp>
      <p:sp>
        <p:nvSpPr>
          <p:cNvPr id="75811" name="Rectangle 24">
            <a:extLst>
              <a:ext uri="{FF2B5EF4-FFF2-40B4-BE49-F238E27FC236}">
                <a16:creationId xmlns:a16="http://schemas.microsoft.com/office/drawing/2014/main" id="{0B357CA2-D104-8BD8-FEBF-04F04506EFF4}"/>
              </a:ext>
            </a:extLst>
          </p:cNvPr>
          <p:cNvSpPr>
            <a:spLocks noChangeArrowheads="1"/>
          </p:cNvSpPr>
          <p:nvPr/>
        </p:nvSpPr>
        <p:spPr bwMode="auto">
          <a:xfrm>
            <a:off x="3770313" y="3178175"/>
            <a:ext cx="604837"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lIns="36000" tIns="36000" rIns="36000" bIns="36000"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endParaRPr lang="ja-JP" altLang="en-US" sz="1100"/>
          </a:p>
        </p:txBody>
      </p:sp>
      <p:cxnSp>
        <p:nvCxnSpPr>
          <p:cNvPr id="75812" name="直線コネクタ 46">
            <a:extLst>
              <a:ext uri="{FF2B5EF4-FFF2-40B4-BE49-F238E27FC236}">
                <a16:creationId xmlns:a16="http://schemas.microsoft.com/office/drawing/2014/main" id="{4FA202B1-264B-9E0D-93D3-B4EECBD25917}"/>
              </a:ext>
            </a:extLst>
          </p:cNvPr>
          <p:cNvCxnSpPr>
            <a:cxnSpLocks noChangeShapeType="1"/>
          </p:cNvCxnSpPr>
          <p:nvPr/>
        </p:nvCxnSpPr>
        <p:spPr bwMode="auto">
          <a:xfrm>
            <a:off x="2673350" y="3467100"/>
            <a:ext cx="2159000" cy="1588"/>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sp>
        <p:nvSpPr>
          <p:cNvPr id="74789" name="Rectangle 91">
            <a:extLst>
              <a:ext uri="{FF2B5EF4-FFF2-40B4-BE49-F238E27FC236}">
                <a16:creationId xmlns:a16="http://schemas.microsoft.com/office/drawing/2014/main" id="{6D21E356-129F-D247-E305-EAB7E58F6963}"/>
              </a:ext>
            </a:extLst>
          </p:cNvPr>
          <p:cNvSpPr>
            <a:spLocks noChangeArrowheads="1"/>
          </p:cNvSpPr>
          <p:nvPr/>
        </p:nvSpPr>
        <p:spPr bwMode="auto">
          <a:xfrm>
            <a:off x="2881313" y="3730625"/>
            <a:ext cx="319087" cy="250825"/>
          </a:xfrm>
          <a:prstGeom prst="rect">
            <a:avLst/>
          </a:prstGeom>
          <a:solidFill>
            <a:schemeClr val="accent3">
              <a:lumMod val="20000"/>
              <a:lumOff val="80000"/>
            </a:schemeClr>
          </a:solidFill>
          <a:ln w="19050">
            <a:solidFill>
              <a:schemeClr val="tx2"/>
            </a:solidFill>
            <a:miter lim="800000"/>
            <a:headEnd/>
            <a:tailEnd/>
          </a:ln>
        </p:spPr>
        <p:txBody>
          <a:bodyPr wrap="none"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defRPr/>
            </a:pPr>
            <a:endParaRPr lang="ja-JP" altLang="en-US" sz="1800" b="1"/>
          </a:p>
        </p:txBody>
      </p:sp>
      <p:sp>
        <p:nvSpPr>
          <p:cNvPr id="74790" name="Rectangle 92">
            <a:extLst>
              <a:ext uri="{FF2B5EF4-FFF2-40B4-BE49-F238E27FC236}">
                <a16:creationId xmlns:a16="http://schemas.microsoft.com/office/drawing/2014/main" id="{DBE6226F-505A-9C1E-D404-95790D5416D0}"/>
              </a:ext>
            </a:extLst>
          </p:cNvPr>
          <p:cNvSpPr>
            <a:spLocks noChangeArrowheads="1"/>
          </p:cNvSpPr>
          <p:nvPr/>
        </p:nvSpPr>
        <p:spPr bwMode="auto">
          <a:xfrm>
            <a:off x="3603625" y="3730625"/>
            <a:ext cx="319088" cy="250825"/>
          </a:xfrm>
          <a:prstGeom prst="rect">
            <a:avLst/>
          </a:prstGeom>
          <a:solidFill>
            <a:schemeClr val="accent3">
              <a:lumMod val="20000"/>
              <a:lumOff val="80000"/>
            </a:schemeClr>
          </a:solidFill>
          <a:ln w="19050">
            <a:solidFill>
              <a:schemeClr val="tx2"/>
            </a:solidFill>
            <a:miter lim="800000"/>
            <a:headEnd/>
            <a:tailEnd/>
          </a:ln>
        </p:spPr>
        <p:txBody>
          <a:bodyPr wrap="none"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defRPr/>
            </a:pPr>
            <a:endParaRPr lang="ja-JP" altLang="en-US" sz="1800" b="1"/>
          </a:p>
        </p:txBody>
      </p:sp>
      <p:sp>
        <p:nvSpPr>
          <p:cNvPr id="74791" name="Rectangle 93">
            <a:extLst>
              <a:ext uri="{FF2B5EF4-FFF2-40B4-BE49-F238E27FC236}">
                <a16:creationId xmlns:a16="http://schemas.microsoft.com/office/drawing/2014/main" id="{1EB20CAE-C2CF-621B-351F-86EBDFBA5969}"/>
              </a:ext>
            </a:extLst>
          </p:cNvPr>
          <p:cNvSpPr>
            <a:spLocks noChangeArrowheads="1"/>
          </p:cNvSpPr>
          <p:nvPr/>
        </p:nvSpPr>
        <p:spPr bwMode="auto">
          <a:xfrm>
            <a:off x="4308475" y="3730625"/>
            <a:ext cx="319088" cy="250825"/>
          </a:xfrm>
          <a:prstGeom prst="rect">
            <a:avLst/>
          </a:prstGeom>
          <a:solidFill>
            <a:schemeClr val="accent3">
              <a:lumMod val="20000"/>
              <a:lumOff val="80000"/>
            </a:schemeClr>
          </a:solidFill>
          <a:ln w="19050">
            <a:solidFill>
              <a:schemeClr val="tx2"/>
            </a:solidFill>
            <a:miter lim="800000"/>
            <a:headEnd/>
            <a:tailEnd/>
          </a:ln>
        </p:spPr>
        <p:txBody>
          <a:bodyPr wrap="none"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defRPr/>
            </a:pPr>
            <a:endParaRPr lang="ja-JP" altLang="en-US" sz="1800" b="1"/>
          </a:p>
        </p:txBody>
      </p:sp>
      <p:sp>
        <p:nvSpPr>
          <p:cNvPr id="74792" name="Rectangle 94">
            <a:extLst>
              <a:ext uri="{FF2B5EF4-FFF2-40B4-BE49-F238E27FC236}">
                <a16:creationId xmlns:a16="http://schemas.microsoft.com/office/drawing/2014/main" id="{60B171C8-7D41-5D49-BB28-9E92C48EE1C8}"/>
              </a:ext>
            </a:extLst>
          </p:cNvPr>
          <p:cNvSpPr>
            <a:spLocks noChangeArrowheads="1"/>
          </p:cNvSpPr>
          <p:nvPr/>
        </p:nvSpPr>
        <p:spPr bwMode="auto">
          <a:xfrm>
            <a:off x="3603625" y="4159250"/>
            <a:ext cx="319088" cy="250825"/>
          </a:xfrm>
          <a:prstGeom prst="rect">
            <a:avLst/>
          </a:prstGeom>
          <a:solidFill>
            <a:schemeClr val="accent3">
              <a:lumMod val="20000"/>
              <a:lumOff val="80000"/>
            </a:schemeClr>
          </a:solidFill>
          <a:ln w="19050">
            <a:solidFill>
              <a:schemeClr val="tx2"/>
            </a:solidFill>
            <a:miter lim="800000"/>
            <a:headEnd/>
            <a:tailEnd/>
          </a:ln>
        </p:spPr>
        <p:txBody>
          <a:bodyPr wrap="none"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defRPr/>
            </a:pPr>
            <a:endParaRPr lang="ja-JP" altLang="en-US" sz="1800" b="1"/>
          </a:p>
        </p:txBody>
      </p:sp>
      <p:cxnSp>
        <p:nvCxnSpPr>
          <p:cNvPr id="75817" name="カギ線コネクタ 113">
            <a:extLst>
              <a:ext uri="{FF2B5EF4-FFF2-40B4-BE49-F238E27FC236}">
                <a16:creationId xmlns:a16="http://schemas.microsoft.com/office/drawing/2014/main" id="{F1B34FF8-4399-EC9E-8A49-36B8001A2F0F}"/>
              </a:ext>
            </a:extLst>
          </p:cNvPr>
          <p:cNvCxnSpPr>
            <a:cxnSpLocks noChangeShapeType="1"/>
            <a:stCxn id="74789" idx="3"/>
            <a:endCxn id="74790" idx="1"/>
          </p:cNvCxnSpPr>
          <p:nvPr/>
        </p:nvCxnSpPr>
        <p:spPr bwMode="auto">
          <a:xfrm flipV="1">
            <a:off x="3200400" y="3856038"/>
            <a:ext cx="403225" cy="0"/>
          </a:xfrm>
          <a:prstGeom prst="bentConnector3">
            <a:avLst>
              <a:gd name="adj1" fmla="val 50000"/>
            </a:avLst>
          </a:prstGeom>
          <a:noFill/>
          <a:ln w="2857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75818" name="カギ線コネクタ 123">
            <a:extLst>
              <a:ext uri="{FF2B5EF4-FFF2-40B4-BE49-F238E27FC236}">
                <a16:creationId xmlns:a16="http://schemas.microsoft.com/office/drawing/2014/main" id="{93054AA8-7688-43E0-1238-51E8277B608D}"/>
              </a:ext>
            </a:extLst>
          </p:cNvPr>
          <p:cNvCxnSpPr>
            <a:cxnSpLocks noChangeShapeType="1"/>
            <a:stCxn id="74790" idx="3"/>
            <a:endCxn id="74791" idx="1"/>
          </p:cNvCxnSpPr>
          <p:nvPr/>
        </p:nvCxnSpPr>
        <p:spPr bwMode="auto">
          <a:xfrm>
            <a:off x="3922713" y="3856038"/>
            <a:ext cx="385762" cy="0"/>
          </a:xfrm>
          <a:prstGeom prst="bentConnector3">
            <a:avLst>
              <a:gd name="adj1" fmla="val 50000"/>
            </a:avLst>
          </a:prstGeom>
          <a:noFill/>
          <a:ln w="2857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75819" name="カギ線コネクタ 126">
            <a:extLst>
              <a:ext uri="{FF2B5EF4-FFF2-40B4-BE49-F238E27FC236}">
                <a16:creationId xmlns:a16="http://schemas.microsoft.com/office/drawing/2014/main" id="{68E2F471-C205-26DB-785B-B4F8E521092A}"/>
              </a:ext>
            </a:extLst>
          </p:cNvPr>
          <p:cNvCxnSpPr>
            <a:cxnSpLocks noChangeShapeType="1"/>
            <a:stCxn id="74790" idx="2"/>
            <a:endCxn id="74792" idx="0"/>
          </p:cNvCxnSpPr>
          <p:nvPr/>
        </p:nvCxnSpPr>
        <p:spPr bwMode="auto">
          <a:xfrm rot="5400000">
            <a:off x="3673475" y="4070350"/>
            <a:ext cx="177800" cy="0"/>
          </a:xfrm>
          <a:prstGeom prst="bentConnector3">
            <a:avLst>
              <a:gd name="adj1" fmla="val 50000"/>
            </a:avLst>
          </a:prstGeom>
          <a:noFill/>
          <a:ln w="2857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75820" name="カギ線コネクタ 131">
            <a:extLst>
              <a:ext uri="{FF2B5EF4-FFF2-40B4-BE49-F238E27FC236}">
                <a16:creationId xmlns:a16="http://schemas.microsoft.com/office/drawing/2014/main" id="{B5DBBF0E-5A03-655E-6414-DD931558FE43}"/>
              </a:ext>
            </a:extLst>
          </p:cNvPr>
          <p:cNvCxnSpPr>
            <a:cxnSpLocks noChangeShapeType="1"/>
            <a:stCxn id="74791" idx="2"/>
            <a:endCxn id="74792" idx="3"/>
          </p:cNvCxnSpPr>
          <p:nvPr/>
        </p:nvCxnSpPr>
        <p:spPr bwMode="auto">
          <a:xfrm rot="5400000">
            <a:off x="4044156" y="3860007"/>
            <a:ext cx="303213" cy="546100"/>
          </a:xfrm>
          <a:prstGeom prst="bentConnector2">
            <a:avLst/>
          </a:prstGeom>
          <a:noFill/>
          <a:ln w="2857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3" name="Text Box 9">
            <a:extLst>
              <a:ext uri="{FF2B5EF4-FFF2-40B4-BE49-F238E27FC236}">
                <a16:creationId xmlns:a16="http://schemas.microsoft.com/office/drawing/2014/main" id="{49E4132A-E307-19A1-ECEC-6BA34D79B3C2}"/>
              </a:ext>
            </a:extLst>
          </p:cNvPr>
          <p:cNvSpPr txBox="1">
            <a:spLocks noChangeArrowheads="1"/>
          </p:cNvSpPr>
          <p:nvPr/>
        </p:nvSpPr>
        <p:spPr bwMode="auto">
          <a:xfrm>
            <a:off x="5575300" y="1335088"/>
            <a:ext cx="1008063" cy="293687"/>
          </a:xfrm>
          <a:prstGeom prst="rect">
            <a:avLst/>
          </a:prstGeom>
          <a:noFill/>
          <a:ln w="28575">
            <a:noFill/>
            <a:miter lim="800000"/>
            <a:headEnd/>
            <a:tailEnd/>
          </a:ln>
          <a:effectLst/>
        </p:spPr>
        <p:txBody>
          <a:bodyPr wrap="none" lIns="90000" tIns="46800" rIns="90000" bIns="0" anchor="b">
            <a:spAutoFit/>
          </a:bodyPr>
          <a:lstStyle/>
          <a:p>
            <a:pPr algn="ctr" eaLnBrk="1" hangingPunct="1">
              <a:defRPr/>
            </a:pPr>
            <a:r>
              <a:rPr lang="ja-JP" altLang="en-US" b="1" dirty="0">
                <a:latin typeface="Meiryo UI" panose="020B0604030504040204" pitchFamily="50" charset="-128"/>
                <a:ea typeface="Meiryo UI" panose="020B0604030504040204" pitchFamily="50" charset="-128"/>
              </a:rPr>
              <a:t>マトリクス</a:t>
            </a:r>
          </a:p>
        </p:txBody>
      </p:sp>
      <p:cxnSp>
        <p:nvCxnSpPr>
          <p:cNvPr id="75822" name="直線コネクタ 49">
            <a:extLst>
              <a:ext uri="{FF2B5EF4-FFF2-40B4-BE49-F238E27FC236}">
                <a16:creationId xmlns:a16="http://schemas.microsoft.com/office/drawing/2014/main" id="{5CD3934B-CFE6-931D-5A95-EAB4B827045A}"/>
              </a:ext>
            </a:extLst>
          </p:cNvPr>
          <p:cNvCxnSpPr>
            <a:cxnSpLocks noChangeShapeType="1"/>
          </p:cNvCxnSpPr>
          <p:nvPr/>
        </p:nvCxnSpPr>
        <p:spPr bwMode="auto">
          <a:xfrm>
            <a:off x="5014913" y="1671638"/>
            <a:ext cx="215900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nvGrpSpPr>
          <p:cNvPr id="74799" name="グループ化 194">
            <a:extLst>
              <a:ext uri="{FF2B5EF4-FFF2-40B4-BE49-F238E27FC236}">
                <a16:creationId xmlns:a16="http://schemas.microsoft.com/office/drawing/2014/main" id="{B8E0ABD6-FDB0-012C-41DC-36A26E2C4FC1}"/>
              </a:ext>
            </a:extLst>
          </p:cNvPr>
          <p:cNvGrpSpPr>
            <a:grpSpLocks/>
          </p:cNvGrpSpPr>
          <p:nvPr/>
        </p:nvGrpSpPr>
        <p:grpSpPr bwMode="auto">
          <a:xfrm>
            <a:off x="5516563" y="1843088"/>
            <a:ext cx="1146175" cy="930275"/>
            <a:chOff x="8239148" y="4967300"/>
            <a:chExt cx="511175" cy="503238"/>
          </a:xfrm>
          <a:solidFill>
            <a:schemeClr val="accent3">
              <a:lumMod val="20000"/>
              <a:lumOff val="80000"/>
            </a:schemeClr>
          </a:solidFill>
        </p:grpSpPr>
        <p:sp>
          <p:nvSpPr>
            <p:cNvPr id="74865" name="Rectangle 46">
              <a:extLst>
                <a:ext uri="{FF2B5EF4-FFF2-40B4-BE49-F238E27FC236}">
                  <a16:creationId xmlns:a16="http://schemas.microsoft.com/office/drawing/2014/main" id="{EEA2FAD1-D7E7-C562-D4B2-5D6D9F8D8CFC}"/>
                </a:ext>
              </a:extLst>
            </p:cNvPr>
            <p:cNvSpPr>
              <a:spLocks noChangeArrowheads="1"/>
            </p:cNvSpPr>
            <p:nvPr/>
          </p:nvSpPr>
          <p:spPr bwMode="auto">
            <a:xfrm>
              <a:off x="8239148" y="4967300"/>
              <a:ext cx="254000" cy="254000"/>
            </a:xfrm>
            <a:prstGeom prst="rect">
              <a:avLst/>
            </a:prstGeom>
            <a:grpFill/>
            <a:ln w="19050">
              <a:solidFill>
                <a:schemeClr val="tx1"/>
              </a:solidFill>
              <a:miter lim="800000"/>
              <a:headEnd/>
              <a:tailEnd/>
            </a:ln>
          </p:spPr>
          <p:txBody>
            <a:bodyPr wrap="none"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defRPr/>
              </a:pPr>
              <a:endParaRPr lang="ja-JP" altLang="en-US" sz="1800" b="1"/>
            </a:p>
          </p:txBody>
        </p:sp>
        <p:sp>
          <p:nvSpPr>
            <p:cNvPr id="74866" name="Rectangle 47">
              <a:extLst>
                <a:ext uri="{FF2B5EF4-FFF2-40B4-BE49-F238E27FC236}">
                  <a16:creationId xmlns:a16="http://schemas.microsoft.com/office/drawing/2014/main" id="{7CE4E181-8B0C-549A-8704-FC7A513CC08A}"/>
                </a:ext>
              </a:extLst>
            </p:cNvPr>
            <p:cNvSpPr>
              <a:spLocks noChangeArrowheads="1"/>
            </p:cNvSpPr>
            <p:nvPr/>
          </p:nvSpPr>
          <p:spPr bwMode="auto">
            <a:xfrm>
              <a:off x="8239148" y="5214950"/>
              <a:ext cx="254000" cy="255588"/>
            </a:xfrm>
            <a:prstGeom prst="rect">
              <a:avLst/>
            </a:prstGeom>
            <a:grpFill/>
            <a:ln w="19050">
              <a:solidFill>
                <a:schemeClr val="tx1"/>
              </a:solidFill>
              <a:miter lim="800000"/>
              <a:headEnd/>
              <a:tailEnd/>
            </a:ln>
          </p:spPr>
          <p:txBody>
            <a:bodyPr wrap="none"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defRPr/>
              </a:pPr>
              <a:endParaRPr lang="ja-JP" altLang="en-US" sz="1800" b="1"/>
            </a:p>
          </p:txBody>
        </p:sp>
        <p:sp>
          <p:nvSpPr>
            <p:cNvPr id="74867" name="Rectangle 48">
              <a:extLst>
                <a:ext uri="{FF2B5EF4-FFF2-40B4-BE49-F238E27FC236}">
                  <a16:creationId xmlns:a16="http://schemas.microsoft.com/office/drawing/2014/main" id="{E8AE4DEE-C395-814D-7D15-2A26B57F72BA}"/>
                </a:ext>
              </a:extLst>
            </p:cNvPr>
            <p:cNvSpPr>
              <a:spLocks noChangeArrowheads="1"/>
            </p:cNvSpPr>
            <p:nvPr/>
          </p:nvSpPr>
          <p:spPr bwMode="auto">
            <a:xfrm>
              <a:off x="8496323" y="4967300"/>
              <a:ext cx="254000" cy="254000"/>
            </a:xfrm>
            <a:prstGeom prst="rect">
              <a:avLst/>
            </a:prstGeom>
            <a:grpFill/>
            <a:ln w="19050">
              <a:solidFill>
                <a:schemeClr val="tx1"/>
              </a:solidFill>
              <a:miter lim="800000"/>
              <a:headEnd/>
              <a:tailEnd/>
            </a:ln>
          </p:spPr>
          <p:txBody>
            <a:bodyPr wrap="none"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defRPr/>
              </a:pPr>
              <a:endParaRPr lang="ja-JP" altLang="en-US" sz="1800" b="1"/>
            </a:p>
          </p:txBody>
        </p:sp>
        <p:sp>
          <p:nvSpPr>
            <p:cNvPr id="74868" name="Rectangle 49">
              <a:extLst>
                <a:ext uri="{FF2B5EF4-FFF2-40B4-BE49-F238E27FC236}">
                  <a16:creationId xmlns:a16="http://schemas.microsoft.com/office/drawing/2014/main" id="{9BF98030-DA34-E527-320C-F77F072E7C12}"/>
                </a:ext>
              </a:extLst>
            </p:cNvPr>
            <p:cNvSpPr>
              <a:spLocks noChangeArrowheads="1"/>
            </p:cNvSpPr>
            <p:nvPr/>
          </p:nvSpPr>
          <p:spPr bwMode="auto">
            <a:xfrm>
              <a:off x="8496323" y="5214950"/>
              <a:ext cx="254000" cy="255588"/>
            </a:xfrm>
            <a:prstGeom prst="rect">
              <a:avLst/>
            </a:prstGeom>
            <a:grpFill/>
            <a:ln w="19050">
              <a:solidFill>
                <a:schemeClr val="tx1"/>
              </a:solidFill>
              <a:miter lim="800000"/>
              <a:headEnd/>
              <a:tailEnd/>
            </a:ln>
          </p:spPr>
          <p:txBody>
            <a:bodyPr wrap="none"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defRPr/>
              </a:pPr>
              <a:endParaRPr lang="ja-JP" altLang="en-US" sz="1800" b="1"/>
            </a:p>
          </p:txBody>
        </p:sp>
      </p:grpSp>
      <p:sp>
        <p:nvSpPr>
          <p:cNvPr id="61" name="Text Box 5">
            <a:extLst>
              <a:ext uri="{FF2B5EF4-FFF2-40B4-BE49-F238E27FC236}">
                <a16:creationId xmlns:a16="http://schemas.microsoft.com/office/drawing/2014/main" id="{A5949C9B-E380-F8A4-8080-66AEA0301A42}"/>
              </a:ext>
            </a:extLst>
          </p:cNvPr>
          <p:cNvSpPr txBox="1">
            <a:spLocks noChangeArrowheads="1"/>
          </p:cNvSpPr>
          <p:nvPr/>
        </p:nvSpPr>
        <p:spPr bwMode="auto">
          <a:xfrm>
            <a:off x="5686425" y="4886325"/>
            <a:ext cx="733425" cy="293688"/>
          </a:xfrm>
          <a:prstGeom prst="rect">
            <a:avLst/>
          </a:prstGeom>
          <a:noFill/>
          <a:ln w="28575">
            <a:noFill/>
            <a:miter lim="800000"/>
            <a:headEnd/>
            <a:tailEnd/>
          </a:ln>
          <a:effectLst/>
        </p:spPr>
        <p:txBody>
          <a:bodyPr wrap="none" lIns="90000" tIns="46800" rIns="90000" bIns="0" anchor="b">
            <a:spAutoFit/>
          </a:bodyPr>
          <a:lstStyle/>
          <a:p>
            <a:pPr algn="ctr" eaLnBrk="1" hangingPunct="1">
              <a:defRPr/>
            </a:pPr>
            <a:r>
              <a:rPr lang="ja-JP" altLang="en-US" b="1" dirty="0">
                <a:latin typeface="Meiryo UI" panose="020B0604030504040204" pitchFamily="50" charset="-128"/>
                <a:ea typeface="Meiryo UI" panose="020B0604030504040204" pitchFamily="50" charset="-128"/>
              </a:rPr>
              <a:t>数　式</a:t>
            </a:r>
          </a:p>
        </p:txBody>
      </p:sp>
      <p:cxnSp>
        <p:nvCxnSpPr>
          <p:cNvPr id="74845" name="直線コネクタ 47">
            <a:extLst>
              <a:ext uri="{FF2B5EF4-FFF2-40B4-BE49-F238E27FC236}">
                <a16:creationId xmlns:a16="http://schemas.microsoft.com/office/drawing/2014/main" id="{7754ACB3-F0DC-A030-7A79-8A86E57893D3}"/>
              </a:ext>
            </a:extLst>
          </p:cNvPr>
          <p:cNvCxnSpPr>
            <a:cxnSpLocks noChangeShapeType="1"/>
          </p:cNvCxnSpPr>
          <p:nvPr/>
        </p:nvCxnSpPr>
        <p:spPr bwMode="auto">
          <a:xfrm>
            <a:off x="5014913" y="5249863"/>
            <a:ext cx="2159000" cy="1587"/>
          </a:xfrm>
          <a:prstGeom prst="line">
            <a:avLst/>
          </a:prstGeom>
          <a:solidFill>
            <a:schemeClr val="bg1">
              <a:lumMod val="85000"/>
            </a:schemeClr>
          </a:solidFill>
          <a:ln w="19050" algn="ctr">
            <a:solidFill>
              <a:schemeClr val="tx1"/>
            </a:solidFill>
            <a:round/>
            <a:headEnd/>
            <a:tailEnd/>
          </a:ln>
        </p:spPr>
      </p:cxnSp>
      <p:sp>
        <p:nvSpPr>
          <p:cNvPr id="74846" name="正方形/長方形 143">
            <a:extLst>
              <a:ext uri="{FF2B5EF4-FFF2-40B4-BE49-F238E27FC236}">
                <a16:creationId xmlns:a16="http://schemas.microsoft.com/office/drawing/2014/main" id="{BEECD4B1-4775-2FDF-79CE-94503FBC7163}"/>
              </a:ext>
            </a:extLst>
          </p:cNvPr>
          <p:cNvSpPr>
            <a:spLocks noChangeArrowheads="1"/>
          </p:cNvSpPr>
          <p:nvPr/>
        </p:nvSpPr>
        <p:spPr bwMode="auto">
          <a:xfrm>
            <a:off x="5149850" y="5549900"/>
            <a:ext cx="284163" cy="263525"/>
          </a:xfrm>
          <a:prstGeom prst="rect">
            <a:avLst/>
          </a:prstGeom>
          <a:solidFill>
            <a:schemeClr val="accent3">
              <a:lumMod val="20000"/>
              <a:lumOff val="80000"/>
            </a:schemeClr>
          </a:solidFill>
          <a:ln w="19050" algn="ctr">
            <a:solidFill>
              <a:schemeClr val="tx1"/>
            </a:solidFill>
            <a:round/>
            <a:headEnd/>
            <a:tailEnd/>
          </a:ln>
        </p:spPr>
        <p:txBody>
          <a:bodyPr lIns="36000" tIns="36000" rIns="36000" bIns="36000"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defRPr/>
            </a:pPr>
            <a:r>
              <a:rPr lang="en-US" altLang="ja-JP" sz="1400" b="1">
                <a:cs typeface="Arial" panose="020B0604020202020204" pitchFamily="34" charset="0"/>
              </a:rPr>
              <a:t>y</a:t>
            </a:r>
            <a:endParaRPr lang="ja-JP" altLang="en-US" sz="1400" b="1">
              <a:cs typeface="Arial" panose="020B0604020202020204" pitchFamily="34" charset="0"/>
            </a:endParaRPr>
          </a:p>
        </p:txBody>
      </p:sp>
      <p:sp>
        <p:nvSpPr>
          <p:cNvPr id="74847" name="正方形/長方形 144">
            <a:extLst>
              <a:ext uri="{FF2B5EF4-FFF2-40B4-BE49-F238E27FC236}">
                <a16:creationId xmlns:a16="http://schemas.microsoft.com/office/drawing/2014/main" id="{F094E257-0896-6EB2-5903-2D654F07F582}"/>
              </a:ext>
            </a:extLst>
          </p:cNvPr>
          <p:cNvSpPr>
            <a:spLocks noChangeArrowheads="1"/>
          </p:cNvSpPr>
          <p:nvPr/>
        </p:nvSpPr>
        <p:spPr bwMode="auto">
          <a:xfrm>
            <a:off x="5659438" y="5549900"/>
            <a:ext cx="285750" cy="263525"/>
          </a:xfrm>
          <a:prstGeom prst="rect">
            <a:avLst/>
          </a:prstGeom>
          <a:solidFill>
            <a:schemeClr val="accent3">
              <a:lumMod val="20000"/>
              <a:lumOff val="80000"/>
            </a:schemeClr>
          </a:solidFill>
          <a:ln w="19050" algn="ctr">
            <a:solidFill>
              <a:schemeClr val="tx1"/>
            </a:solidFill>
            <a:round/>
            <a:headEnd/>
            <a:tailEnd/>
          </a:ln>
        </p:spPr>
        <p:txBody>
          <a:bodyPr lIns="36000" tIns="36000" rIns="36000" bIns="36000"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defRPr/>
            </a:pPr>
            <a:r>
              <a:rPr lang="en-US" altLang="ja-JP" sz="1400" b="1">
                <a:cs typeface="Arial" panose="020B0604020202020204" pitchFamily="34" charset="0"/>
              </a:rPr>
              <a:t>a</a:t>
            </a:r>
            <a:endParaRPr lang="ja-JP" altLang="en-US" sz="1400" b="1">
              <a:cs typeface="Arial" panose="020B0604020202020204" pitchFamily="34" charset="0"/>
            </a:endParaRPr>
          </a:p>
        </p:txBody>
      </p:sp>
      <p:sp>
        <p:nvSpPr>
          <p:cNvPr id="74848" name="正方形/長方形 145">
            <a:extLst>
              <a:ext uri="{FF2B5EF4-FFF2-40B4-BE49-F238E27FC236}">
                <a16:creationId xmlns:a16="http://schemas.microsoft.com/office/drawing/2014/main" id="{39CD7888-6A89-A453-504B-ECC85CA0C46C}"/>
              </a:ext>
            </a:extLst>
          </p:cNvPr>
          <p:cNvSpPr>
            <a:spLocks noChangeArrowheads="1"/>
          </p:cNvSpPr>
          <p:nvPr/>
        </p:nvSpPr>
        <p:spPr bwMode="auto">
          <a:xfrm>
            <a:off x="6172200" y="5549900"/>
            <a:ext cx="285750" cy="263525"/>
          </a:xfrm>
          <a:prstGeom prst="rect">
            <a:avLst/>
          </a:prstGeom>
          <a:solidFill>
            <a:schemeClr val="accent3">
              <a:lumMod val="20000"/>
              <a:lumOff val="80000"/>
            </a:schemeClr>
          </a:solidFill>
          <a:ln w="19050" algn="ctr">
            <a:solidFill>
              <a:schemeClr val="tx1"/>
            </a:solidFill>
            <a:round/>
            <a:headEnd/>
            <a:tailEnd/>
          </a:ln>
        </p:spPr>
        <p:txBody>
          <a:bodyPr lIns="36000" tIns="36000" rIns="36000" bIns="36000"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defRPr/>
            </a:pPr>
            <a:r>
              <a:rPr lang="en-US" altLang="ja-JP" sz="1400" b="1">
                <a:cs typeface="Arial" panose="020B0604020202020204" pitchFamily="34" charset="0"/>
              </a:rPr>
              <a:t>b</a:t>
            </a:r>
            <a:endParaRPr lang="ja-JP" altLang="en-US" sz="1400" b="1">
              <a:cs typeface="Arial" panose="020B0604020202020204" pitchFamily="34" charset="0"/>
            </a:endParaRPr>
          </a:p>
        </p:txBody>
      </p:sp>
      <p:sp>
        <p:nvSpPr>
          <p:cNvPr id="74849" name="正方形/長方形 146">
            <a:extLst>
              <a:ext uri="{FF2B5EF4-FFF2-40B4-BE49-F238E27FC236}">
                <a16:creationId xmlns:a16="http://schemas.microsoft.com/office/drawing/2014/main" id="{990606A8-1F1D-F5A5-83F8-3F921CB7F301}"/>
              </a:ext>
            </a:extLst>
          </p:cNvPr>
          <p:cNvSpPr>
            <a:spLocks noChangeArrowheads="1"/>
          </p:cNvSpPr>
          <p:nvPr/>
        </p:nvSpPr>
        <p:spPr bwMode="auto">
          <a:xfrm>
            <a:off x="6689725" y="5549900"/>
            <a:ext cx="284163" cy="263525"/>
          </a:xfrm>
          <a:prstGeom prst="rect">
            <a:avLst/>
          </a:prstGeom>
          <a:solidFill>
            <a:schemeClr val="accent3">
              <a:lumMod val="20000"/>
              <a:lumOff val="80000"/>
            </a:schemeClr>
          </a:solidFill>
          <a:ln w="19050" algn="ctr">
            <a:solidFill>
              <a:schemeClr val="tx1"/>
            </a:solidFill>
            <a:round/>
            <a:headEnd/>
            <a:tailEnd/>
          </a:ln>
        </p:spPr>
        <p:txBody>
          <a:bodyPr lIns="36000" tIns="36000" rIns="36000" bIns="36000"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defRPr/>
            </a:pPr>
            <a:r>
              <a:rPr lang="en-US" altLang="ja-JP" sz="1400" b="1">
                <a:cs typeface="Arial" panose="020B0604020202020204" pitchFamily="34" charset="0"/>
              </a:rPr>
              <a:t>c</a:t>
            </a:r>
            <a:endParaRPr lang="ja-JP" altLang="en-US" sz="1400" b="1">
              <a:cs typeface="Arial" panose="020B0604020202020204" pitchFamily="34" charset="0"/>
            </a:endParaRPr>
          </a:p>
        </p:txBody>
      </p:sp>
      <p:sp>
        <p:nvSpPr>
          <p:cNvPr id="75830" name="正方形/長方形 147">
            <a:extLst>
              <a:ext uri="{FF2B5EF4-FFF2-40B4-BE49-F238E27FC236}">
                <a16:creationId xmlns:a16="http://schemas.microsoft.com/office/drawing/2014/main" id="{6566015F-8E95-2379-A052-5F7EC81C702F}"/>
              </a:ext>
            </a:extLst>
          </p:cNvPr>
          <p:cNvSpPr>
            <a:spLocks noChangeArrowheads="1"/>
          </p:cNvSpPr>
          <p:nvPr/>
        </p:nvSpPr>
        <p:spPr bwMode="auto">
          <a:xfrm>
            <a:off x="5434013" y="5549900"/>
            <a:ext cx="225425"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000" tIns="36000" rIns="36000" bIns="36000"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pPr>
            <a:r>
              <a:rPr lang="en-US" altLang="ja-JP" sz="1400" b="1">
                <a:cs typeface="Arial" panose="020B0604020202020204" pitchFamily="34" charset="0"/>
              </a:rPr>
              <a:t>=</a:t>
            </a:r>
            <a:endParaRPr lang="ja-JP" altLang="en-US" sz="1400" b="1">
              <a:cs typeface="Arial" panose="020B0604020202020204" pitchFamily="34" charset="0"/>
            </a:endParaRPr>
          </a:p>
        </p:txBody>
      </p:sp>
      <p:sp>
        <p:nvSpPr>
          <p:cNvPr id="75831" name="正方形/長方形 148">
            <a:extLst>
              <a:ext uri="{FF2B5EF4-FFF2-40B4-BE49-F238E27FC236}">
                <a16:creationId xmlns:a16="http://schemas.microsoft.com/office/drawing/2014/main" id="{427C46A3-C2EE-E6D7-0017-CE2479B8084D}"/>
              </a:ext>
            </a:extLst>
          </p:cNvPr>
          <p:cNvSpPr>
            <a:spLocks noChangeArrowheads="1"/>
          </p:cNvSpPr>
          <p:nvPr/>
        </p:nvSpPr>
        <p:spPr bwMode="auto">
          <a:xfrm>
            <a:off x="5961063" y="5564188"/>
            <a:ext cx="22542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000" tIns="36000" rIns="36000" bIns="36000"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pPr>
            <a:r>
              <a:rPr lang="en-US" altLang="ja-JP" sz="1200" b="1">
                <a:cs typeface="Arial" panose="020B0604020202020204" pitchFamily="34" charset="0"/>
              </a:rPr>
              <a:t>×</a:t>
            </a:r>
            <a:endParaRPr lang="ja-JP" altLang="en-US" sz="1200" b="1">
              <a:cs typeface="Arial" panose="020B0604020202020204" pitchFamily="34" charset="0"/>
            </a:endParaRPr>
          </a:p>
        </p:txBody>
      </p:sp>
      <p:sp>
        <p:nvSpPr>
          <p:cNvPr id="75832" name="正方形/長方形 149">
            <a:extLst>
              <a:ext uri="{FF2B5EF4-FFF2-40B4-BE49-F238E27FC236}">
                <a16:creationId xmlns:a16="http://schemas.microsoft.com/office/drawing/2014/main" id="{910D032C-EAF1-6F41-BBE0-02695DD3E1A0}"/>
              </a:ext>
            </a:extLst>
          </p:cNvPr>
          <p:cNvSpPr>
            <a:spLocks noChangeArrowheads="1"/>
          </p:cNvSpPr>
          <p:nvPr/>
        </p:nvSpPr>
        <p:spPr bwMode="auto">
          <a:xfrm>
            <a:off x="6464300" y="5549900"/>
            <a:ext cx="225425"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000" tIns="36000" rIns="36000" bIns="36000"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pPr>
            <a:r>
              <a:rPr lang="en-US" altLang="ja-JP" sz="1400" b="1">
                <a:cs typeface="Arial" panose="020B0604020202020204" pitchFamily="34" charset="0"/>
              </a:rPr>
              <a:t>+</a:t>
            </a:r>
            <a:endParaRPr lang="ja-JP" altLang="en-US" sz="1400" b="1">
              <a:cs typeface="Arial" panose="020B0604020202020204" pitchFamily="34" charset="0"/>
            </a:endParaRPr>
          </a:p>
        </p:txBody>
      </p:sp>
      <p:sp>
        <p:nvSpPr>
          <p:cNvPr id="75833" name="正方形/長方形 150">
            <a:extLst>
              <a:ext uri="{FF2B5EF4-FFF2-40B4-BE49-F238E27FC236}">
                <a16:creationId xmlns:a16="http://schemas.microsoft.com/office/drawing/2014/main" id="{EFD169FA-922C-7C25-CA04-22A910F08582}"/>
              </a:ext>
            </a:extLst>
          </p:cNvPr>
          <p:cNvSpPr>
            <a:spLocks noChangeArrowheads="1"/>
          </p:cNvSpPr>
          <p:nvPr/>
        </p:nvSpPr>
        <p:spPr bwMode="auto">
          <a:xfrm>
            <a:off x="5149850" y="5870575"/>
            <a:ext cx="2841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000" tIns="36000" rIns="36000" bIns="36000"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pPr>
            <a:r>
              <a:rPr lang="ja-JP" altLang="en-US" sz="400" b="1">
                <a:cs typeface="Arial" panose="020B0604020202020204" pitchFamily="34" charset="0"/>
              </a:rPr>
              <a:t>●</a:t>
            </a:r>
          </a:p>
        </p:txBody>
      </p:sp>
      <p:sp>
        <p:nvSpPr>
          <p:cNvPr id="75834" name="正方形/長方形 151">
            <a:extLst>
              <a:ext uri="{FF2B5EF4-FFF2-40B4-BE49-F238E27FC236}">
                <a16:creationId xmlns:a16="http://schemas.microsoft.com/office/drawing/2014/main" id="{BE3C40E0-B51D-B80C-9704-34BC4E717A25}"/>
              </a:ext>
            </a:extLst>
          </p:cNvPr>
          <p:cNvSpPr>
            <a:spLocks noChangeArrowheads="1"/>
          </p:cNvSpPr>
          <p:nvPr/>
        </p:nvSpPr>
        <p:spPr bwMode="auto">
          <a:xfrm>
            <a:off x="5659438" y="5870575"/>
            <a:ext cx="285750"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000" tIns="36000" rIns="36000" bIns="36000"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pPr>
            <a:r>
              <a:rPr lang="ja-JP" altLang="en-US" sz="400" b="1">
                <a:cs typeface="Arial" panose="020B0604020202020204" pitchFamily="34" charset="0"/>
              </a:rPr>
              <a:t>●</a:t>
            </a:r>
          </a:p>
        </p:txBody>
      </p:sp>
      <p:sp>
        <p:nvSpPr>
          <p:cNvPr id="75835" name="正方形/長方形 152">
            <a:extLst>
              <a:ext uri="{FF2B5EF4-FFF2-40B4-BE49-F238E27FC236}">
                <a16:creationId xmlns:a16="http://schemas.microsoft.com/office/drawing/2014/main" id="{DF4EA7C6-CC56-A37B-CCD0-25539A7DC14D}"/>
              </a:ext>
            </a:extLst>
          </p:cNvPr>
          <p:cNvSpPr>
            <a:spLocks noChangeArrowheads="1"/>
          </p:cNvSpPr>
          <p:nvPr/>
        </p:nvSpPr>
        <p:spPr bwMode="auto">
          <a:xfrm>
            <a:off x="6172200" y="5870575"/>
            <a:ext cx="285750"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000" tIns="36000" rIns="36000" bIns="36000"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pPr>
            <a:r>
              <a:rPr lang="ja-JP" altLang="en-US" sz="400" b="1">
                <a:cs typeface="Arial" panose="020B0604020202020204" pitchFamily="34" charset="0"/>
              </a:rPr>
              <a:t>●</a:t>
            </a:r>
          </a:p>
        </p:txBody>
      </p:sp>
      <p:sp>
        <p:nvSpPr>
          <p:cNvPr id="75836" name="正方形/長方形 153">
            <a:extLst>
              <a:ext uri="{FF2B5EF4-FFF2-40B4-BE49-F238E27FC236}">
                <a16:creationId xmlns:a16="http://schemas.microsoft.com/office/drawing/2014/main" id="{4D6E633F-C64B-9D87-70B5-8B72B35E1C2A}"/>
              </a:ext>
            </a:extLst>
          </p:cNvPr>
          <p:cNvSpPr>
            <a:spLocks noChangeArrowheads="1"/>
          </p:cNvSpPr>
          <p:nvPr/>
        </p:nvSpPr>
        <p:spPr bwMode="auto">
          <a:xfrm>
            <a:off x="6689725" y="5870575"/>
            <a:ext cx="2841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000" tIns="36000" rIns="36000" bIns="36000"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pPr>
            <a:r>
              <a:rPr lang="ja-JP" altLang="en-US" sz="400" b="1">
                <a:cs typeface="Arial" panose="020B0604020202020204" pitchFamily="34" charset="0"/>
              </a:rPr>
              <a:t>●</a:t>
            </a:r>
          </a:p>
        </p:txBody>
      </p:sp>
      <p:sp>
        <p:nvSpPr>
          <p:cNvPr id="75837" name="正方形/長方形 158">
            <a:extLst>
              <a:ext uri="{FF2B5EF4-FFF2-40B4-BE49-F238E27FC236}">
                <a16:creationId xmlns:a16="http://schemas.microsoft.com/office/drawing/2014/main" id="{B1FEF583-6009-44EE-10E4-E65594E558D7}"/>
              </a:ext>
            </a:extLst>
          </p:cNvPr>
          <p:cNvSpPr>
            <a:spLocks noChangeArrowheads="1"/>
          </p:cNvSpPr>
          <p:nvPr/>
        </p:nvSpPr>
        <p:spPr bwMode="auto">
          <a:xfrm>
            <a:off x="5149850" y="5986463"/>
            <a:ext cx="28416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000" tIns="36000" rIns="36000" bIns="36000"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pPr>
            <a:r>
              <a:rPr lang="ja-JP" altLang="en-US" sz="400" b="1">
                <a:cs typeface="Arial" panose="020B0604020202020204" pitchFamily="34" charset="0"/>
              </a:rPr>
              <a:t>●</a:t>
            </a:r>
          </a:p>
        </p:txBody>
      </p:sp>
      <p:sp>
        <p:nvSpPr>
          <p:cNvPr id="75838" name="正方形/長方形 159">
            <a:extLst>
              <a:ext uri="{FF2B5EF4-FFF2-40B4-BE49-F238E27FC236}">
                <a16:creationId xmlns:a16="http://schemas.microsoft.com/office/drawing/2014/main" id="{E0205E15-7162-B69F-A5DA-2A1F99B01DF6}"/>
              </a:ext>
            </a:extLst>
          </p:cNvPr>
          <p:cNvSpPr>
            <a:spLocks noChangeArrowheads="1"/>
          </p:cNvSpPr>
          <p:nvPr/>
        </p:nvSpPr>
        <p:spPr bwMode="auto">
          <a:xfrm>
            <a:off x="5659438" y="5986463"/>
            <a:ext cx="28575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000" tIns="36000" rIns="36000" bIns="36000"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pPr>
            <a:r>
              <a:rPr lang="ja-JP" altLang="en-US" sz="400" b="1">
                <a:cs typeface="Arial" panose="020B0604020202020204" pitchFamily="34" charset="0"/>
              </a:rPr>
              <a:t>●</a:t>
            </a:r>
          </a:p>
        </p:txBody>
      </p:sp>
      <p:sp>
        <p:nvSpPr>
          <p:cNvPr id="75839" name="正方形/長方形 160">
            <a:extLst>
              <a:ext uri="{FF2B5EF4-FFF2-40B4-BE49-F238E27FC236}">
                <a16:creationId xmlns:a16="http://schemas.microsoft.com/office/drawing/2014/main" id="{E9BC4170-1311-CC5F-2343-B1DBB3F73EB4}"/>
              </a:ext>
            </a:extLst>
          </p:cNvPr>
          <p:cNvSpPr>
            <a:spLocks noChangeArrowheads="1"/>
          </p:cNvSpPr>
          <p:nvPr/>
        </p:nvSpPr>
        <p:spPr bwMode="auto">
          <a:xfrm>
            <a:off x="6172200" y="5986463"/>
            <a:ext cx="28575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000" tIns="36000" rIns="36000" bIns="36000"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pPr>
            <a:r>
              <a:rPr lang="ja-JP" altLang="en-US" sz="400" b="1">
                <a:cs typeface="Arial" panose="020B0604020202020204" pitchFamily="34" charset="0"/>
              </a:rPr>
              <a:t>●</a:t>
            </a:r>
          </a:p>
        </p:txBody>
      </p:sp>
      <p:sp>
        <p:nvSpPr>
          <p:cNvPr id="75840" name="正方形/長方形 161">
            <a:extLst>
              <a:ext uri="{FF2B5EF4-FFF2-40B4-BE49-F238E27FC236}">
                <a16:creationId xmlns:a16="http://schemas.microsoft.com/office/drawing/2014/main" id="{29B03593-1731-4039-135A-E769CA0DE6B1}"/>
              </a:ext>
            </a:extLst>
          </p:cNvPr>
          <p:cNvSpPr>
            <a:spLocks noChangeArrowheads="1"/>
          </p:cNvSpPr>
          <p:nvPr/>
        </p:nvSpPr>
        <p:spPr bwMode="auto">
          <a:xfrm>
            <a:off x="6689725" y="5986463"/>
            <a:ext cx="28416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000" tIns="36000" rIns="36000" bIns="36000"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pPr>
            <a:r>
              <a:rPr lang="ja-JP" altLang="en-US" sz="400" b="1">
                <a:cs typeface="Arial" panose="020B0604020202020204" pitchFamily="34" charset="0"/>
              </a:rPr>
              <a:t>●</a:t>
            </a:r>
          </a:p>
        </p:txBody>
      </p:sp>
      <p:sp>
        <p:nvSpPr>
          <p:cNvPr id="75841" name="正方形/長方形 162">
            <a:extLst>
              <a:ext uri="{FF2B5EF4-FFF2-40B4-BE49-F238E27FC236}">
                <a16:creationId xmlns:a16="http://schemas.microsoft.com/office/drawing/2014/main" id="{0590721B-3BF7-8761-4420-C60E520A4295}"/>
              </a:ext>
            </a:extLst>
          </p:cNvPr>
          <p:cNvSpPr>
            <a:spLocks noChangeArrowheads="1"/>
          </p:cNvSpPr>
          <p:nvPr/>
        </p:nvSpPr>
        <p:spPr bwMode="auto">
          <a:xfrm>
            <a:off x="5154613" y="6108700"/>
            <a:ext cx="284162"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000" tIns="36000" rIns="36000" bIns="36000"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pPr>
            <a:r>
              <a:rPr lang="ja-JP" altLang="en-US" sz="400" b="1">
                <a:cs typeface="Arial" panose="020B0604020202020204" pitchFamily="34" charset="0"/>
              </a:rPr>
              <a:t>●</a:t>
            </a:r>
          </a:p>
        </p:txBody>
      </p:sp>
      <p:sp>
        <p:nvSpPr>
          <p:cNvPr id="75842" name="正方形/長方形 163">
            <a:extLst>
              <a:ext uri="{FF2B5EF4-FFF2-40B4-BE49-F238E27FC236}">
                <a16:creationId xmlns:a16="http://schemas.microsoft.com/office/drawing/2014/main" id="{25E2C83F-9881-7621-9306-F94A05015BEE}"/>
              </a:ext>
            </a:extLst>
          </p:cNvPr>
          <p:cNvSpPr>
            <a:spLocks noChangeArrowheads="1"/>
          </p:cNvSpPr>
          <p:nvPr/>
        </p:nvSpPr>
        <p:spPr bwMode="auto">
          <a:xfrm>
            <a:off x="5664200" y="6108700"/>
            <a:ext cx="282575"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000" tIns="36000" rIns="36000" bIns="36000"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pPr>
            <a:r>
              <a:rPr lang="ja-JP" altLang="en-US" sz="400" b="1">
                <a:cs typeface="Arial" panose="020B0604020202020204" pitchFamily="34" charset="0"/>
              </a:rPr>
              <a:t>●</a:t>
            </a:r>
          </a:p>
        </p:txBody>
      </p:sp>
      <p:sp>
        <p:nvSpPr>
          <p:cNvPr id="75843" name="正方形/長方形 164">
            <a:extLst>
              <a:ext uri="{FF2B5EF4-FFF2-40B4-BE49-F238E27FC236}">
                <a16:creationId xmlns:a16="http://schemas.microsoft.com/office/drawing/2014/main" id="{D72DD094-0352-3881-C7F1-A9150C5C6AA9}"/>
              </a:ext>
            </a:extLst>
          </p:cNvPr>
          <p:cNvSpPr>
            <a:spLocks noChangeArrowheads="1"/>
          </p:cNvSpPr>
          <p:nvPr/>
        </p:nvSpPr>
        <p:spPr bwMode="auto">
          <a:xfrm>
            <a:off x="6176963" y="6108700"/>
            <a:ext cx="284162"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000" tIns="36000" rIns="36000" bIns="36000"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pPr>
            <a:r>
              <a:rPr lang="ja-JP" altLang="en-US" sz="400" b="1">
                <a:cs typeface="Arial" panose="020B0604020202020204" pitchFamily="34" charset="0"/>
              </a:rPr>
              <a:t>●</a:t>
            </a:r>
          </a:p>
        </p:txBody>
      </p:sp>
      <p:sp>
        <p:nvSpPr>
          <p:cNvPr id="75844" name="正方形/長方形 165">
            <a:extLst>
              <a:ext uri="{FF2B5EF4-FFF2-40B4-BE49-F238E27FC236}">
                <a16:creationId xmlns:a16="http://schemas.microsoft.com/office/drawing/2014/main" id="{C43E8665-A520-7B7E-063C-84B2566C8FB3}"/>
              </a:ext>
            </a:extLst>
          </p:cNvPr>
          <p:cNvSpPr>
            <a:spLocks noChangeArrowheads="1"/>
          </p:cNvSpPr>
          <p:nvPr/>
        </p:nvSpPr>
        <p:spPr bwMode="auto">
          <a:xfrm>
            <a:off x="6692900" y="6108700"/>
            <a:ext cx="285750"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000" tIns="36000" rIns="36000" bIns="36000"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pPr>
            <a:r>
              <a:rPr lang="ja-JP" altLang="en-US" sz="400" b="1">
                <a:cs typeface="Arial" panose="020B0604020202020204" pitchFamily="34" charset="0"/>
              </a:rPr>
              <a:t>●</a:t>
            </a:r>
          </a:p>
        </p:txBody>
      </p:sp>
      <p:sp>
        <p:nvSpPr>
          <p:cNvPr id="82" name="Text Box 9">
            <a:extLst>
              <a:ext uri="{FF2B5EF4-FFF2-40B4-BE49-F238E27FC236}">
                <a16:creationId xmlns:a16="http://schemas.microsoft.com/office/drawing/2014/main" id="{B5CA6AD5-A303-7C27-9CEF-234D2C786616}"/>
              </a:ext>
            </a:extLst>
          </p:cNvPr>
          <p:cNvSpPr txBox="1">
            <a:spLocks noChangeArrowheads="1"/>
          </p:cNvSpPr>
          <p:nvPr/>
        </p:nvSpPr>
        <p:spPr bwMode="auto">
          <a:xfrm>
            <a:off x="5243513" y="3125788"/>
            <a:ext cx="1644650" cy="293687"/>
          </a:xfrm>
          <a:prstGeom prst="rect">
            <a:avLst/>
          </a:prstGeom>
          <a:noFill/>
          <a:ln w="28575">
            <a:noFill/>
            <a:miter lim="800000"/>
            <a:headEnd/>
            <a:tailEnd/>
          </a:ln>
          <a:effectLst/>
        </p:spPr>
        <p:txBody>
          <a:bodyPr wrap="none" lIns="90000" tIns="46800" rIns="90000" bIns="0" anchor="b">
            <a:spAutoFit/>
          </a:bodyPr>
          <a:lstStyle/>
          <a:p>
            <a:pPr algn="ctr" eaLnBrk="1" hangingPunct="1">
              <a:defRPr/>
            </a:pPr>
            <a:r>
              <a:rPr lang="ja-JP" altLang="en-US" b="1" dirty="0">
                <a:latin typeface="Meiryo UI" panose="020B0604030504040204" pitchFamily="50" charset="-128"/>
                <a:ea typeface="Meiryo UI" panose="020B0604030504040204" pitchFamily="50" charset="-128"/>
              </a:rPr>
              <a:t>レベル</a:t>
            </a:r>
            <a:r>
              <a:rPr lang="en-US" altLang="ja-JP" b="1" dirty="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因数分解</a:t>
            </a:r>
          </a:p>
        </p:txBody>
      </p:sp>
      <p:cxnSp>
        <p:nvCxnSpPr>
          <p:cNvPr id="75846" name="直線コネクタ 48">
            <a:extLst>
              <a:ext uri="{FF2B5EF4-FFF2-40B4-BE49-F238E27FC236}">
                <a16:creationId xmlns:a16="http://schemas.microsoft.com/office/drawing/2014/main" id="{AA60195C-79BA-CF8B-53A7-A5B3AC9BFFE7}"/>
              </a:ext>
            </a:extLst>
          </p:cNvPr>
          <p:cNvCxnSpPr>
            <a:cxnSpLocks noChangeShapeType="1"/>
          </p:cNvCxnSpPr>
          <p:nvPr/>
        </p:nvCxnSpPr>
        <p:spPr bwMode="auto">
          <a:xfrm>
            <a:off x="5014913" y="3475038"/>
            <a:ext cx="2159000" cy="158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nvGrpSpPr>
          <p:cNvPr id="74803" name="グループ化 181">
            <a:extLst>
              <a:ext uri="{FF2B5EF4-FFF2-40B4-BE49-F238E27FC236}">
                <a16:creationId xmlns:a16="http://schemas.microsoft.com/office/drawing/2014/main" id="{C30C1035-2D9A-93D2-0E64-26722A38F42D}"/>
              </a:ext>
            </a:extLst>
          </p:cNvPr>
          <p:cNvGrpSpPr>
            <a:grpSpLocks/>
          </p:cNvGrpSpPr>
          <p:nvPr/>
        </p:nvGrpSpPr>
        <p:grpSpPr bwMode="auto">
          <a:xfrm>
            <a:off x="5219700" y="3614738"/>
            <a:ext cx="1824038" cy="1008062"/>
            <a:chOff x="5220051" y="3446635"/>
            <a:chExt cx="1823309" cy="1385439"/>
          </a:xfrm>
          <a:solidFill>
            <a:schemeClr val="accent3">
              <a:lumMod val="20000"/>
              <a:lumOff val="80000"/>
            </a:schemeClr>
          </a:solidFill>
        </p:grpSpPr>
        <p:sp>
          <p:nvSpPr>
            <p:cNvPr id="74831" name="正方形/長方形 166">
              <a:extLst>
                <a:ext uri="{FF2B5EF4-FFF2-40B4-BE49-F238E27FC236}">
                  <a16:creationId xmlns:a16="http://schemas.microsoft.com/office/drawing/2014/main" id="{F4428BB0-E888-2446-19D0-7BBCF6766347}"/>
                </a:ext>
              </a:extLst>
            </p:cNvPr>
            <p:cNvSpPr>
              <a:spLocks noChangeArrowheads="1"/>
            </p:cNvSpPr>
            <p:nvPr/>
          </p:nvSpPr>
          <p:spPr bwMode="auto">
            <a:xfrm>
              <a:off x="5220051" y="4045717"/>
              <a:ext cx="415024" cy="262976"/>
            </a:xfrm>
            <a:prstGeom prst="rect">
              <a:avLst/>
            </a:prstGeom>
            <a:grpFill/>
            <a:ln w="19050" algn="ctr">
              <a:solidFill>
                <a:schemeClr val="tx1"/>
              </a:solidFill>
              <a:round/>
              <a:headEnd/>
              <a:tailEnd/>
            </a:ln>
          </p:spPr>
          <p:txBody>
            <a:bodyPr lIns="36000" tIns="36000" rIns="36000" bIns="36000"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defRPr/>
              </a:pPr>
              <a:endParaRPr lang="ja-JP" altLang="en-US" sz="1200" b="1">
                <a:cs typeface="Arial" panose="020B0604020202020204" pitchFamily="34" charset="0"/>
              </a:endParaRPr>
            </a:p>
          </p:txBody>
        </p:sp>
        <p:sp>
          <p:nvSpPr>
            <p:cNvPr id="74832" name="正方形/長方形 167">
              <a:extLst>
                <a:ext uri="{FF2B5EF4-FFF2-40B4-BE49-F238E27FC236}">
                  <a16:creationId xmlns:a16="http://schemas.microsoft.com/office/drawing/2014/main" id="{50CB01A3-3DCD-714F-8D34-DED3D46BB905}"/>
                </a:ext>
              </a:extLst>
            </p:cNvPr>
            <p:cNvSpPr>
              <a:spLocks noChangeArrowheads="1"/>
            </p:cNvSpPr>
            <p:nvPr/>
          </p:nvSpPr>
          <p:spPr bwMode="auto">
            <a:xfrm>
              <a:off x="5925748" y="3645471"/>
              <a:ext cx="413470" cy="262977"/>
            </a:xfrm>
            <a:prstGeom prst="rect">
              <a:avLst/>
            </a:prstGeom>
            <a:grpFill/>
            <a:ln w="19050" algn="ctr">
              <a:solidFill>
                <a:schemeClr val="tx1"/>
              </a:solidFill>
              <a:round/>
              <a:headEnd/>
              <a:tailEnd/>
            </a:ln>
          </p:spPr>
          <p:txBody>
            <a:bodyPr lIns="36000" tIns="36000" rIns="36000" bIns="36000"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defRPr/>
              </a:pPr>
              <a:endParaRPr lang="ja-JP" altLang="en-US" sz="1200" b="1">
                <a:cs typeface="Arial" panose="020B0604020202020204" pitchFamily="34" charset="0"/>
              </a:endParaRPr>
            </a:p>
          </p:txBody>
        </p:sp>
        <p:sp>
          <p:nvSpPr>
            <p:cNvPr id="74833" name="正方形/長方形 169">
              <a:extLst>
                <a:ext uri="{FF2B5EF4-FFF2-40B4-BE49-F238E27FC236}">
                  <a16:creationId xmlns:a16="http://schemas.microsoft.com/office/drawing/2014/main" id="{C646AD4C-0007-5FA3-BECA-047AE4CF3F9F}"/>
                </a:ext>
              </a:extLst>
            </p:cNvPr>
            <p:cNvSpPr>
              <a:spLocks noChangeArrowheads="1"/>
            </p:cNvSpPr>
            <p:nvPr/>
          </p:nvSpPr>
          <p:spPr bwMode="auto">
            <a:xfrm>
              <a:off x="6625227" y="3446635"/>
              <a:ext cx="413470" cy="262976"/>
            </a:xfrm>
            <a:prstGeom prst="rect">
              <a:avLst/>
            </a:prstGeom>
            <a:grpFill/>
            <a:ln w="19050" algn="ctr">
              <a:solidFill>
                <a:schemeClr val="tx1"/>
              </a:solidFill>
              <a:round/>
              <a:headEnd/>
              <a:tailEnd/>
            </a:ln>
          </p:spPr>
          <p:txBody>
            <a:bodyPr lIns="36000" tIns="36000" rIns="36000" bIns="36000"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defRPr/>
              </a:pPr>
              <a:endParaRPr lang="ja-JP" altLang="en-US" sz="1200" b="1">
                <a:cs typeface="Arial" panose="020B0604020202020204" pitchFamily="34" charset="0"/>
              </a:endParaRPr>
            </a:p>
          </p:txBody>
        </p:sp>
        <p:sp>
          <p:nvSpPr>
            <p:cNvPr id="74834" name="正方形/長方形 170">
              <a:extLst>
                <a:ext uri="{FF2B5EF4-FFF2-40B4-BE49-F238E27FC236}">
                  <a16:creationId xmlns:a16="http://schemas.microsoft.com/office/drawing/2014/main" id="{39A99FA1-8C55-44B8-D75F-D05B5AB0D116}"/>
                </a:ext>
              </a:extLst>
            </p:cNvPr>
            <p:cNvSpPr>
              <a:spLocks noChangeArrowheads="1"/>
            </p:cNvSpPr>
            <p:nvPr/>
          </p:nvSpPr>
          <p:spPr bwMode="auto">
            <a:xfrm>
              <a:off x="6625227" y="3818651"/>
              <a:ext cx="413470" cy="262976"/>
            </a:xfrm>
            <a:prstGeom prst="rect">
              <a:avLst/>
            </a:prstGeom>
            <a:grpFill/>
            <a:ln w="19050" algn="ctr">
              <a:solidFill>
                <a:schemeClr val="tx1"/>
              </a:solidFill>
              <a:round/>
              <a:headEnd/>
              <a:tailEnd/>
            </a:ln>
          </p:spPr>
          <p:txBody>
            <a:bodyPr lIns="36000" tIns="36000" rIns="36000" bIns="36000"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defRPr/>
              </a:pPr>
              <a:endParaRPr lang="ja-JP" altLang="en-US" sz="1200" b="1">
                <a:cs typeface="Arial" panose="020B0604020202020204" pitchFamily="34" charset="0"/>
              </a:endParaRPr>
            </a:p>
          </p:txBody>
        </p:sp>
        <p:sp>
          <p:nvSpPr>
            <p:cNvPr id="74835" name="正方形/長方形 171">
              <a:extLst>
                <a:ext uri="{FF2B5EF4-FFF2-40B4-BE49-F238E27FC236}">
                  <a16:creationId xmlns:a16="http://schemas.microsoft.com/office/drawing/2014/main" id="{729F014F-EA6A-4F96-AF23-72E285A8BF04}"/>
                </a:ext>
              </a:extLst>
            </p:cNvPr>
            <p:cNvSpPr>
              <a:spLocks noChangeArrowheads="1"/>
            </p:cNvSpPr>
            <p:nvPr/>
          </p:nvSpPr>
          <p:spPr bwMode="auto">
            <a:xfrm>
              <a:off x="5930410" y="4395917"/>
              <a:ext cx="413470" cy="262976"/>
            </a:xfrm>
            <a:prstGeom prst="rect">
              <a:avLst/>
            </a:prstGeom>
            <a:grpFill/>
            <a:ln w="19050" algn="ctr">
              <a:solidFill>
                <a:schemeClr val="tx1"/>
              </a:solidFill>
              <a:round/>
              <a:headEnd/>
              <a:tailEnd/>
            </a:ln>
          </p:spPr>
          <p:txBody>
            <a:bodyPr lIns="36000" tIns="36000" rIns="36000" bIns="36000"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defRPr/>
              </a:pPr>
              <a:endParaRPr lang="ja-JP" altLang="en-US" sz="1200" b="1">
                <a:cs typeface="Arial" panose="020B0604020202020204" pitchFamily="34" charset="0"/>
              </a:endParaRPr>
            </a:p>
          </p:txBody>
        </p:sp>
        <p:sp>
          <p:nvSpPr>
            <p:cNvPr id="74836" name="正方形/長方形 172">
              <a:extLst>
                <a:ext uri="{FF2B5EF4-FFF2-40B4-BE49-F238E27FC236}">
                  <a16:creationId xmlns:a16="http://schemas.microsoft.com/office/drawing/2014/main" id="{1E5F92FD-AE21-FCFF-97C1-949C8874D760}"/>
                </a:ext>
              </a:extLst>
            </p:cNvPr>
            <p:cNvSpPr>
              <a:spLocks noChangeArrowheads="1"/>
            </p:cNvSpPr>
            <p:nvPr/>
          </p:nvSpPr>
          <p:spPr bwMode="auto">
            <a:xfrm>
              <a:off x="6629890" y="4197081"/>
              <a:ext cx="413470" cy="262977"/>
            </a:xfrm>
            <a:prstGeom prst="rect">
              <a:avLst/>
            </a:prstGeom>
            <a:grpFill/>
            <a:ln w="19050" algn="ctr">
              <a:solidFill>
                <a:schemeClr val="tx1"/>
              </a:solidFill>
              <a:round/>
              <a:headEnd/>
              <a:tailEnd/>
            </a:ln>
          </p:spPr>
          <p:txBody>
            <a:bodyPr lIns="36000" tIns="36000" rIns="36000" bIns="36000"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defRPr/>
              </a:pPr>
              <a:endParaRPr lang="ja-JP" altLang="en-US" sz="1200" b="1">
                <a:cs typeface="Arial" panose="020B0604020202020204" pitchFamily="34" charset="0"/>
              </a:endParaRPr>
            </a:p>
          </p:txBody>
        </p:sp>
        <p:sp>
          <p:nvSpPr>
            <p:cNvPr id="74837" name="正方形/長方形 173">
              <a:extLst>
                <a:ext uri="{FF2B5EF4-FFF2-40B4-BE49-F238E27FC236}">
                  <a16:creationId xmlns:a16="http://schemas.microsoft.com/office/drawing/2014/main" id="{1C9ED399-C68F-0DA1-C434-1F64CDC9DF65}"/>
                </a:ext>
              </a:extLst>
            </p:cNvPr>
            <p:cNvSpPr>
              <a:spLocks noChangeArrowheads="1"/>
            </p:cNvSpPr>
            <p:nvPr/>
          </p:nvSpPr>
          <p:spPr bwMode="auto">
            <a:xfrm>
              <a:off x="6629890" y="4569097"/>
              <a:ext cx="413470" cy="262977"/>
            </a:xfrm>
            <a:prstGeom prst="rect">
              <a:avLst/>
            </a:prstGeom>
            <a:grpFill/>
            <a:ln w="19050" algn="ctr">
              <a:solidFill>
                <a:schemeClr val="tx1"/>
              </a:solidFill>
              <a:round/>
              <a:headEnd/>
              <a:tailEnd/>
            </a:ln>
          </p:spPr>
          <p:txBody>
            <a:bodyPr lIns="36000" tIns="36000" rIns="36000" bIns="36000" anchor="ctr"/>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defRPr/>
              </a:pPr>
              <a:endParaRPr lang="ja-JP" altLang="en-US" sz="1200" b="1">
                <a:cs typeface="Arial" panose="020B0604020202020204" pitchFamily="34" charset="0"/>
              </a:endParaRPr>
            </a:p>
          </p:txBody>
        </p:sp>
        <p:cxnSp>
          <p:nvCxnSpPr>
            <p:cNvPr id="74838" name="図形 175">
              <a:extLst>
                <a:ext uri="{FF2B5EF4-FFF2-40B4-BE49-F238E27FC236}">
                  <a16:creationId xmlns:a16="http://schemas.microsoft.com/office/drawing/2014/main" id="{5EFDC4F0-81DA-9CE4-2AD4-ADE8B43F2140}"/>
                </a:ext>
              </a:extLst>
            </p:cNvPr>
            <p:cNvCxnSpPr>
              <a:cxnSpLocks noChangeShapeType="1"/>
              <a:stCxn id="74831" idx="3"/>
              <a:endCxn id="74832" idx="1"/>
            </p:cNvCxnSpPr>
            <p:nvPr/>
          </p:nvCxnSpPr>
          <p:spPr bwMode="auto">
            <a:xfrm flipV="1">
              <a:off x="5635075" y="3776959"/>
              <a:ext cx="290673" cy="400246"/>
            </a:xfrm>
            <a:prstGeom prst="bentConnector3">
              <a:avLst>
                <a:gd name="adj1" fmla="val 50000"/>
              </a:avLst>
            </a:prstGeom>
            <a:grpFill/>
            <a:ln w="19050" algn="ctr">
              <a:solidFill>
                <a:schemeClr val="tx1"/>
              </a:solidFill>
              <a:round/>
              <a:headEnd/>
              <a:tailEnd/>
            </a:ln>
          </p:spPr>
        </p:cxnSp>
        <p:cxnSp>
          <p:nvCxnSpPr>
            <p:cNvPr id="74839" name="図形 175">
              <a:extLst>
                <a:ext uri="{FF2B5EF4-FFF2-40B4-BE49-F238E27FC236}">
                  <a16:creationId xmlns:a16="http://schemas.microsoft.com/office/drawing/2014/main" id="{EF158E2D-4A19-C714-B67B-9C78240D65F0}"/>
                </a:ext>
              </a:extLst>
            </p:cNvPr>
            <p:cNvCxnSpPr>
              <a:cxnSpLocks noChangeShapeType="1"/>
              <a:stCxn id="74831" idx="3"/>
              <a:endCxn id="74835" idx="1"/>
            </p:cNvCxnSpPr>
            <p:nvPr/>
          </p:nvCxnSpPr>
          <p:spPr bwMode="auto">
            <a:xfrm>
              <a:off x="5635075" y="4177205"/>
              <a:ext cx="295336" cy="350201"/>
            </a:xfrm>
            <a:prstGeom prst="bentConnector3">
              <a:avLst>
                <a:gd name="adj1" fmla="val 50000"/>
              </a:avLst>
            </a:prstGeom>
            <a:grpFill/>
            <a:ln w="19050" algn="ctr">
              <a:solidFill>
                <a:schemeClr val="tx1"/>
              </a:solidFill>
              <a:round/>
              <a:headEnd/>
              <a:tailEnd/>
            </a:ln>
          </p:spPr>
        </p:cxnSp>
        <p:cxnSp>
          <p:nvCxnSpPr>
            <p:cNvPr id="74840" name="図形 175">
              <a:extLst>
                <a:ext uri="{FF2B5EF4-FFF2-40B4-BE49-F238E27FC236}">
                  <a16:creationId xmlns:a16="http://schemas.microsoft.com/office/drawing/2014/main" id="{F6C88995-CF99-48F7-1D89-4AFE7DF76FED}"/>
                </a:ext>
              </a:extLst>
            </p:cNvPr>
            <p:cNvCxnSpPr>
              <a:cxnSpLocks noChangeShapeType="1"/>
              <a:stCxn id="74835" idx="3"/>
              <a:endCxn id="74837" idx="1"/>
            </p:cNvCxnSpPr>
            <p:nvPr/>
          </p:nvCxnSpPr>
          <p:spPr bwMode="auto">
            <a:xfrm>
              <a:off x="6343880" y="4528047"/>
              <a:ext cx="286009" cy="173180"/>
            </a:xfrm>
            <a:prstGeom prst="bentConnector3">
              <a:avLst>
                <a:gd name="adj1" fmla="val 50000"/>
              </a:avLst>
            </a:prstGeom>
            <a:grpFill/>
            <a:ln w="19050" algn="ctr">
              <a:solidFill>
                <a:schemeClr val="tx1"/>
              </a:solidFill>
              <a:round/>
              <a:headEnd/>
              <a:tailEnd/>
            </a:ln>
          </p:spPr>
        </p:cxnSp>
        <p:cxnSp>
          <p:nvCxnSpPr>
            <p:cNvPr id="74841" name="図形 175">
              <a:extLst>
                <a:ext uri="{FF2B5EF4-FFF2-40B4-BE49-F238E27FC236}">
                  <a16:creationId xmlns:a16="http://schemas.microsoft.com/office/drawing/2014/main" id="{E402451A-8061-24F9-7A20-CE23C663F56F}"/>
                </a:ext>
              </a:extLst>
            </p:cNvPr>
            <p:cNvCxnSpPr>
              <a:cxnSpLocks noChangeShapeType="1"/>
              <a:stCxn id="74835" idx="3"/>
              <a:endCxn id="74836" idx="1"/>
            </p:cNvCxnSpPr>
            <p:nvPr/>
          </p:nvCxnSpPr>
          <p:spPr bwMode="auto">
            <a:xfrm flipV="1">
              <a:off x="6343880" y="4329211"/>
              <a:ext cx="286009" cy="198836"/>
            </a:xfrm>
            <a:prstGeom prst="bentConnector3">
              <a:avLst>
                <a:gd name="adj1" fmla="val 50000"/>
              </a:avLst>
            </a:prstGeom>
            <a:grpFill/>
            <a:ln w="19050" algn="ctr">
              <a:solidFill>
                <a:schemeClr val="tx1"/>
              </a:solidFill>
              <a:round/>
              <a:headEnd/>
              <a:tailEnd/>
            </a:ln>
          </p:spPr>
        </p:cxnSp>
        <p:cxnSp>
          <p:nvCxnSpPr>
            <p:cNvPr id="74842" name="図形 175">
              <a:extLst>
                <a:ext uri="{FF2B5EF4-FFF2-40B4-BE49-F238E27FC236}">
                  <a16:creationId xmlns:a16="http://schemas.microsoft.com/office/drawing/2014/main" id="{F1B1A9EE-5BF1-54FF-584F-589FC403171A}"/>
                </a:ext>
              </a:extLst>
            </p:cNvPr>
            <p:cNvCxnSpPr>
              <a:cxnSpLocks noChangeShapeType="1"/>
              <a:stCxn id="74832" idx="3"/>
              <a:endCxn id="74834" idx="1"/>
            </p:cNvCxnSpPr>
            <p:nvPr/>
          </p:nvCxnSpPr>
          <p:spPr bwMode="auto">
            <a:xfrm>
              <a:off x="6339218" y="3777601"/>
              <a:ext cx="286009" cy="173179"/>
            </a:xfrm>
            <a:prstGeom prst="bentConnector3">
              <a:avLst>
                <a:gd name="adj1" fmla="val 50000"/>
              </a:avLst>
            </a:prstGeom>
            <a:grpFill/>
            <a:ln w="19050" algn="ctr">
              <a:solidFill>
                <a:schemeClr val="tx1"/>
              </a:solidFill>
              <a:round/>
              <a:headEnd/>
              <a:tailEnd/>
            </a:ln>
          </p:spPr>
        </p:cxnSp>
        <p:cxnSp>
          <p:nvCxnSpPr>
            <p:cNvPr id="74843" name="図形 175">
              <a:extLst>
                <a:ext uri="{FF2B5EF4-FFF2-40B4-BE49-F238E27FC236}">
                  <a16:creationId xmlns:a16="http://schemas.microsoft.com/office/drawing/2014/main" id="{2B9FABD9-D38A-35E4-5A49-9C57027C2619}"/>
                </a:ext>
              </a:extLst>
            </p:cNvPr>
            <p:cNvCxnSpPr>
              <a:cxnSpLocks noChangeShapeType="1"/>
              <a:stCxn id="74832" idx="3"/>
              <a:endCxn id="74833" idx="1"/>
            </p:cNvCxnSpPr>
            <p:nvPr/>
          </p:nvCxnSpPr>
          <p:spPr bwMode="auto">
            <a:xfrm flipV="1">
              <a:off x="6339218" y="3578764"/>
              <a:ext cx="286009" cy="198837"/>
            </a:xfrm>
            <a:prstGeom prst="bentConnector3">
              <a:avLst>
                <a:gd name="adj1" fmla="val 50000"/>
              </a:avLst>
            </a:prstGeom>
            <a:grpFill/>
            <a:ln w="19050" algn="ctr">
              <a:solidFill>
                <a:schemeClr val="tx1"/>
              </a:solidFill>
              <a:round/>
              <a:headEnd/>
              <a:tailEnd/>
            </a:ln>
          </p:spPr>
        </p:cxnSp>
      </p:grpSp>
      <p:sp>
        <p:nvSpPr>
          <p:cNvPr id="98" name="Text Box 9">
            <a:extLst>
              <a:ext uri="{FF2B5EF4-FFF2-40B4-BE49-F238E27FC236}">
                <a16:creationId xmlns:a16="http://schemas.microsoft.com/office/drawing/2014/main" id="{60A367EF-0748-45EF-2485-C8853137CF21}"/>
              </a:ext>
            </a:extLst>
          </p:cNvPr>
          <p:cNvSpPr txBox="1">
            <a:spLocks noChangeArrowheads="1"/>
          </p:cNvSpPr>
          <p:nvPr/>
        </p:nvSpPr>
        <p:spPr bwMode="auto">
          <a:xfrm>
            <a:off x="8075613" y="4922838"/>
            <a:ext cx="801687" cy="293687"/>
          </a:xfrm>
          <a:prstGeom prst="rect">
            <a:avLst/>
          </a:prstGeom>
          <a:noFill/>
          <a:ln w="28575">
            <a:noFill/>
            <a:miter lim="800000"/>
            <a:headEnd/>
            <a:tailEnd/>
          </a:ln>
          <a:effectLst/>
        </p:spPr>
        <p:txBody>
          <a:bodyPr wrap="none" lIns="90000" tIns="46800" rIns="90000" bIns="0" anchor="b">
            <a:spAutoFit/>
          </a:bodyPr>
          <a:lstStyle/>
          <a:p>
            <a:pPr algn="ctr" eaLnBrk="1" hangingPunct="1">
              <a:defRPr/>
            </a:pPr>
            <a:r>
              <a:rPr lang="ja-JP" altLang="en-US" b="1" dirty="0">
                <a:latin typeface="Meiryo UI" panose="020B0604030504040204" pitchFamily="50" charset="-128"/>
                <a:ea typeface="Meiryo UI" panose="020B0604030504040204" pitchFamily="50" charset="-128"/>
              </a:rPr>
              <a:t>同心円</a:t>
            </a:r>
          </a:p>
        </p:txBody>
      </p:sp>
      <p:cxnSp>
        <p:nvCxnSpPr>
          <p:cNvPr id="75849" name="直線コネクタ 49">
            <a:extLst>
              <a:ext uri="{FF2B5EF4-FFF2-40B4-BE49-F238E27FC236}">
                <a16:creationId xmlns:a16="http://schemas.microsoft.com/office/drawing/2014/main" id="{D939FC37-21BC-CB57-E694-5289FE5FF650}"/>
              </a:ext>
            </a:extLst>
          </p:cNvPr>
          <p:cNvCxnSpPr>
            <a:cxnSpLocks noChangeShapeType="1"/>
          </p:cNvCxnSpPr>
          <p:nvPr/>
        </p:nvCxnSpPr>
        <p:spPr bwMode="auto">
          <a:xfrm>
            <a:off x="7419975" y="5259388"/>
            <a:ext cx="2159000" cy="158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sp>
        <p:nvSpPr>
          <p:cNvPr id="100" name="Text Box 5">
            <a:extLst>
              <a:ext uri="{FF2B5EF4-FFF2-40B4-BE49-F238E27FC236}">
                <a16:creationId xmlns:a16="http://schemas.microsoft.com/office/drawing/2014/main" id="{2575655C-2B98-356B-0A67-D8EED38D1219}"/>
              </a:ext>
            </a:extLst>
          </p:cNvPr>
          <p:cNvSpPr txBox="1">
            <a:spLocks noChangeArrowheads="1"/>
          </p:cNvSpPr>
          <p:nvPr/>
        </p:nvSpPr>
        <p:spPr bwMode="auto">
          <a:xfrm>
            <a:off x="7750386" y="1303547"/>
            <a:ext cx="1534692" cy="293478"/>
          </a:xfrm>
          <a:prstGeom prst="rect">
            <a:avLst/>
          </a:prstGeom>
          <a:noFill/>
          <a:ln w="28575">
            <a:noFill/>
            <a:miter lim="800000"/>
            <a:headEnd/>
            <a:tailEnd/>
          </a:ln>
          <a:effectLst/>
        </p:spPr>
        <p:txBody>
          <a:bodyPr wrap="none" lIns="90000" tIns="46800" rIns="90000" bIns="0" anchor="b">
            <a:spAutoFit/>
          </a:bodyPr>
          <a:lstStyle/>
          <a:p>
            <a:pPr algn="ctr" eaLnBrk="1" hangingPunct="1">
              <a:defRPr/>
            </a:pPr>
            <a:r>
              <a:rPr lang="ja-JP" altLang="en-US" b="1" dirty="0">
                <a:latin typeface="Meiryo UI" panose="020B0604030504040204" pitchFamily="50" charset="-128"/>
                <a:ea typeface="Meiryo UI" panose="020B0604030504040204" pitchFamily="50" charset="-128"/>
              </a:rPr>
              <a:t>悪循環</a:t>
            </a:r>
            <a:r>
              <a:rPr lang="en-US" altLang="ja-JP" b="1" dirty="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好循環</a:t>
            </a:r>
          </a:p>
        </p:txBody>
      </p:sp>
      <p:cxnSp>
        <p:nvCxnSpPr>
          <p:cNvPr id="75851" name="直線コネクタ 47">
            <a:extLst>
              <a:ext uri="{FF2B5EF4-FFF2-40B4-BE49-F238E27FC236}">
                <a16:creationId xmlns:a16="http://schemas.microsoft.com/office/drawing/2014/main" id="{3C0BD71D-F062-E377-36CD-5A8E4BBC0359}"/>
              </a:ext>
            </a:extLst>
          </p:cNvPr>
          <p:cNvCxnSpPr>
            <a:cxnSpLocks noChangeShapeType="1"/>
          </p:cNvCxnSpPr>
          <p:nvPr/>
        </p:nvCxnSpPr>
        <p:spPr bwMode="auto">
          <a:xfrm>
            <a:off x="7419975" y="1666875"/>
            <a:ext cx="2159000" cy="1588"/>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sp>
        <p:nvSpPr>
          <p:cNvPr id="102" name="Text Box 9">
            <a:extLst>
              <a:ext uri="{FF2B5EF4-FFF2-40B4-BE49-F238E27FC236}">
                <a16:creationId xmlns:a16="http://schemas.microsoft.com/office/drawing/2014/main" id="{9CAE3693-E683-1BF7-50C3-6C33FA74D963}"/>
              </a:ext>
            </a:extLst>
          </p:cNvPr>
          <p:cNvSpPr txBox="1">
            <a:spLocks noChangeArrowheads="1"/>
          </p:cNvSpPr>
          <p:nvPr/>
        </p:nvSpPr>
        <p:spPr bwMode="auto">
          <a:xfrm>
            <a:off x="7961313" y="3128963"/>
            <a:ext cx="1009650" cy="293687"/>
          </a:xfrm>
          <a:prstGeom prst="rect">
            <a:avLst/>
          </a:prstGeom>
          <a:noFill/>
          <a:ln w="28575">
            <a:noFill/>
            <a:miter lim="800000"/>
            <a:headEnd/>
            <a:tailEnd/>
          </a:ln>
          <a:effectLst/>
        </p:spPr>
        <p:txBody>
          <a:bodyPr wrap="none" lIns="90000" tIns="46800" rIns="90000" bIns="0" anchor="b">
            <a:spAutoFit/>
          </a:bodyPr>
          <a:lstStyle/>
          <a:p>
            <a:pPr algn="ctr" eaLnBrk="1" hangingPunct="1">
              <a:defRPr/>
            </a:pPr>
            <a:r>
              <a:rPr lang="ja-JP" altLang="en-US" b="1" dirty="0">
                <a:latin typeface="Meiryo UI" panose="020B0604030504040204" pitchFamily="50" charset="-128"/>
                <a:ea typeface="Meiryo UI" panose="020B0604030504040204" pitchFamily="50" charset="-128"/>
              </a:rPr>
              <a:t>相互関連</a:t>
            </a:r>
          </a:p>
        </p:txBody>
      </p:sp>
      <p:cxnSp>
        <p:nvCxnSpPr>
          <p:cNvPr id="75853" name="直線コネクタ 48">
            <a:extLst>
              <a:ext uri="{FF2B5EF4-FFF2-40B4-BE49-F238E27FC236}">
                <a16:creationId xmlns:a16="http://schemas.microsoft.com/office/drawing/2014/main" id="{8F56FCD1-9853-E5C7-06AC-6E93D74E41F8}"/>
              </a:ext>
            </a:extLst>
          </p:cNvPr>
          <p:cNvCxnSpPr>
            <a:cxnSpLocks noChangeShapeType="1"/>
          </p:cNvCxnSpPr>
          <p:nvPr/>
        </p:nvCxnSpPr>
        <p:spPr bwMode="auto">
          <a:xfrm>
            <a:off x="7419975" y="3478213"/>
            <a:ext cx="215900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04" name="直線コネクタ 103">
            <a:extLst>
              <a:ext uri="{FF2B5EF4-FFF2-40B4-BE49-F238E27FC236}">
                <a16:creationId xmlns:a16="http://schemas.microsoft.com/office/drawing/2014/main" id="{D1FA3D67-9080-1789-0F33-E776DC3CF59D}"/>
              </a:ext>
            </a:extLst>
          </p:cNvPr>
          <p:cNvCxnSpPr/>
          <p:nvPr/>
        </p:nvCxnSpPr>
        <p:spPr bwMode="auto">
          <a:xfrm rot="5400000">
            <a:off x="13494" y="3902869"/>
            <a:ext cx="5076825" cy="1587"/>
          </a:xfrm>
          <a:prstGeom prst="line">
            <a:avLst/>
          </a:prstGeom>
          <a:noFill/>
          <a:ln w="28575" cap="flat" cmpd="sng" algn="ctr">
            <a:solidFill>
              <a:schemeClr val="bg1">
                <a:lumMod val="75000"/>
              </a:schemeClr>
            </a:solidFill>
            <a:prstDash val="sysDash"/>
            <a:round/>
            <a:headEnd type="none" w="med" len="med"/>
            <a:tailEnd type="none" w="med" len="med"/>
          </a:ln>
          <a:effectLst/>
        </p:spPr>
      </p:cxnSp>
      <p:cxnSp>
        <p:nvCxnSpPr>
          <p:cNvPr id="105" name="直線コネクタ 104">
            <a:extLst>
              <a:ext uri="{FF2B5EF4-FFF2-40B4-BE49-F238E27FC236}">
                <a16:creationId xmlns:a16="http://schemas.microsoft.com/office/drawing/2014/main" id="{F1CD7039-5138-B817-8CD2-FF9D7329C79B}"/>
              </a:ext>
            </a:extLst>
          </p:cNvPr>
          <p:cNvCxnSpPr/>
          <p:nvPr/>
        </p:nvCxnSpPr>
        <p:spPr bwMode="auto">
          <a:xfrm rot="5400000">
            <a:off x="2374106" y="3906044"/>
            <a:ext cx="5076825" cy="1588"/>
          </a:xfrm>
          <a:prstGeom prst="line">
            <a:avLst/>
          </a:prstGeom>
          <a:noFill/>
          <a:ln w="28575" cap="flat" cmpd="sng" algn="ctr">
            <a:solidFill>
              <a:schemeClr val="bg1">
                <a:lumMod val="75000"/>
              </a:schemeClr>
            </a:solidFill>
            <a:prstDash val="sysDash"/>
            <a:round/>
            <a:headEnd type="none" w="med" len="med"/>
            <a:tailEnd type="none" w="med" len="med"/>
          </a:ln>
          <a:effectLst/>
        </p:spPr>
      </p:cxnSp>
      <p:cxnSp>
        <p:nvCxnSpPr>
          <p:cNvPr id="106" name="直線コネクタ 105">
            <a:extLst>
              <a:ext uri="{FF2B5EF4-FFF2-40B4-BE49-F238E27FC236}">
                <a16:creationId xmlns:a16="http://schemas.microsoft.com/office/drawing/2014/main" id="{6597FD7C-9A9B-D686-77B8-7C54DB57533A}"/>
              </a:ext>
            </a:extLst>
          </p:cNvPr>
          <p:cNvCxnSpPr/>
          <p:nvPr/>
        </p:nvCxnSpPr>
        <p:spPr bwMode="auto">
          <a:xfrm rot="5400000">
            <a:off x="4764881" y="3880644"/>
            <a:ext cx="5076825" cy="1588"/>
          </a:xfrm>
          <a:prstGeom prst="line">
            <a:avLst/>
          </a:prstGeom>
          <a:noFill/>
          <a:ln w="28575" cap="flat" cmpd="sng" algn="ctr">
            <a:solidFill>
              <a:schemeClr val="bg1">
                <a:lumMod val="75000"/>
              </a:schemeClr>
            </a:solidFill>
            <a:prstDash val="sysDash"/>
            <a:round/>
            <a:headEnd type="none" w="med" len="med"/>
            <a:tailEnd type="none" w="med" len="med"/>
          </a:ln>
          <a:effectLst/>
        </p:spPr>
      </p:cxnSp>
      <p:sp>
        <p:nvSpPr>
          <p:cNvPr id="74813" name="円/楕円 193">
            <a:extLst>
              <a:ext uri="{FF2B5EF4-FFF2-40B4-BE49-F238E27FC236}">
                <a16:creationId xmlns:a16="http://schemas.microsoft.com/office/drawing/2014/main" id="{19FE5F14-8768-9879-3599-C26158C46293}"/>
              </a:ext>
            </a:extLst>
          </p:cNvPr>
          <p:cNvSpPr>
            <a:spLocks noChangeArrowheads="1"/>
          </p:cNvSpPr>
          <p:nvPr/>
        </p:nvSpPr>
        <p:spPr bwMode="auto">
          <a:xfrm>
            <a:off x="8366125" y="1787525"/>
            <a:ext cx="287338" cy="287338"/>
          </a:xfrm>
          <a:prstGeom prst="ellipse">
            <a:avLst/>
          </a:prstGeom>
          <a:solidFill>
            <a:schemeClr val="accent3">
              <a:lumMod val="20000"/>
              <a:lumOff val="80000"/>
            </a:schemeClr>
          </a:solidFill>
          <a:ln w="19050" algn="ctr">
            <a:solidFill>
              <a:schemeClr val="tx1"/>
            </a:solidFill>
            <a:round/>
            <a:headEnd/>
            <a:tailEnd/>
          </a:ln>
        </p:spPr>
        <p:txBody>
          <a:bodyPr lIns="36000" tIns="36000" rIns="36000" bIns="36000"/>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defRPr/>
            </a:pPr>
            <a:endParaRPr lang="ja-JP" altLang="en-US" sz="1600"/>
          </a:p>
        </p:txBody>
      </p:sp>
      <p:sp>
        <p:nvSpPr>
          <p:cNvPr id="74814" name="円/楕円 194">
            <a:extLst>
              <a:ext uri="{FF2B5EF4-FFF2-40B4-BE49-F238E27FC236}">
                <a16:creationId xmlns:a16="http://schemas.microsoft.com/office/drawing/2014/main" id="{A594DF3B-83A3-0FBA-4B9E-2EE71F7DF11C}"/>
              </a:ext>
            </a:extLst>
          </p:cNvPr>
          <p:cNvSpPr>
            <a:spLocks noChangeArrowheads="1"/>
          </p:cNvSpPr>
          <p:nvPr/>
        </p:nvSpPr>
        <p:spPr bwMode="auto">
          <a:xfrm>
            <a:off x="8777288" y="2076450"/>
            <a:ext cx="287337" cy="287338"/>
          </a:xfrm>
          <a:prstGeom prst="ellipse">
            <a:avLst/>
          </a:prstGeom>
          <a:solidFill>
            <a:schemeClr val="accent3">
              <a:lumMod val="20000"/>
              <a:lumOff val="80000"/>
            </a:schemeClr>
          </a:solidFill>
          <a:ln w="19050" algn="ctr">
            <a:solidFill>
              <a:schemeClr val="tx1"/>
            </a:solidFill>
            <a:round/>
            <a:headEnd/>
            <a:tailEnd/>
          </a:ln>
        </p:spPr>
        <p:txBody>
          <a:bodyPr lIns="36000" tIns="36000" rIns="36000" bIns="36000"/>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defRPr/>
            </a:pPr>
            <a:endParaRPr lang="ja-JP" altLang="en-US" sz="1600"/>
          </a:p>
        </p:txBody>
      </p:sp>
      <p:sp>
        <p:nvSpPr>
          <p:cNvPr id="74815" name="円/楕円 195">
            <a:extLst>
              <a:ext uri="{FF2B5EF4-FFF2-40B4-BE49-F238E27FC236}">
                <a16:creationId xmlns:a16="http://schemas.microsoft.com/office/drawing/2014/main" id="{5CC1D3BE-3F55-2D72-2850-CAA7E557F18C}"/>
              </a:ext>
            </a:extLst>
          </p:cNvPr>
          <p:cNvSpPr>
            <a:spLocks noChangeArrowheads="1"/>
          </p:cNvSpPr>
          <p:nvPr/>
        </p:nvSpPr>
        <p:spPr bwMode="auto">
          <a:xfrm>
            <a:off x="8629650" y="2528888"/>
            <a:ext cx="287338" cy="287337"/>
          </a:xfrm>
          <a:prstGeom prst="ellipse">
            <a:avLst/>
          </a:prstGeom>
          <a:solidFill>
            <a:schemeClr val="accent3">
              <a:lumMod val="20000"/>
              <a:lumOff val="80000"/>
            </a:schemeClr>
          </a:solidFill>
          <a:ln w="19050" algn="ctr">
            <a:solidFill>
              <a:schemeClr val="tx1"/>
            </a:solidFill>
            <a:round/>
            <a:headEnd/>
            <a:tailEnd/>
          </a:ln>
        </p:spPr>
        <p:txBody>
          <a:bodyPr lIns="36000" tIns="36000" rIns="36000" bIns="36000"/>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defRPr/>
            </a:pPr>
            <a:endParaRPr lang="ja-JP" altLang="en-US" sz="1600"/>
          </a:p>
        </p:txBody>
      </p:sp>
      <p:sp>
        <p:nvSpPr>
          <p:cNvPr id="74816" name="円/楕円 196">
            <a:extLst>
              <a:ext uri="{FF2B5EF4-FFF2-40B4-BE49-F238E27FC236}">
                <a16:creationId xmlns:a16="http://schemas.microsoft.com/office/drawing/2014/main" id="{EDD9932A-0DBA-E53C-4895-DAD624A4B4D9}"/>
              </a:ext>
            </a:extLst>
          </p:cNvPr>
          <p:cNvSpPr>
            <a:spLocks noChangeArrowheads="1"/>
          </p:cNvSpPr>
          <p:nvPr/>
        </p:nvSpPr>
        <p:spPr bwMode="auto">
          <a:xfrm>
            <a:off x="8128000" y="2532063"/>
            <a:ext cx="285750" cy="285750"/>
          </a:xfrm>
          <a:prstGeom prst="ellipse">
            <a:avLst/>
          </a:prstGeom>
          <a:solidFill>
            <a:schemeClr val="accent3">
              <a:lumMod val="20000"/>
              <a:lumOff val="80000"/>
            </a:schemeClr>
          </a:solidFill>
          <a:ln w="19050" algn="ctr">
            <a:solidFill>
              <a:schemeClr val="tx1"/>
            </a:solidFill>
            <a:round/>
            <a:headEnd/>
            <a:tailEnd/>
          </a:ln>
        </p:spPr>
        <p:txBody>
          <a:bodyPr lIns="36000" tIns="36000" rIns="36000" bIns="36000"/>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defRPr/>
            </a:pPr>
            <a:endParaRPr lang="ja-JP" altLang="en-US" sz="1600"/>
          </a:p>
        </p:txBody>
      </p:sp>
      <p:sp>
        <p:nvSpPr>
          <p:cNvPr id="74817" name="円/楕円 197">
            <a:extLst>
              <a:ext uri="{FF2B5EF4-FFF2-40B4-BE49-F238E27FC236}">
                <a16:creationId xmlns:a16="http://schemas.microsoft.com/office/drawing/2014/main" id="{001C7699-300F-8F21-01D7-9AB8ACA5501F}"/>
              </a:ext>
            </a:extLst>
          </p:cNvPr>
          <p:cNvSpPr>
            <a:spLocks noChangeArrowheads="1"/>
          </p:cNvSpPr>
          <p:nvPr/>
        </p:nvSpPr>
        <p:spPr bwMode="auto">
          <a:xfrm>
            <a:off x="7966075" y="2070100"/>
            <a:ext cx="285750" cy="285750"/>
          </a:xfrm>
          <a:prstGeom prst="ellipse">
            <a:avLst/>
          </a:prstGeom>
          <a:solidFill>
            <a:schemeClr val="accent3">
              <a:lumMod val="20000"/>
              <a:lumOff val="80000"/>
            </a:schemeClr>
          </a:solidFill>
          <a:ln w="19050" algn="ctr">
            <a:solidFill>
              <a:schemeClr val="tx1"/>
            </a:solidFill>
            <a:round/>
            <a:headEnd/>
            <a:tailEnd/>
          </a:ln>
        </p:spPr>
        <p:txBody>
          <a:bodyPr lIns="36000" tIns="36000" rIns="36000" bIns="36000"/>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defRPr/>
            </a:pPr>
            <a:endParaRPr lang="ja-JP" altLang="en-US" sz="1600"/>
          </a:p>
        </p:txBody>
      </p:sp>
      <p:sp>
        <p:nvSpPr>
          <p:cNvPr id="74818" name="円/楕円 208">
            <a:extLst>
              <a:ext uri="{FF2B5EF4-FFF2-40B4-BE49-F238E27FC236}">
                <a16:creationId xmlns:a16="http://schemas.microsoft.com/office/drawing/2014/main" id="{F8A3DEA3-77B4-B820-7F8C-4F775CFB916C}"/>
              </a:ext>
            </a:extLst>
          </p:cNvPr>
          <p:cNvSpPr>
            <a:spLocks noChangeArrowheads="1"/>
          </p:cNvSpPr>
          <p:nvPr/>
        </p:nvSpPr>
        <p:spPr bwMode="auto">
          <a:xfrm>
            <a:off x="8243888" y="5622925"/>
            <a:ext cx="563562" cy="563563"/>
          </a:xfrm>
          <a:prstGeom prst="ellipse">
            <a:avLst/>
          </a:prstGeom>
          <a:solidFill>
            <a:schemeClr val="accent3">
              <a:lumMod val="20000"/>
              <a:lumOff val="80000"/>
            </a:schemeClr>
          </a:solidFill>
          <a:ln w="19050" algn="ctr">
            <a:solidFill>
              <a:schemeClr val="tx1"/>
            </a:solidFill>
            <a:round/>
            <a:headEnd/>
            <a:tailEnd/>
          </a:ln>
        </p:spPr>
        <p:txBody>
          <a:bodyPr lIns="36000" tIns="36000" rIns="36000" bIns="36000"/>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defRPr/>
            </a:pPr>
            <a:endParaRPr lang="ja-JP" altLang="en-US" sz="1600"/>
          </a:p>
        </p:txBody>
      </p:sp>
      <p:sp>
        <p:nvSpPr>
          <p:cNvPr id="74819" name="円/楕円 215">
            <a:extLst>
              <a:ext uri="{FF2B5EF4-FFF2-40B4-BE49-F238E27FC236}">
                <a16:creationId xmlns:a16="http://schemas.microsoft.com/office/drawing/2014/main" id="{FC37A307-3DE8-0FAD-87A7-3FF2F5AACBA2}"/>
              </a:ext>
            </a:extLst>
          </p:cNvPr>
          <p:cNvSpPr>
            <a:spLocks noChangeArrowheads="1"/>
          </p:cNvSpPr>
          <p:nvPr/>
        </p:nvSpPr>
        <p:spPr bwMode="auto">
          <a:xfrm>
            <a:off x="8377238" y="5753100"/>
            <a:ext cx="287337" cy="287338"/>
          </a:xfrm>
          <a:prstGeom prst="ellipse">
            <a:avLst/>
          </a:prstGeom>
          <a:solidFill>
            <a:schemeClr val="accent3">
              <a:lumMod val="20000"/>
              <a:lumOff val="80000"/>
            </a:schemeClr>
          </a:solidFill>
          <a:ln w="19050" algn="ctr">
            <a:solidFill>
              <a:schemeClr val="tx1"/>
            </a:solidFill>
            <a:round/>
            <a:headEnd/>
            <a:tailEnd/>
          </a:ln>
        </p:spPr>
        <p:txBody>
          <a:bodyPr lIns="36000" tIns="36000" rIns="36000" bIns="36000"/>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defRPr/>
            </a:pPr>
            <a:endParaRPr lang="ja-JP" altLang="en-US" sz="1600"/>
          </a:p>
        </p:txBody>
      </p:sp>
      <p:sp>
        <p:nvSpPr>
          <p:cNvPr id="75864" name="五角形 200">
            <a:extLst>
              <a:ext uri="{FF2B5EF4-FFF2-40B4-BE49-F238E27FC236}">
                <a16:creationId xmlns:a16="http://schemas.microsoft.com/office/drawing/2014/main" id="{7F2C880C-530C-4999-14B3-213D2C3E9202}"/>
              </a:ext>
            </a:extLst>
          </p:cNvPr>
          <p:cNvSpPr>
            <a:spLocks noChangeArrowheads="1"/>
          </p:cNvSpPr>
          <p:nvPr/>
        </p:nvSpPr>
        <p:spPr bwMode="auto">
          <a:xfrm>
            <a:off x="8108950" y="3714750"/>
            <a:ext cx="817563" cy="777875"/>
          </a:xfrm>
          <a:prstGeom prst="pentagon">
            <a:avLst/>
          </a:prstGeom>
          <a:noFill/>
          <a:ln w="2857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36000" tIns="36000" rIns="36000" bIns="36000"/>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pPr>
            <a:endParaRPr lang="ja-JP" altLang="en-US" sz="1600"/>
          </a:p>
        </p:txBody>
      </p:sp>
      <p:cxnSp>
        <p:nvCxnSpPr>
          <p:cNvPr id="75865" name="直線コネクタ 220">
            <a:extLst>
              <a:ext uri="{FF2B5EF4-FFF2-40B4-BE49-F238E27FC236}">
                <a16:creationId xmlns:a16="http://schemas.microsoft.com/office/drawing/2014/main" id="{4F6DE723-A39A-9C2E-A443-95FC22C85E3F}"/>
              </a:ext>
            </a:extLst>
          </p:cNvPr>
          <p:cNvCxnSpPr>
            <a:cxnSpLocks noChangeShapeType="1"/>
            <a:stCxn id="75864" idx="1"/>
            <a:endCxn id="75864" idx="5"/>
          </p:cNvCxnSpPr>
          <p:nvPr/>
        </p:nvCxnSpPr>
        <p:spPr bwMode="auto">
          <a:xfrm rot="10800000" flipH="1">
            <a:off x="8108950" y="4011613"/>
            <a:ext cx="817563" cy="1587"/>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75866" name="直線コネクタ 221">
            <a:extLst>
              <a:ext uri="{FF2B5EF4-FFF2-40B4-BE49-F238E27FC236}">
                <a16:creationId xmlns:a16="http://schemas.microsoft.com/office/drawing/2014/main" id="{E8C8ACF6-7AD9-6520-C2CC-1A3C80379C89}"/>
              </a:ext>
            </a:extLst>
          </p:cNvPr>
          <p:cNvCxnSpPr>
            <a:cxnSpLocks noChangeShapeType="1"/>
            <a:stCxn id="75864" idx="1"/>
          </p:cNvCxnSpPr>
          <p:nvPr/>
        </p:nvCxnSpPr>
        <p:spPr bwMode="auto">
          <a:xfrm rot="10800000" flipH="1" flipV="1">
            <a:off x="8108950" y="4011613"/>
            <a:ext cx="666750" cy="465137"/>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75867" name="直線コネクタ 224">
            <a:extLst>
              <a:ext uri="{FF2B5EF4-FFF2-40B4-BE49-F238E27FC236}">
                <a16:creationId xmlns:a16="http://schemas.microsoft.com/office/drawing/2014/main" id="{15053E44-95B0-9505-F8C4-E1635744ADFC}"/>
              </a:ext>
            </a:extLst>
          </p:cNvPr>
          <p:cNvCxnSpPr>
            <a:cxnSpLocks noChangeShapeType="1"/>
            <a:endCxn id="75864" idx="5"/>
          </p:cNvCxnSpPr>
          <p:nvPr/>
        </p:nvCxnSpPr>
        <p:spPr bwMode="auto">
          <a:xfrm rot="5400000" flipH="1" flipV="1">
            <a:off x="8358982" y="3909219"/>
            <a:ext cx="465137" cy="669925"/>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75868" name="直線コネクタ 227">
            <a:extLst>
              <a:ext uri="{FF2B5EF4-FFF2-40B4-BE49-F238E27FC236}">
                <a16:creationId xmlns:a16="http://schemas.microsoft.com/office/drawing/2014/main" id="{30F2F6C3-7A70-7E7F-41F2-037FA202AB2F}"/>
              </a:ext>
            </a:extLst>
          </p:cNvPr>
          <p:cNvCxnSpPr>
            <a:cxnSpLocks noChangeShapeType="1"/>
            <a:stCxn id="75864" idx="2"/>
            <a:endCxn id="75864" idx="0"/>
          </p:cNvCxnSpPr>
          <p:nvPr/>
        </p:nvCxnSpPr>
        <p:spPr bwMode="auto">
          <a:xfrm rot="5400000" flipH="1" flipV="1">
            <a:off x="8001794" y="3977481"/>
            <a:ext cx="777875" cy="252413"/>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75869" name="直線コネクタ 230">
            <a:extLst>
              <a:ext uri="{FF2B5EF4-FFF2-40B4-BE49-F238E27FC236}">
                <a16:creationId xmlns:a16="http://schemas.microsoft.com/office/drawing/2014/main" id="{A120B0E2-D536-2D03-D065-96C7E32C81E7}"/>
              </a:ext>
            </a:extLst>
          </p:cNvPr>
          <p:cNvCxnSpPr>
            <a:cxnSpLocks noChangeShapeType="1"/>
            <a:stCxn id="75864" idx="4"/>
            <a:endCxn id="75864" idx="0"/>
          </p:cNvCxnSpPr>
          <p:nvPr/>
        </p:nvCxnSpPr>
        <p:spPr bwMode="auto">
          <a:xfrm rot="5400000" flipH="1">
            <a:off x="8254206" y="3977482"/>
            <a:ext cx="777875" cy="252412"/>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74826" name="円/楕円 201">
            <a:extLst>
              <a:ext uri="{FF2B5EF4-FFF2-40B4-BE49-F238E27FC236}">
                <a16:creationId xmlns:a16="http://schemas.microsoft.com/office/drawing/2014/main" id="{D1F1094F-9103-B68E-A47D-4F5006B27D95}"/>
              </a:ext>
            </a:extLst>
          </p:cNvPr>
          <p:cNvSpPr>
            <a:spLocks noChangeArrowheads="1"/>
          </p:cNvSpPr>
          <p:nvPr/>
        </p:nvSpPr>
        <p:spPr bwMode="auto">
          <a:xfrm>
            <a:off x="8367713" y="3590925"/>
            <a:ext cx="287337" cy="287338"/>
          </a:xfrm>
          <a:prstGeom prst="ellipse">
            <a:avLst/>
          </a:prstGeom>
          <a:solidFill>
            <a:schemeClr val="accent3">
              <a:lumMod val="20000"/>
              <a:lumOff val="80000"/>
            </a:schemeClr>
          </a:solidFill>
          <a:ln w="19050" algn="ctr">
            <a:solidFill>
              <a:schemeClr val="tx1"/>
            </a:solidFill>
            <a:round/>
            <a:headEnd/>
            <a:tailEnd/>
          </a:ln>
        </p:spPr>
        <p:txBody>
          <a:bodyPr lIns="36000" tIns="36000" rIns="36000" bIns="36000"/>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defRPr/>
            </a:pPr>
            <a:endParaRPr lang="ja-JP" altLang="en-US" sz="1600"/>
          </a:p>
        </p:txBody>
      </p:sp>
      <p:sp>
        <p:nvSpPr>
          <p:cNvPr id="74827" name="円/楕円 202">
            <a:extLst>
              <a:ext uri="{FF2B5EF4-FFF2-40B4-BE49-F238E27FC236}">
                <a16:creationId xmlns:a16="http://schemas.microsoft.com/office/drawing/2014/main" id="{BAD911AD-2135-F224-A581-595B64EFE861}"/>
              </a:ext>
            </a:extLst>
          </p:cNvPr>
          <p:cNvSpPr>
            <a:spLocks noChangeArrowheads="1"/>
          </p:cNvSpPr>
          <p:nvPr/>
        </p:nvSpPr>
        <p:spPr bwMode="auto">
          <a:xfrm>
            <a:off x="8780463" y="3879850"/>
            <a:ext cx="285750" cy="287338"/>
          </a:xfrm>
          <a:prstGeom prst="ellipse">
            <a:avLst/>
          </a:prstGeom>
          <a:solidFill>
            <a:schemeClr val="accent3">
              <a:lumMod val="20000"/>
              <a:lumOff val="80000"/>
            </a:schemeClr>
          </a:solidFill>
          <a:ln w="19050" algn="ctr">
            <a:solidFill>
              <a:schemeClr val="tx1"/>
            </a:solidFill>
            <a:round/>
            <a:headEnd/>
            <a:tailEnd/>
          </a:ln>
        </p:spPr>
        <p:txBody>
          <a:bodyPr lIns="36000" tIns="36000" rIns="36000" bIns="36000"/>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defRPr/>
            </a:pPr>
            <a:endParaRPr lang="ja-JP" altLang="en-US" sz="1600"/>
          </a:p>
        </p:txBody>
      </p:sp>
      <p:sp>
        <p:nvSpPr>
          <p:cNvPr id="74828" name="円/楕円 203">
            <a:extLst>
              <a:ext uri="{FF2B5EF4-FFF2-40B4-BE49-F238E27FC236}">
                <a16:creationId xmlns:a16="http://schemas.microsoft.com/office/drawing/2014/main" id="{74F1B236-4501-FD60-9E19-18F8C19BDE3D}"/>
              </a:ext>
            </a:extLst>
          </p:cNvPr>
          <p:cNvSpPr>
            <a:spLocks noChangeArrowheads="1"/>
          </p:cNvSpPr>
          <p:nvPr/>
        </p:nvSpPr>
        <p:spPr bwMode="auto">
          <a:xfrm>
            <a:off x="8632825" y="4333875"/>
            <a:ext cx="285750" cy="285750"/>
          </a:xfrm>
          <a:prstGeom prst="ellipse">
            <a:avLst/>
          </a:prstGeom>
          <a:solidFill>
            <a:schemeClr val="accent3">
              <a:lumMod val="20000"/>
              <a:lumOff val="80000"/>
            </a:schemeClr>
          </a:solidFill>
          <a:ln w="19050" algn="ctr">
            <a:solidFill>
              <a:schemeClr val="tx1"/>
            </a:solidFill>
            <a:round/>
            <a:headEnd/>
            <a:tailEnd/>
          </a:ln>
        </p:spPr>
        <p:txBody>
          <a:bodyPr lIns="36000" tIns="36000" rIns="36000" bIns="36000"/>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defRPr/>
            </a:pPr>
            <a:endParaRPr lang="ja-JP" altLang="en-US" sz="1600"/>
          </a:p>
        </p:txBody>
      </p:sp>
      <p:sp>
        <p:nvSpPr>
          <p:cNvPr id="74829" name="円/楕円 204">
            <a:extLst>
              <a:ext uri="{FF2B5EF4-FFF2-40B4-BE49-F238E27FC236}">
                <a16:creationId xmlns:a16="http://schemas.microsoft.com/office/drawing/2014/main" id="{6C45F1CB-C312-F7C6-19B3-F10CC3B2240B}"/>
              </a:ext>
            </a:extLst>
          </p:cNvPr>
          <p:cNvSpPr>
            <a:spLocks noChangeArrowheads="1"/>
          </p:cNvSpPr>
          <p:nvPr/>
        </p:nvSpPr>
        <p:spPr bwMode="auto">
          <a:xfrm>
            <a:off x="8102600" y="4332288"/>
            <a:ext cx="285750" cy="285750"/>
          </a:xfrm>
          <a:prstGeom prst="ellipse">
            <a:avLst/>
          </a:prstGeom>
          <a:solidFill>
            <a:schemeClr val="accent3">
              <a:lumMod val="20000"/>
              <a:lumOff val="80000"/>
            </a:schemeClr>
          </a:solidFill>
          <a:ln w="19050" algn="ctr">
            <a:solidFill>
              <a:schemeClr val="tx1"/>
            </a:solidFill>
            <a:round/>
            <a:headEnd/>
            <a:tailEnd/>
          </a:ln>
        </p:spPr>
        <p:txBody>
          <a:bodyPr lIns="36000" tIns="36000" rIns="36000" bIns="36000"/>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defRPr/>
            </a:pPr>
            <a:endParaRPr lang="ja-JP" altLang="en-US" sz="1600"/>
          </a:p>
        </p:txBody>
      </p:sp>
      <p:sp>
        <p:nvSpPr>
          <p:cNvPr id="74830" name="円/楕円 205">
            <a:extLst>
              <a:ext uri="{FF2B5EF4-FFF2-40B4-BE49-F238E27FC236}">
                <a16:creationId xmlns:a16="http://schemas.microsoft.com/office/drawing/2014/main" id="{809C44DD-7465-5842-773F-2B556275ECFF}"/>
              </a:ext>
            </a:extLst>
          </p:cNvPr>
          <p:cNvSpPr>
            <a:spLocks noChangeArrowheads="1"/>
          </p:cNvSpPr>
          <p:nvPr/>
        </p:nvSpPr>
        <p:spPr bwMode="auto">
          <a:xfrm>
            <a:off x="7967663" y="3873500"/>
            <a:ext cx="287337" cy="287338"/>
          </a:xfrm>
          <a:prstGeom prst="ellipse">
            <a:avLst/>
          </a:prstGeom>
          <a:solidFill>
            <a:schemeClr val="accent3">
              <a:lumMod val="20000"/>
              <a:lumOff val="80000"/>
            </a:schemeClr>
          </a:solidFill>
          <a:ln w="19050" algn="ctr">
            <a:solidFill>
              <a:schemeClr val="tx1"/>
            </a:solidFill>
            <a:round/>
            <a:headEnd/>
            <a:tailEnd/>
          </a:ln>
        </p:spPr>
        <p:txBody>
          <a:bodyPr lIns="36000" tIns="36000" rIns="36000" bIns="36000"/>
          <a:lstStyle>
            <a:lvl1pPr>
              <a:spcBef>
                <a:spcPct val="30000"/>
              </a:spcBef>
              <a:defRPr kumimoji="1" sz="2000">
                <a:solidFill>
                  <a:schemeClr val="tx1"/>
                </a:solidFill>
                <a:latin typeface="Meiryo UI" panose="020B0604030504040204" pitchFamily="50" charset="-128"/>
                <a:ea typeface="Meiryo UI" panose="020B0604030504040204" pitchFamily="50" charset="-128"/>
              </a:defRPr>
            </a:lvl1pPr>
            <a:lvl2pPr marL="742950" indent="-285750">
              <a:spcBef>
                <a:spcPct val="30000"/>
              </a:spcBef>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43000" indent="-228600">
              <a:spcBef>
                <a:spcPct val="30000"/>
              </a:spcBef>
              <a:buChar char="–"/>
              <a:defRPr kumimoji="1" sz="2000">
                <a:solidFill>
                  <a:schemeClr val="tx1"/>
                </a:solidFill>
                <a:latin typeface="Meiryo UI" panose="020B0604030504040204" pitchFamily="50" charset="-128"/>
                <a:ea typeface="Meiryo UI" panose="020B0604030504040204" pitchFamily="50" charset="-128"/>
              </a:defRPr>
            </a:lvl3pPr>
            <a:lvl4pPr marL="1600200" indent="-228600">
              <a:spcBef>
                <a:spcPct val="30000"/>
              </a:spcBef>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30000"/>
              </a:spcBef>
              <a:buSzPct val="70000"/>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defRPr/>
            </a:pPr>
            <a:endParaRPr lang="ja-JP" altLang="en-US" sz="1600"/>
          </a:p>
        </p:txBody>
      </p:sp>
    </p:spTree>
  </p:cSld>
  <p:clrMapOvr>
    <a:masterClrMapping/>
  </p:clrMapOvr>
</p:sld>
</file>

<file path=ppt/theme/theme1.xml><?xml version="1.0" encoding="utf-8"?>
<a:theme xmlns:a="http://schemas.openxmlformats.org/drawingml/2006/main" name="9_default">
  <a:themeElements>
    <a:clrScheme name="暖かみのある青">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default">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2700" cap="flat" cmpd="sng" algn="ctr">
          <a:solidFill>
            <a:schemeClr val="tx1"/>
          </a:solidFill>
          <a:prstDash val="solid"/>
          <a:round/>
          <a:headEnd type="none" w="med" len="med"/>
          <a:tailEnd type="none" w="med" len="med"/>
        </a:ln>
        <a:effectLst/>
      </a:spPr>
      <a:bodyPr vert="horz" wrap="square" lIns="36000" tIns="36000" rIns="36000" bIns="3600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600" b="0" i="0" u="none" strike="noStrike" cap="none" normalizeH="0" baseline="0">
            <a:ln>
              <a:noFill/>
            </a:ln>
            <a:solidFill>
              <a:schemeClr val="tx1"/>
            </a:solidFill>
            <a:effectLst/>
            <a:latin typeface="ＭＳ Ｐゴシック" pitchFamily="50" charset="-128"/>
            <a:ea typeface="ＭＳ Ｐゴシック" pitchFamily="50" charset="-128"/>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spPr>
      <a:bodyPr vert="horz" wrap="square" lIns="36000" tIns="36000" rIns="36000" bIns="360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lnDef>
    <a:txDef>
      <a:spPr>
        <a:noFill/>
      </a:spPr>
      <a:bodyPr wrap="none" rtlCol="0">
        <a:spAutoFit/>
      </a:bodyPr>
      <a:lstStyle>
        <a:defPPr algn="l">
          <a:defRPr kumimoji="1" dirty="0" smtClean="0">
            <a:latin typeface="Meiryo UI" panose="020B0604030504040204" pitchFamily="50" charset="-128"/>
            <a:ea typeface="Meiryo UI" panose="020B0604030504040204" pitchFamily="50" charset="-128"/>
          </a:defRPr>
        </a:defPPr>
      </a:lstStyle>
    </a:txDef>
  </a:objectDefaults>
  <a:extraClrSchemeLst>
    <a:extraClrScheme>
      <a:clrScheme name="default 1">
        <a:dk1>
          <a:srgbClr val="000000"/>
        </a:dk1>
        <a:lt1>
          <a:srgbClr val="FFFFFF"/>
        </a:lt1>
        <a:dk2>
          <a:srgbClr val="000000"/>
        </a:dk2>
        <a:lt2>
          <a:srgbClr val="292929"/>
        </a:lt2>
        <a:accent1>
          <a:srgbClr val="FFFFFF"/>
        </a:accent1>
        <a:accent2>
          <a:srgbClr val="5F5F5F"/>
        </a:accent2>
        <a:accent3>
          <a:srgbClr val="FFFFFF"/>
        </a:accent3>
        <a:accent4>
          <a:srgbClr val="000000"/>
        </a:accent4>
        <a:accent5>
          <a:srgbClr val="FFFFFF"/>
        </a:accent5>
        <a:accent6>
          <a:srgbClr val="555555"/>
        </a:accent6>
        <a:hlink>
          <a:srgbClr val="C0C0C0"/>
        </a:hlink>
        <a:folHlink>
          <a:srgbClr val="EAEAEA"/>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000000"/>
        </a:dk2>
        <a:lt2>
          <a:srgbClr val="042346"/>
        </a:lt2>
        <a:accent1>
          <a:srgbClr val="FFFFFF"/>
        </a:accent1>
        <a:accent2>
          <a:srgbClr val="C04281"/>
        </a:accent2>
        <a:accent3>
          <a:srgbClr val="FFFFFF"/>
        </a:accent3>
        <a:accent4>
          <a:srgbClr val="000000"/>
        </a:accent4>
        <a:accent5>
          <a:srgbClr val="FFFFFF"/>
        </a:accent5>
        <a:accent6>
          <a:srgbClr val="AE3B74"/>
        </a:accent6>
        <a:hlink>
          <a:srgbClr val="9CC8F8"/>
        </a:hlink>
        <a:folHlink>
          <a:srgbClr val="FFFFCC"/>
        </a:folHlink>
      </a:clrScheme>
      <a:clrMap bg1="lt1" tx1="dk1" bg2="lt2" tx2="dk2" accent1="accent1" accent2="accent2" accent3="accent3" accent4="accent4" accent5="accent5" accent6="accent6" hlink="hlink" folHlink="folHlink"/>
    </a:extraClrScheme>
    <a:extraClrScheme>
      <a:clrScheme name="default 3">
        <a:dk1>
          <a:srgbClr val="000066"/>
        </a:dk1>
        <a:lt1>
          <a:srgbClr val="FFFFFF"/>
        </a:lt1>
        <a:dk2>
          <a:srgbClr val="003399"/>
        </a:dk2>
        <a:lt2>
          <a:srgbClr val="FFFF00"/>
        </a:lt2>
        <a:accent1>
          <a:srgbClr val="0099FF"/>
        </a:accent1>
        <a:accent2>
          <a:srgbClr val="FF6600"/>
        </a:accent2>
        <a:accent3>
          <a:srgbClr val="AAADCA"/>
        </a:accent3>
        <a:accent4>
          <a:srgbClr val="DADADA"/>
        </a:accent4>
        <a:accent5>
          <a:srgbClr val="AACAFF"/>
        </a:accent5>
        <a:accent6>
          <a:srgbClr val="E75C00"/>
        </a:accent6>
        <a:hlink>
          <a:srgbClr val="00CC00"/>
        </a:hlink>
        <a:folHlink>
          <a:srgbClr val="9966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9_default">
  <a:themeElements>
    <a:clrScheme name="暖かみのある青">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default">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spPr>
      <a:bodyPr vert="horz" wrap="square" lIns="36000" tIns="36000" rIns="36000" bIns="360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spPr>
      <a:bodyPr vert="horz" wrap="square" lIns="36000" tIns="36000" rIns="36000" bIns="360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lnDef>
    <a:txDef>
      <a:spPr>
        <a:noFill/>
      </a:spPr>
      <a:bodyPr wrap="none" rtlCol="0">
        <a:spAutoFit/>
      </a:bodyPr>
      <a:lstStyle>
        <a:defPPr algn="l">
          <a:defRPr kumimoji="1" dirty="0" smtClean="0">
            <a:latin typeface="Meiryo UI" panose="020B0604030504040204" pitchFamily="50" charset="-128"/>
            <a:ea typeface="Meiryo UI" panose="020B0604030504040204" pitchFamily="50" charset="-128"/>
          </a:defRPr>
        </a:defPPr>
      </a:lstStyle>
    </a:txDef>
  </a:objectDefaults>
  <a:extraClrSchemeLst>
    <a:extraClrScheme>
      <a:clrScheme name="default 1">
        <a:dk1>
          <a:srgbClr val="000000"/>
        </a:dk1>
        <a:lt1>
          <a:srgbClr val="FFFFFF"/>
        </a:lt1>
        <a:dk2>
          <a:srgbClr val="000000"/>
        </a:dk2>
        <a:lt2>
          <a:srgbClr val="292929"/>
        </a:lt2>
        <a:accent1>
          <a:srgbClr val="FFFFFF"/>
        </a:accent1>
        <a:accent2>
          <a:srgbClr val="5F5F5F"/>
        </a:accent2>
        <a:accent3>
          <a:srgbClr val="FFFFFF"/>
        </a:accent3>
        <a:accent4>
          <a:srgbClr val="000000"/>
        </a:accent4>
        <a:accent5>
          <a:srgbClr val="FFFFFF"/>
        </a:accent5>
        <a:accent6>
          <a:srgbClr val="555555"/>
        </a:accent6>
        <a:hlink>
          <a:srgbClr val="C0C0C0"/>
        </a:hlink>
        <a:folHlink>
          <a:srgbClr val="EAEAEA"/>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000000"/>
        </a:dk2>
        <a:lt2>
          <a:srgbClr val="042346"/>
        </a:lt2>
        <a:accent1>
          <a:srgbClr val="FFFFFF"/>
        </a:accent1>
        <a:accent2>
          <a:srgbClr val="C04281"/>
        </a:accent2>
        <a:accent3>
          <a:srgbClr val="FFFFFF"/>
        </a:accent3>
        <a:accent4>
          <a:srgbClr val="000000"/>
        </a:accent4>
        <a:accent5>
          <a:srgbClr val="FFFFFF"/>
        </a:accent5>
        <a:accent6>
          <a:srgbClr val="AE3B74"/>
        </a:accent6>
        <a:hlink>
          <a:srgbClr val="9CC8F8"/>
        </a:hlink>
        <a:folHlink>
          <a:srgbClr val="FFFFCC"/>
        </a:folHlink>
      </a:clrScheme>
      <a:clrMap bg1="lt1" tx1="dk1" bg2="lt2" tx2="dk2" accent1="accent1" accent2="accent2" accent3="accent3" accent4="accent4" accent5="accent5" accent6="accent6" hlink="hlink" folHlink="folHlink"/>
    </a:extraClrScheme>
    <a:extraClrScheme>
      <a:clrScheme name="default 3">
        <a:dk1>
          <a:srgbClr val="000066"/>
        </a:dk1>
        <a:lt1>
          <a:srgbClr val="FFFFFF"/>
        </a:lt1>
        <a:dk2>
          <a:srgbClr val="003399"/>
        </a:dk2>
        <a:lt2>
          <a:srgbClr val="FFFF00"/>
        </a:lt2>
        <a:accent1>
          <a:srgbClr val="0099FF"/>
        </a:accent1>
        <a:accent2>
          <a:srgbClr val="FF6600"/>
        </a:accent2>
        <a:accent3>
          <a:srgbClr val="AAADCA"/>
        </a:accent3>
        <a:accent4>
          <a:srgbClr val="DADADA"/>
        </a:accent4>
        <a:accent5>
          <a:srgbClr val="AACAFF"/>
        </a:accent5>
        <a:accent6>
          <a:srgbClr val="E75C00"/>
        </a:accent6>
        <a:hlink>
          <a:srgbClr val="00CC00"/>
        </a:hlink>
        <a:folHlink>
          <a:srgbClr val="9966F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Template>
  <TotalTime>98543</TotalTime>
  <Words>4772</Words>
  <PresentationFormat>A4 210 x 297 mm</PresentationFormat>
  <Paragraphs>862</Paragraphs>
  <Slides>46</Slides>
  <Notes>6</Notes>
  <HiddenSlides>0</HiddenSlides>
  <MMClips>0</MMClips>
  <ScaleCrop>false</ScaleCrop>
  <HeadingPairs>
    <vt:vector size="6" baseType="variant">
      <vt:variant>
        <vt:lpstr>使用されているフォント</vt:lpstr>
      </vt:variant>
      <vt:variant>
        <vt:i4>11</vt:i4>
      </vt:variant>
      <vt:variant>
        <vt:lpstr>テーマ</vt:lpstr>
      </vt:variant>
      <vt:variant>
        <vt:i4>2</vt:i4>
      </vt:variant>
      <vt:variant>
        <vt:lpstr>スライド タイトル</vt:lpstr>
      </vt:variant>
      <vt:variant>
        <vt:i4>46</vt:i4>
      </vt:variant>
    </vt:vector>
  </HeadingPairs>
  <TitlesOfParts>
    <vt:vector size="59" baseType="lpstr">
      <vt:lpstr>HGP創英角ｺﾞｼｯｸUB</vt:lpstr>
      <vt:lpstr>Hiragino Kaku Gothic ProN</vt:lpstr>
      <vt:lpstr>Meiryo UI</vt:lpstr>
      <vt:lpstr>ＭＳ Ｐゴシック</vt:lpstr>
      <vt:lpstr>MS UI Gothic</vt:lpstr>
      <vt:lpstr>Noto Sans Symbols</vt:lpstr>
      <vt:lpstr>メイリオ</vt:lpstr>
      <vt:lpstr>Arial</vt:lpstr>
      <vt:lpstr>Calibri</vt:lpstr>
      <vt:lpstr>Times New Roman</vt:lpstr>
      <vt:lpstr>Wingdings</vt:lpstr>
      <vt:lpstr>9_default</vt:lpstr>
      <vt:lpstr>19_default</vt:lpstr>
      <vt:lpstr>使用上の注意</vt:lpstr>
      <vt:lpstr>① スライド作成の基礎知識</vt:lpstr>
      <vt:lpstr>定型化しておくべきフォーマット</vt:lpstr>
      <vt:lpstr>タイトル（議題、論点、視点など）</vt:lpstr>
      <vt:lpstr>例１：考え方や要点は本文でしっかり伝える</vt:lpstr>
      <vt:lpstr>例２：顧客の生の声を伝える</vt:lpstr>
      <vt:lpstr>例３：表を使って整理して伝える</vt:lpstr>
      <vt:lpstr>例３：ひと目でわかる見せ方を工夫する</vt:lpstr>
      <vt:lpstr>ボディの構造（例）</vt:lpstr>
      <vt:lpstr>グラフ表現のバリエーション（例）</vt:lpstr>
      <vt:lpstr>② 事業計画書作成の留意点</vt:lpstr>
      <vt:lpstr>資料作成の重要キーワード</vt:lpstr>
      <vt:lpstr>ヒトを動かす「What、Why、How」</vt:lpstr>
      <vt:lpstr>フルバージョンの構成例(1/2)</vt:lpstr>
      <vt:lpstr>フルバージョンの構成例(2/2)</vt:lpstr>
      <vt:lpstr>限られた時間で事業の魅力を伝える</vt:lpstr>
      <vt:lpstr>ショートピッチのフォーマット例　　別バージョン</vt:lpstr>
      <vt:lpstr>③ 事業計画書テンプレート</vt:lpstr>
      <vt:lpstr>○○○○  事業計画書</vt:lpstr>
      <vt:lpstr>事業計画書の目次例</vt:lpstr>
      <vt:lpstr>エグゼクティブ・サマリー（全体まとめ）</vt:lpstr>
      <vt:lpstr>事業の概要</vt:lpstr>
      <vt:lpstr>取り組む意義</vt:lpstr>
      <vt:lpstr>（事業の可能性についての洞察）</vt:lpstr>
      <vt:lpstr>ここまでの進捗</vt:lpstr>
      <vt:lpstr>ヒアリングリスト</vt:lpstr>
      <vt:lpstr>製品・サービスの内容</vt:lpstr>
      <vt:lpstr>製品・サービスの一覧</vt:lpstr>
      <vt:lpstr>ターゲット顧客と解決すべき課題</vt:lpstr>
      <vt:lpstr>顧客検証の反応</vt:lpstr>
      <vt:lpstr>（ターゲット顧客の説明に盛り込むべき情報）</vt:lpstr>
      <vt:lpstr>マネタイズモデル</vt:lpstr>
      <vt:lpstr>バリューチェーンのイメージ</vt:lpstr>
      <vt:lpstr>競合優位性、ポジショニング</vt:lpstr>
      <vt:lpstr>実行・運営上のポイント</vt:lpstr>
      <vt:lpstr>マーケティング</vt:lpstr>
      <vt:lpstr>オペレーション</vt:lpstr>
      <vt:lpstr>チーム及び運営体制</vt:lpstr>
      <vt:lpstr>収支・財務計画</vt:lpstr>
      <vt:lpstr>収支計画の見通し</vt:lpstr>
      <vt:lpstr>資金計画</vt:lpstr>
      <vt:lpstr>（参考：キャッシュフローモデルの展開イメージ）</vt:lpstr>
      <vt:lpstr>将来展開と実行ステップ</vt:lpstr>
      <vt:lpstr>検討事項とリスク管理</vt:lpstr>
      <vt:lpstr>依頼事項</vt:lpstr>
      <vt:lpstr>参考資料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2001-04-06T02:40:10Z</cp:lastPrinted>
  <dcterms:created xsi:type="dcterms:W3CDTF">2005-07-05T06:18:11Z</dcterms:created>
  <dcterms:modified xsi:type="dcterms:W3CDTF">2024-08-13T10:27:29Z</dcterms:modified>
</cp:coreProperties>
</file>