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585" r:id="rId1"/>
    <p:sldMasterId id="2147484848" r:id="rId2"/>
    <p:sldMasterId id="2147484862" r:id="rId3"/>
    <p:sldMasterId id="2147484867" r:id="rId4"/>
  </p:sldMasterIdLst>
  <p:notesMasterIdLst>
    <p:notesMasterId r:id="rId18"/>
  </p:notesMasterIdLst>
  <p:handoutMasterIdLst>
    <p:handoutMasterId r:id="rId19"/>
  </p:handoutMasterIdLst>
  <p:sldIdLst>
    <p:sldId id="393" r:id="rId5"/>
    <p:sldId id="2147470557" r:id="rId6"/>
    <p:sldId id="2147470724" r:id="rId7"/>
    <p:sldId id="2147470689" r:id="rId8"/>
    <p:sldId id="2147470800" r:id="rId9"/>
    <p:sldId id="8700" r:id="rId10"/>
    <p:sldId id="515" r:id="rId11"/>
    <p:sldId id="2147470725" r:id="rId12"/>
    <p:sldId id="8757" r:id="rId13"/>
    <p:sldId id="519" r:id="rId14"/>
    <p:sldId id="520" r:id="rId15"/>
    <p:sldId id="2147470744" r:id="rId16"/>
    <p:sldId id="2147470626" r:id="rId17"/>
  </p:sldIdLst>
  <p:sldSz cx="9906000" cy="6858000" type="A4"/>
  <p:notesSz cx="6735763" cy="9866313"/>
  <p:defaultTextStyle>
    <a:defPPr>
      <a:defRPr lang="ja-JP"/>
    </a:defPPr>
    <a:lvl1pPr algn="l" rtl="0" fontAlgn="base">
      <a:spcBef>
        <a:spcPct val="0"/>
      </a:spcBef>
      <a:spcAft>
        <a:spcPct val="0"/>
      </a:spcAft>
      <a:defRPr kumimoji="1" sz="16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charset="-128"/>
        <a:cs typeface="+mn-cs"/>
      </a:defRPr>
    </a:lvl5pPr>
    <a:lvl6pPr marL="2286000" algn="l" defTabSz="914400" rtl="0" eaLnBrk="1" latinLnBrk="0" hangingPunct="1">
      <a:defRPr kumimoji="1" sz="1600" kern="1200">
        <a:solidFill>
          <a:schemeClr val="tx1"/>
        </a:solidFill>
        <a:latin typeface="Arial" charset="0"/>
        <a:ea typeface="ＭＳ Ｐゴシック" charset="-128"/>
        <a:cs typeface="+mn-cs"/>
      </a:defRPr>
    </a:lvl6pPr>
    <a:lvl7pPr marL="2743200" algn="l" defTabSz="914400" rtl="0" eaLnBrk="1" latinLnBrk="0" hangingPunct="1">
      <a:defRPr kumimoji="1" sz="1600" kern="1200">
        <a:solidFill>
          <a:schemeClr val="tx1"/>
        </a:solidFill>
        <a:latin typeface="Arial" charset="0"/>
        <a:ea typeface="ＭＳ Ｐゴシック" charset="-128"/>
        <a:cs typeface="+mn-cs"/>
      </a:defRPr>
    </a:lvl7pPr>
    <a:lvl8pPr marL="3200400" algn="l" defTabSz="914400" rtl="0" eaLnBrk="1" latinLnBrk="0" hangingPunct="1">
      <a:defRPr kumimoji="1" sz="1600" kern="1200">
        <a:solidFill>
          <a:schemeClr val="tx1"/>
        </a:solidFill>
        <a:latin typeface="Arial" charset="0"/>
        <a:ea typeface="ＭＳ Ｐゴシック" charset="-128"/>
        <a:cs typeface="+mn-cs"/>
      </a:defRPr>
    </a:lvl8pPr>
    <a:lvl9pPr marL="3657600" algn="l" defTabSz="914400" rtl="0" eaLnBrk="1" latinLnBrk="0" hangingPunct="1">
      <a:defRPr kumimoji="1" sz="1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500" userDrawn="1">
          <p15:clr>
            <a:srgbClr val="A4A3A4"/>
          </p15:clr>
        </p15:guide>
        <p15:guide id="2" pos="149" userDrawn="1">
          <p15:clr>
            <a:srgbClr val="A4A3A4"/>
          </p15:clr>
        </p15:guide>
        <p15:guide id="3" pos="4141" userDrawn="1">
          <p15:clr>
            <a:srgbClr val="A4A3A4"/>
          </p15:clr>
        </p15:guide>
        <p15:guide id="4" pos="19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2F2F2"/>
    <a:srgbClr val="D4E5F7"/>
    <a:srgbClr val="C0D8ED"/>
    <a:srgbClr val="3366FF"/>
    <a:srgbClr val="E0EBF6"/>
    <a:srgbClr val="ACCBF9"/>
    <a:srgbClr val="629DD1"/>
    <a:srgbClr val="989898"/>
    <a:srgbClr val="F1D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24" autoAdjust="0"/>
    <p:restoredTop sz="96058" autoAdjust="0"/>
  </p:normalViewPr>
  <p:slideViewPr>
    <p:cSldViewPr snapToGrid="0" snapToObjects="1">
      <p:cViewPr varScale="1">
        <p:scale>
          <a:sx n="90" d="100"/>
          <a:sy n="90" d="100"/>
        </p:scale>
        <p:origin x="96" y="318"/>
      </p:cViewPr>
      <p:guideLst>
        <p:guide orient="horz" pos="2500"/>
        <p:guide pos="149"/>
        <p:guide pos="4141"/>
        <p:guide pos="1963"/>
      </p:guideLst>
    </p:cSldViewPr>
  </p:slideViewPr>
  <p:outlineViewPr>
    <p:cViewPr>
      <p:scale>
        <a:sx n="33" d="100"/>
        <a:sy n="33" d="100"/>
      </p:scale>
      <p:origin x="0" y="1536"/>
    </p:cViewPr>
  </p:outlineViewPr>
  <p:notesTextViewPr>
    <p:cViewPr>
      <p:scale>
        <a:sx n="3" d="2"/>
        <a:sy n="3" d="2"/>
      </p:scale>
      <p:origin x="0" y="0"/>
    </p:cViewPr>
  </p:notesTextViewPr>
  <p:sorterViewPr>
    <p:cViewPr varScale="1">
      <p:scale>
        <a:sx n="1" d="1"/>
        <a:sy n="1" d="1"/>
      </p:scale>
      <p:origin x="0" y="0"/>
    </p:cViewPr>
  </p:sorterViewPr>
  <p:gridSpacing cx="39965" cy="3996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1026"/>
          <p:cNvSpPr>
            <a:spLocks noGrp="1" noChangeArrowheads="1"/>
          </p:cNvSpPr>
          <p:nvPr>
            <p:ph type="hdr" sz="quarter"/>
          </p:nvPr>
        </p:nvSpPr>
        <p:spPr bwMode="auto">
          <a:xfrm>
            <a:off x="0" y="0"/>
            <a:ext cx="2944813" cy="531813"/>
          </a:xfrm>
          <a:prstGeom prst="rect">
            <a:avLst/>
          </a:prstGeom>
          <a:noFill/>
          <a:ln w="9525">
            <a:noFill/>
            <a:miter lim="800000"/>
            <a:headEnd/>
            <a:tailEnd/>
          </a:ln>
          <a:effectLst/>
        </p:spPr>
        <p:txBody>
          <a:bodyPr vert="horz" wrap="square" lIns="90773" tIns="45386" rIns="90773" bIns="45386" numCol="1" anchor="t" anchorCtr="0" compatLnSpc="1">
            <a:prstTxWarp prst="textNoShape">
              <a:avLst/>
            </a:prstTxWarp>
          </a:bodyPr>
          <a:lstStyle>
            <a:lvl1pPr defTabSz="908050">
              <a:defRPr sz="1200">
                <a:latin typeface="ＭＳ Ｐゴシック" pitchFamily="50" charset="-128"/>
                <a:ea typeface="ＭＳ Ｐゴシック" pitchFamily="50" charset="-128"/>
              </a:defRPr>
            </a:lvl1pPr>
          </a:lstStyle>
          <a:p>
            <a:pPr>
              <a:defRPr/>
            </a:pPr>
            <a:endParaRPr lang="en-US"/>
          </a:p>
        </p:txBody>
      </p:sp>
      <p:sp>
        <p:nvSpPr>
          <p:cNvPr id="99331" name="Rectangle 1027"/>
          <p:cNvSpPr>
            <a:spLocks noGrp="1" noChangeArrowheads="1"/>
          </p:cNvSpPr>
          <p:nvPr>
            <p:ph type="dt" sz="quarter" idx="1"/>
          </p:nvPr>
        </p:nvSpPr>
        <p:spPr bwMode="auto">
          <a:xfrm>
            <a:off x="3851275" y="0"/>
            <a:ext cx="2868613" cy="531813"/>
          </a:xfrm>
          <a:prstGeom prst="rect">
            <a:avLst/>
          </a:prstGeom>
          <a:noFill/>
          <a:ln w="9525">
            <a:noFill/>
            <a:miter lim="800000"/>
            <a:headEnd/>
            <a:tailEnd/>
          </a:ln>
          <a:effectLst/>
        </p:spPr>
        <p:txBody>
          <a:bodyPr vert="horz" wrap="square" lIns="90773" tIns="45386" rIns="90773" bIns="45386" numCol="1" anchor="t" anchorCtr="0" compatLnSpc="1">
            <a:prstTxWarp prst="textNoShape">
              <a:avLst/>
            </a:prstTxWarp>
          </a:bodyPr>
          <a:lstStyle>
            <a:lvl1pPr algn="r" defTabSz="908050">
              <a:defRPr sz="1200">
                <a:latin typeface="ＭＳ Ｐゴシック" pitchFamily="50" charset="-128"/>
                <a:ea typeface="ＭＳ Ｐゴシック" pitchFamily="50" charset="-128"/>
              </a:defRPr>
            </a:lvl1pPr>
          </a:lstStyle>
          <a:p>
            <a:pPr>
              <a:defRPr/>
            </a:pPr>
            <a:endParaRPr lang="en-US"/>
          </a:p>
        </p:txBody>
      </p:sp>
      <p:sp>
        <p:nvSpPr>
          <p:cNvPr id="99332" name="Rectangle 1028"/>
          <p:cNvSpPr>
            <a:spLocks noGrp="1" noChangeArrowheads="1"/>
          </p:cNvSpPr>
          <p:nvPr>
            <p:ph type="ftr" sz="quarter" idx="2"/>
          </p:nvPr>
        </p:nvSpPr>
        <p:spPr bwMode="auto">
          <a:xfrm>
            <a:off x="0" y="9391650"/>
            <a:ext cx="2944813" cy="454025"/>
          </a:xfrm>
          <a:prstGeom prst="rect">
            <a:avLst/>
          </a:prstGeom>
          <a:noFill/>
          <a:ln w="9525">
            <a:noFill/>
            <a:miter lim="800000"/>
            <a:headEnd/>
            <a:tailEnd/>
          </a:ln>
          <a:effectLst/>
        </p:spPr>
        <p:txBody>
          <a:bodyPr vert="horz" wrap="square" lIns="90773" tIns="45386" rIns="90773" bIns="45386" numCol="1" anchor="b" anchorCtr="0" compatLnSpc="1">
            <a:prstTxWarp prst="textNoShape">
              <a:avLst/>
            </a:prstTxWarp>
          </a:bodyPr>
          <a:lstStyle>
            <a:lvl1pPr defTabSz="908050">
              <a:defRPr sz="1200">
                <a:latin typeface="ＭＳ Ｐゴシック" pitchFamily="50" charset="-128"/>
                <a:ea typeface="ＭＳ Ｐゴシック" pitchFamily="50" charset="-128"/>
              </a:defRPr>
            </a:lvl1pPr>
          </a:lstStyle>
          <a:p>
            <a:pPr>
              <a:defRPr/>
            </a:pPr>
            <a:endParaRPr lang="en-US"/>
          </a:p>
        </p:txBody>
      </p:sp>
      <p:sp>
        <p:nvSpPr>
          <p:cNvPr id="99333" name="Rectangle 1029"/>
          <p:cNvSpPr>
            <a:spLocks noGrp="1" noChangeArrowheads="1"/>
          </p:cNvSpPr>
          <p:nvPr>
            <p:ph type="sldNum" sz="quarter" idx="3"/>
          </p:nvPr>
        </p:nvSpPr>
        <p:spPr bwMode="auto">
          <a:xfrm>
            <a:off x="3851275" y="9391650"/>
            <a:ext cx="2868613" cy="454025"/>
          </a:xfrm>
          <a:prstGeom prst="rect">
            <a:avLst/>
          </a:prstGeom>
          <a:noFill/>
          <a:ln w="9525">
            <a:noFill/>
            <a:miter lim="800000"/>
            <a:headEnd/>
            <a:tailEnd/>
          </a:ln>
          <a:effectLst/>
        </p:spPr>
        <p:txBody>
          <a:bodyPr vert="horz" wrap="square" lIns="90773" tIns="45386" rIns="90773" bIns="45386" numCol="1" anchor="b" anchorCtr="0" compatLnSpc="1">
            <a:prstTxWarp prst="textNoShape">
              <a:avLst/>
            </a:prstTxWarp>
          </a:bodyPr>
          <a:lstStyle>
            <a:lvl1pPr algn="r" defTabSz="908050">
              <a:defRPr sz="1200">
                <a:latin typeface="ＭＳ Ｐゴシック" pitchFamily="50" charset="-128"/>
                <a:ea typeface="ＭＳ Ｐゴシック" pitchFamily="50" charset="-128"/>
              </a:defRPr>
            </a:lvl1pPr>
          </a:lstStyle>
          <a:p>
            <a:pPr>
              <a:defRPr/>
            </a:pPr>
            <a:fld id="{91E95D54-2B7A-4AD3-B1AA-05A68CF6C76C}" type="slidenum">
              <a:rPr lang="en-US"/>
              <a:pPr>
                <a:defRPr/>
              </a:pPr>
              <a:t>‹#›</a:t>
            </a:fld>
            <a:endParaRPr lang="en-US"/>
          </a:p>
        </p:txBody>
      </p:sp>
    </p:spTree>
    <p:extLst>
      <p:ext uri="{BB962C8B-B14F-4D97-AF65-F5344CB8AC3E}">
        <p14:creationId xmlns:p14="http://schemas.microsoft.com/office/powerpoint/2010/main" val="222176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none" lIns="91018" tIns="45508" rIns="91018" bIns="45508" numCol="1" anchor="ctr" anchorCtr="0" compatLnSpc="1">
            <a:prstTxWarp prst="textNoShape">
              <a:avLst/>
            </a:prstTxWarp>
          </a:bodyPr>
          <a:lstStyle>
            <a:lvl1pPr defTabSz="909638">
              <a:defRPr sz="1200">
                <a:latin typeface="Times New Roman" pitchFamily="18" charset="0"/>
                <a:ea typeface="ＭＳ Ｐゴシック" pitchFamily="50" charset="-128"/>
              </a:defRPr>
            </a:lvl1pPr>
          </a:lstStyle>
          <a:p>
            <a:pPr>
              <a:defRPr/>
            </a:pPr>
            <a:endParaRPr lang="en-US" altLang="ja-JP"/>
          </a:p>
        </p:txBody>
      </p:sp>
      <p:sp>
        <p:nvSpPr>
          <p:cNvPr id="6147"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none" lIns="91018" tIns="45508" rIns="91018" bIns="45508" numCol="1" anchor="ctr" anchorCtr="0" compatLnSpc="1">
            <a:prstTxWarp prst="textNoShape">
              <a:avLst/>
            </a:prstTxWarp>
          </a:bodyPr>
          <a:lstStyle>
            <a:lvl1pPr algn="r" defTabSz="909638">
              <a:defRPr sz="1200">
                <a:latin typeface="Times New Roman" pitchFamily="18" charset="0"/>
                <a:ea typeface="ＭＳ Ｐゴシック" pitchFamily="50" charset="-128"/>
              </a:defRPr>
            </a:lvl1pPr>
          </a:lstStyle>
          <a:p>
            <a:pPr>
              <a:defRPr/>
            </a:pPr>
            <a:endParaRPr lang="en-US" altLang="ja-JP"/>
          </a:p>
        </p:txBody>
      </p:sp>
      <p:sp>
        <p:nvSpPr>
          <p:cNvPr id="179204" name="Rectangle 4"/>
          <p:cNvSpPr>
            <a:spLocks noGrp="1" noRot="1" noChangeAspect="1" noChangeArrowheads="1" noTextEdit="1"/>
          </p:cNvSpPr>
          <p:nvPr>
            <p:ph type="sldImg" idx="2"/>
          </p:nvPr>
        </p:nvSpPr>
        <p:spPr bwMode="auto">
          <a:xfrm>
            <a:off x="698500" y="741363"/>
            <a:ext cx="5340350" cy="36972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898525" y="4686300"/>
            <a:ext cx="4938713" cy="4438650"/>
          </a:xfrm>
          <a:prstGeom prst="rect">
            <a:avLst/>
          </a:prstGeom>
          <a:noFill/>
          <a:ln w="9525">
            <a:noFill/>
            <a:miter lim="800000"/>
            <a:headEnd/>
            <a:tailEnd/>
          </a:ln>
          <a:effectLst/>
        </p:spPr>
        <p:txBody>
          <a:bodyPr vert="horz" wrap="none" lIns="91018" tIns="45508" rIns="91018" bIns="45508" numCol="1" anchor="ctr"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150" name="Rectangle 6"/>
          <p:cNvSpPr>
            <a:spLocks noGrp="1" noChangeArrowheads="1"/>
          </p:cNvSpPr>
          <p:nvPr>
            <p:ph type="ftr" sz="quarter" idx="4"/>
          </p:nvPr>
        </p:nvSpPr>
        <p:spPr bwMode="auto">
          <a:xfrm>
            <a:off x="0" y="9372600"/>
            <a:ext cx="2917825" cy="493713"/>
          </a:xfrm>
          <a:prstGeom prst="rect">
            <a:avLst/>
          </a:prstGeom>
          <a:noFill/>
          <a:ln w="9525">
            <a:noFill/>
            <a:miter lim="800000"/>
            <a:headEnd/>
            <a:tailEnd/>
          </a:ln>
          <a:effectLst/>
        </p:spPr>
        <p:txBody>
          <a:bodyPr vert="horz" wrap="none" lIns="91018" tIns="45508" rIns="91018" bIns="45508" numCol="1" anchor="b" anchorCtr="0" compatLnSpc="1">
            <a:prstTxWarp prst="textNoShape">
              <a:avLst/>
            </a:prstTxWarp>
          </a:bodyPr>
          <a:lstStyle>
            <a:lvl1pPr defTabSz="909638">
              <a:defRPr sz="1200">
                <a:latin typeface="Times New Roman" pitchFamily="18" charset="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none" lIns="91018" tIns="45508" rIns="91018" bIns="45508" numCol="1" anchor="b" anchorCtr="0" compatLnSpc="1">
            <a:prstTxWarp prst="textNoShape">
              <a:avLst/>
            </a:prstTxWarp>
          </a:bodyPr>
          <a:lstStyle>
            <a:lvl1pPr algn="r" defTabSz="909638">
              <a:defRPr sz="1200">
                <a:latin typeface="Times New Roman" pitchFamily="18" charset="0"/>
                <a:ea typeface="ＭＳ Ｐゴシック" pitchFamily="50" charset="-128"/>
              </a:defRPr>
            </a:lvl1pPr>
          </a:lstStyle>
          <a:p>
            <a:pPr>
              <a:defRPr/>
            </a:pPr>
            <a:fld id="{F63CD562-E50A-48EB-B90A-C7C09A5C1CFD}" type="slidenum">
              <a:rPr lang="en-US" altLang="ja-JP"/>
              <a:pPr>
                <a:defRPr/>
              </a:pPr>
              <a:t>‹#›</a:t>
            </a:fld>
            <a:endParaRPr lang="en-US" altLang="ja-JP"/>
          </a:p>
        </p:txBody>
      </p:sp>
    </p:spTree>
    <p:extLst>
      <p:ext uri="{BB962C8B-B14F-4D97-AF65-F5344CB8AC3E}">
        <p14:creationId xmlns:p14="http://schemas.microsoft.com/office/powerpoint/2010/main" val="3219407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a:extLst>
              <a:ext uri="{FF2B5EF4-FFF2-40B4-BE49-F238E27FC236}">
                <a16:creationId xmlns:a16="http://schemas.microsoft.com/office/drawing/2014/main" id="{323B12F5-AB66-334C-FEF9-51F7FA3F0843}"/>
              </a:ext>
            </a:extLst>
          </p:cNvPr>
          <p:cNvSpPr>
            <a:spLocks noGrp="1" noRot="1" noChangeAspect="1" noTextEdit="1"/>
          </p:cNvSpPr>
          <p:nvPr>
            <p:ph type="sldImg"/>
          </p:nvPr>
        </p:nvSpPr>
        <p:spPr>
          <a:ln/>
        </p:spPr>
      </p:sp>
      <p:sp>
        <p:nvSpPr>
          <p:cNvPr id="9219" name="ノート プレースホルダー 2">
            <a:extLst>
              <a:ext uri="{FF2B5EF4-FFF2-40B4-BE49-F238E27FC236}">
                <a16:creationId xmlns:a16="http://schemas.microsoft.com/office/drawing/2014/main" id="{574C506A-1E30-082B-DAEA-536731D670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9220" name="スライド番号プレースホルダー 3">
            <a:extLst>
              <a:ext uri="{FF2B5EF4-FFF2-40B4-BE49-F238E27FC236}">
                <a16:creationId xmlns:a16="http://schemas.microsoft.com/office/drawing/2014/main" id="{855821FF-B137-2167-960D-A55AE19693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kumimoji="1" sz="1600">
                <a:solidFill>
                  <a:schemeClr val="tx1"/>
                </a:solidFill>
                <a:latin typeface="Arial" panose="020B0604020202020204" pitchFamily="34" charset="0"/>
                <a:ea typeface="ＭＳ Ｐゴシック" panose="020B0600070205080204" pitchFamily="50" charset="-128"/>
              </a:defRPr>
            </a:lvl1pPr>
            <a:lvl2pPr marL="742950" indent="-285750" defTabSz="909638">
              <a:defRPr kumimoji="1" sz="1600">
                <a:solidFill>
                  <a:schemeClr val="tx1"/>
                </a:solidFill>
                <a:latin typeface="Arial" panose="020B0604020202020204" pitchFamily="34" charset="0"/>
                <a:ea typeface="ＭＳ Ｐゴシック" panose="020B0600070205080204" pitchFamily="50" charset="-128"/>
              </a:defRPr>
            </a:lvl2pPr>
            <a:lvl3pPr marL="1143000" indent="-228600" defTabSz="909638">
              <a:defRPr kumimoji="1" sz="1600">
                <a:solidFill>
                  <a:schemeClr val="tx1"/>
                </a:solidFill>
                <a:latin typeface="Arial" panose="020B0604020202020204" pitchFamily="34" charset="0"/>
                <a:ea typeface="ＭＳ Ｐゴシック" panose="020B0600070205080204" pitchFamily="50" charset="-128"/>
              </a:defRPr>
            </a:lvl3pPr>
            <a:lvl4pPr marL="1600200" indent="-228600" defTabSz="909638">
              <a:defRPr kumimoji="1" sz="1600">
                <a:solidFill>
                  <a:schemeClr val="tx1"/>
                </a:solidFill>
                <a:latin typeface="Arial" panose="020B0604020202020204" pitchFamily="34" charset="0"/>
                <a:ea typeface="ＭＳ Ｐゴシック" panose="020B0600070205080204" pitchFamily="50" charset="-128"/>
              </a:defRPr>
            </a:lvl4pPr>
            <a:lvl5pPr marL="2057400" indent="-228600" defTabSz="909638">
              <a:defRPr kumimoji="1" sz="1600">
                <a:solidFill>
                  <a:schemeClr val="tx1"/>
                </a:solidFill>
                <a:latin typeface="Arial" panose="020B0604020202020204" pitchFamily="34" charset="0"/>
                <a:ea typeface="ＭＳ Ｐゴシック" panose="020B0600070205080204" pitchFamily="50" charset="-128"/>
              </a:defRPr>
            </a:lvl5pPr>
            <a:lvl6pPr marL="2514600" indent="-228600" defTabSz="909638"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defTabSz="909638"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defTabSz="909638"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defTabSz="909638"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r" defTabSz="909638" rtl="0" eaLnBrk="1" fontAlgn="base" latinLnBrk="0" hangingPunct="1">
              <a:lnSpc>
                <a:spcPct val="100000"/>
              </a:lnSpc>
              <a:spcBef>
                <a:spcPct val="0"/>
              </a:spcBef>
              <a:spcAft>
                <a:spcPct val="0"/>
              </a:spcAft>
              <a:buClrTx/>
              <a:buSzTx/>
              <a:buFontTx/>
              <a:buNone/>
              <a:tabLst/>
              <a:defRPr/>
            </a:pPr>
            <a:fld id="{17D0E18A-62E2-4959-8A2E-501E5268342D}" type="slidenum">
              <a:rPr kumimoji="1" lang="en-US" altLang="ja-JP" sz="12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pPr marL="0" marR="0" lvl="0" indent="0" algn="r" defTabSz="909638" rtl="0" eaLnBrk="1" fontAlgn="base" latinLnBrk="0" hangingPunct="1">
                <a:lnSpc>
                  <a:spcPct val="100000"/>
                </a:lnSpc>
                <a:spcBef>
                  <a:spcPct val="0"/>
                </a:spcBef>
                <a:spcAft>
                  <a:spcPct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C3839-8282-CF35-919F-E6E0258966A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4F9DFE-E60F-B8F9-39B6-C4B1467A50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4685108-B4E0-7D20-BD52-9899F90CD75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2924759-C183-B05E-2792-F493038CE4EA}"/>
              </a:ext>
            </a:extLst>
          </p:cNvPr>
          <p:cNvSpPr>
            <a:spLocks noGrp="1"/>
          </p:cNvSpPr>
          <p:nvPr>
            <p:ph type="sldNum" sz="quarter" idx="5"/>
          </p:nvPr>
        </p:nvSpPr>
        <p:spPr/>
        <p:txBody>
          <a:bodyPr/>
          <a:lstStyle/>
          <a:p>
            <a:pPr marL="0" marR="0" lvl="0" indent="0" algn="r" defTabSz="909638" rtl="0" eaLnBrk="1" fontAlgn="base" latinLnBrk="0" hangingPunct="1">
              <a:lnSpc>
                <a:spcPct val="100000"/>
              </a:lnSpc>
              <a:spcBef>
                <a:spcPct val="0"/>
              </a:spcBef>
              <a:spcAft>
                <a:spcPct val="0"/>
              </a:spcAft>
              <a:buClrTx/>
              <a:buSzTx/>
              <a:buFontTx/>
              <a:buNone/>
              <a:tabLst/>
              <a:defRPr/>
            </a:pPr>
            <a:fld id="{F63CD562-E50A-48EB-B90A-C7C09A5C1CFD}"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09638"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171350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BC3839-8282-CF35-919F-E6E0258966A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4F9DFE-E60F-B8F9-39B6-C4B1467A50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4685108-B4E0-7D20-BD52-9899F90CD75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2924759-C183-B05E-2792-F493038CE4EA}"/>
              </a:ext>
            </a:extLst>
          </p:cNvPr>
          <p:cNvSpPr>
            <a:spLocks noGrp="1"/>
          </p:cNvSpPr>
          <p:nvPr>
            <p:ph type="sldNum" sz="quarter" idx="5"/>
          </p:nvPr>
        </p:nvSpPr>
        <p:spPr/>
        <p:txBody>
          <a:bodyPr/>
          <a:lstStyle/>
          <a:p>
            <a:pPr marL="0" marR="0" lvl="0" indent="0" algn="r" defTabSz="909638" rtl="0" eaLnBrk="1" fontAlgn="base" latinLnBrk="0" hangingPunct="1">
              <a:lnSpc>
                <a:spcPct val="100000"/>
              </a:lnSpc>
              <a:spcBef>
                <a:spcPct val="0"/>
              </a:spcBef>
              <a:spcAft>
                <a:spcPct val="0"/>
              </a:spcAft>
              <a:buClrTx/>
              <a:buSzTx/>
              <a:buFontTx/>
              <a:buNone/>
              <a:tabLst/>
              <a:defRPr/>
            </a:pPr>
            <a:fld id="{F63CD562-E50A-48EB-B90A-C7C09A5C1CFD}" type="slidenum">
              <a:rPr kumimoji="1"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09638"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33360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177800" y="263525"/>
            <a:ext cx="6437313" cy="4457700"/>
          </a:xfrm>
          <a:ln/>
        </p:spPr>
      </p:sp>
      <p:sp>
        <p:nvSpPr>
          <p:cNvPr id="135171" name="Rectangle 3"/>
          <p:cNvSpPr>
            <a:spLocks noGrp="1" noChangeArrowheads="1"/>
          </p:cNvSpPr>
          <p:nvPr>
            <p:ph type="body" idx="1"/>
          </p:nvPr>
        </p:nvSpPr>
        <p:spPr>
          <a:xfrm>
            <a:off x="674985" y="4689344"/>
            <a:ext cx="5387960" cy="4440456"/>
          </a:xfrm>
          <a:noFill/>
          <a:ln/>
        </p:spPr>
        <p:txBody>
          <a:bodyPr lIns="89202" tIns="44602" rIns="89202" bIns="44602"/>
          <a:lstStyle/>
          <a:p>
            <a:endParaRPr lang="en-US" altLang="ja-JP"/>
          </a:p>
          <a:p>
            <a:r>
              <a:rPr lang="en-US" altLang="ja-JP"/>
              <a:t>【</a:t>
            </a:r>
            <a:r>
              <a:rPr lang="ja-JP" altLang="en-US"/>
              <a:t>重要度</a:t>
            </a:r>
            <a:r>
              <a:rPr lang="en-US" altLang="ja-JP"/>
              <a:t>】B</a:t>
            </a:r>
          </a:p>
          <a:p>
            <a:endParaRPr lang="en-US" altLang="ja-JP"/>
          </a:p>
          <a:p>
            <a:r>
              <a:rPr lang="en-US" altLang="ja-JP"/>
              <a:t>【</a:t>
            </a:r>
            <a:r>
              <a:rPr lang="ja-JP" altLang="en-US"/>
              <a:t>意味づけ</a:t>
            </a:r>
            <a:r>
              <a:rPr lang="en-US" altLang="ja-JP"/>
              <a:t>】</a:t>
            </a:r>
          </a:p>
          <a:p>
            <a:r>
              <a:rPr lang="ja-JP" altLang="en-US"/>
              <a:t>本日の進め方について確認して下さい</a:t>
            </a:r>
          </a:p>
          <a:p>
            <a:endParaRPr lang="ja-JP" altLang="en-US"/>
          </a:p>
          <a:p>
            <a:r>
              <a:rPr lang="en-US" altLang="ja-JP"/>
              <a:t>【</a:t>
            </a:r>
            <a:r>
              <a:rPr lang="ja-JP" altLang="en-US"/>
              <a:t>ネタ</a:t>
            </a:r>
            <a:r>
              <a:rPr lang="en-US" altLang="ja-JP"/>
              <a:t>】</a:t>
            </a:r>
          </a:p>
          <a:p>
            <a:endParaRPr lang="en-US" altLang="ja-JP"/>
          </a:p>
          <a:p>
            <a:r>
              <a:rPr lang="en-US" altLang="ja-JP"/>
              <a:t>【</a:t>
            </a:r>
            <a:r>
              <a:rPr lang="ja-JP" altLang="en-US"/>
              <a:t>やり方</a:t>
            </a:r>
            <a:r>
              <a:rPr lang="en-US" altLang="ja-JP"/>
              <a:t>】</a:t>
            </a:r>
          </a:p>
          <a:p>
            <a:endParaRPr lang="en-US" altLang="ja-JP"/>
          </a:p>
        </p:txBody>
      </p:sp>
    </p:spTree>
    <p:extLst>
      <p:ext uri="{BB962C8B-B14F-4D97-AF65-F5344CB8AC3E}">
        <p14:creationId xmlns:p14="http://schemas.microsoft.com/office/powerpoint/2010/main" val="3426218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F415C-F0D9-A776-CA2F-6311DD783D50}"/>
            </a:ext>
          </a:extLst>
        </p:cNvPr>
        <p:cNvGrpSpPr/>
        <p:nvPr/>
      </p:nvGrpSpPr>
      <p:grpSpPr>
        <a:xfrm>
          <a:off x="0" y="0"/>
          <a:ext cx="0" cy="0"/>
          <a:chOff x="0" y="0"/>
          <a:chExt cx="0" cy="0"/>
        </a:xfrm>
      </p:grpSpPr>
      <p:sp>
        <p:nvSpPr>
          <p:cNvPr id="115714" name="Rectangle 2">
            <a:extLst>
              <a:ext uri="{FF2B5EF4-FFF2-40B4-BE49-F238E27FC236}">
                <a16:creationId xmlns:a16="http://schemas.microsoft.com/office/drawing/2014/main" id="{3B497F14-A0D0-AD94-9906-D17C25C41E90}"/>
              </a:ext>
            </a:extLst>
          </p:cNvPr>
          <p:cNvSpPr>
            <a:spLocks noGrp="1" noRot="1" noChangeAspect="1" noChangeArrowheads="1" noTextEdit="1"/>
          </p:cNvSpPr>
          <p:nvPr>
            <p:ph type="sldImg"/>
          </p:nvPr>
        </p:nvSpPr>
        <p:spPr>
          <a:xfrm>
            <a:off x="-2335213" y="593725"/>
            <a:ext cx="9313863" cy="6450013"/>
          </a:xfrm>
          <a:ln/>
        </p:spPr>
      </p:sp>
      <p:sp>
        <p:nvSpPr>
          <p:cNvPr id="115715" name="Rectangle 3">
            <a:extLst>
              <a:ext uri="{FF2B5EF4-FFF2-40B4-BE49-F238E27FC236}">
                <a16:creationId xmlns:a16="http://schemas.microsoft.com/office/drawing/2014/main" id="{2B0D5A38-8003-F20F-93F4-56DDBCE5860F}"/>
              </a:ext>
            </a:extLst>
          </p:cNvPr>
          <p:cNvSpPr>
            <a:spLocks noGrp="1" noChangeArrowheads="1"/>
          </p:cNvSpPr>
          <p:nvPr>
            <p:ph type="body" idx="1"/>
          </p:nvPr>
        </p:nvSpPr>
        <p:spPr>
          <a:xfrm>
            <a:off x="464947" y="6908513"/>
            <a:ext cx="3711985" cy="65411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01" tIns="44901" rIns="89801" bIns="44901"/>
          <a:lstStyle/>
          <a:p>
            <a:endParaRPr lang="ja-JP" altLang="ja-JP"/>
          </a:p>
        </p:txBody>
      </p:sp>
    </p:spTree>
    <p:extLst>
      <p:ext uri="{BB962C8B-B14F-4D97-AF65-F5344CB8AC3E}">
        <p14:creationId xmlns:p14="http://schemas.microsoft.com/office/powerpoint/2010/main" val="338575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xfrm>
            <a:off x="177800" y="263525"/>
            <a:ext cx="6437313" cy="4457700"/>
          </a:xfrm>
          <a:ln/>
        </p:spPr>
      </p:sp>
      <p:sp>
        <p:nvSpPr>
          <p:cNvPr id="135171" name="Rectangle 3"/>
          <p:cNvSpPr>
            <a:spLocks noGrp="1" noChangeArrowheads="1"/>
          </p:cNvSpPr>
          <p:nvPr>
            <p:ph type="body" idx="1"/>
          </p:nvPr>
        </p:nvSpPr>
        <p:spPr>
          <a:xfrm>
            <a:off x="674985" y="4689344"/>
            <a:ext cx="5387960" cy="4440456"/>
          </a:xfrm>
          <a:noFill/>
          <a:ln/>
        </p:spPr>
        <p:txBody>
          <a:bodyPr lIns="89202" tIns="44602" rIns="89202" bIns="44602"/>
          <a:lstStyle/>
          <a:p>
            <a:endParaRPr lang="en-US" altLang="ja-JP"/>
          </a:p>
          <a:p>
            <a:r>
              <a:rPr lang="en-US" altLang="ja-JP"/>
              <a:t>【</a:t>
            </a:r>
            <a:r>
              <a:rPr lang="ja-JP" altLang="en-US"/>
              <a:t>重要度</a:t>
            </a:r>
            <a:r>
              <a:rPr lang="en-US" altLang="ja-JP"/>
              <a:t>】B</a:t>
            </a:r>
          </a:p>
          <a:p>
            <a:endParaRPr lang="en-US" altLang="ja-JP"/>
          </a:p>
          <a:p>
            <a:r>
              <a:rPr lang="en-US" altLang="ja-JP"/>
              <a:t>【</a:t>
            </a:r>
            <a:r>
              <a:rPr lang="ja-JP" altLang="en-US"/>
              <a:t>意味づけ</a:t>
            </a:r>
            <a:r>
              <a:rPr lang="en-US" altLang="ja-JP"/>
              <a:t>】</a:t>
            </a:r>
          </a:p>
          <a:p>
            <a:r>
              <a:rPr lang="ja-JP" altLang="en-US"/>
              <a:t>本日の進め方について確認して下さい</a:t>
            </a:r>
          </a:p>
          <a:p>
            <a:endParaRPr lang="ja-JP" altLang="en-US"/>
          </a:p>
          <a:p>
            <a:r>
              <a:rPr lang="en-US" altLang="ja-JP"/>
              <a:t>【</a:t>
            </a:r>
            <a:r>
              <a:rPr lang="ja-JP" altLang="en-US"/>
              <a:t>ネタ</a:t>
            </a:r>
            <a:r>
              <a:rPr lang="en-US" altLang="ja-JP"/>
              <a:t>】</a:t>
            </a:r>
          </a:p>
          <a:p>
            <a:endParaRPr lang="en-US" altLang="ja-JP"/>
          </a:p>
          <a:p>
            <a:r>
              <a:rPr lang="en-US" altLang="ja-JP"/>
              <a:t>【</a:t>
            </a:r>
            <a:r>
              <a:rPr lang="ja-JP" altLang="en-US"/>
              <a:t>やり方</a:t>
            </a:r>
            <a:r>
              <a:rPr lang="en-US" altLang="ja-JP"/>
              <a:t>】</a:t>
            </a:r>
          </a:p>
          <a:p>
            <a:endParaRPr lang="en-US" altLang="ja-JP"/>
          </a:p>
        </p:txBody>
      </p:sp>
    </p:spTree>
    <p:extLst>
      <p:ext uri="{BB962C8B-B14F-4D97-AF65-F5344CB8AC3E}">
        <p14:creationId xmlns:p14="http://schemas.microsoft.com/office/powerpoint/2010/main" val="649656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215900" y="228600"/>
            <a:ext cx="8420100" cy="762000"/>
          </a:xfrm>
          <a:prstGeom prst="rect">
            <a:avLst/>
          </a:prstGeom>
          <a:noFill/>
          <a:ln w="9525">
            <a:noFill/>
            <a:miter lim="800000"/>
            <a:headEnd/>
            <a:tailEnd/>
          </a:ln>
        </p:spPr>
        <p:txBody>
          <a:bodyPr anchor="ctr"/>
          <a:lstStyle/>
          <a:p>
            <a:pPr eaLnBrk="0" hangingPunct="0">
              <a:lnSpc>
                <a:spcPct val="90000"/>
              </a:lnSpc>
              <a:defRPr/>
            </a:pPr>
            <a:endParaRPr lang="ja-JP" altLang="en-US" sz="2400">
              <a:solidFill>
                <a:srgbClr val="000000"/>
              </a:solidFill>
              <a:latin typeface="HGP創英角ｺﾞｼｯｸUB" pitchFamily="50" charset="-128"/>
              <a:ea typeface="HGP創英角ｺﾞｼｯｸUB" pitchFamily="50" charset="-128"/>
            </a:endParaRPr>
          </a:p>
        </p:txBody>
      </p:sp>
      <p:sp>
        <p:nvSpPr>
          <p:cNvPr id="3" name="Rectangle 3"/>
          <p:cNvSpPr>
            <a:spLocks noGrp="1" noChangeArrowheads="1"/>
          </p:cNvSpPr>
          <p:nvPr/>
        </p:nvSpPr>
        <p:spPr bwMode="auto">
          <a:xfrm>
            <a:off x="762000" y="1143000"/>
            <a:ext cx="8420100" cy="4114800"/>
          </a:xfrm>
          <a:prstGeom prst="rect">
            <a:avLst/>
          </a:prstGeom>
          <a:noFill/>
          <a:ln w="9525">
            <a:noFill/>
            <a:miter lim="800000"/>
            <a:headEnd/>
            <a:tailEnd/>
          </a:ln>
        </p:spPr>
        <p:txBody>
          <a:bodyPr/>
          <a:lstStyle/>
          <a:p>
            <a:pPr marL="342900" indent="-342900" eaLnBrk="0" hangingPunct="0">
              <a:spcBef>
                <a:spcPct val="30000"/>
              </a:spcBef>
              <a:buFontTx/>
              <a:buChar char="•"/>
              <a:defRPr/>
            </a:pPr>
            <a:endParaRPr lang="ja-JP" altLang="en-US" sz="3200">
              <a:solidFill>
                <a:srgbClr val="000000"/>
              </a:solidFill>
              <a:latin typeface="ＭＳ Ｐゴシック" pitchFamily="50" charset="-128"/>
              <a:ea typeface="ＭＳ Ｐゴシック" pitchFamily="50" charset="-128"/>
            </a:endParaRPr>
          </a:p>
        </p:txBody>
      </p:sp>
      <p:sp>
        <p:nvSpPr>
          <p:cNvPr id="5" name="スライド番号プレースホルダ 3">
            <a:extLst>
              <a:ext uri="{FF2B5EF4-FFF2-40B4-BE49-F238E27FC236}">
                <a16:creationId xmlns:a16="http://schemas.microsoft.com/office/drawing/2014/main" id="{5A53AB1E-038A-49AB-A519-B2E7E44AE967}"/>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05235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スライド番号プレースホルダ 3">
            <a:extLst>
              <a:ext uri="{FF2B5EF4-FFF2-40B4-BE49-F238E27FC236}">
                <a16:creationId xmlns:a16="http://schemas.microsoft.com/office/drawing/2014/main" id="{0E31BFE9-8518-4473-B389-34BDD7B0475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68583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72313" y="228600"/>
            <a:ext cx="2109787" cy="5029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228600"/>
            <a:ext cx="6176963" cy="5029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スライド番号プレースホルダ 3">
            <a:extLst>
              <a:ext uri="{FF2B5EF4-FFF2-40B4-BE49-F238E27FC236}">
                <a16:creationId xmlns:a16="http://schemas.microsoft.com/office/drawing/2014/main" id="{2384058F-B2B0-4EB8-9809-5C4F828B84A7}"/>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457433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228600"/>
            <a:ext cx="8420100" cy="762000"/>
          </a:xfrm>
        </p:spPr>
        <p:txBody>
          <a:bodyPr/>
          <a:lstStyle/>
          <a:p>
            <a:r>
              <a:rPr lang="ja-JP" altLang="en-US"/>
              <a:t>マスタ タイトルの書式設定</a:t>
            </a:r>
          </a:p>
        </p:txBody>
      </p:sp>
      <p:sp>
        <p:nvSpPr>
          <p:cNvPr id="3" name="表プレースホルダ 2"/>
          <p:cNvSpPr>
            <a:spLocks noGrp="1"/>
          </p:cNvSpPr>
          <p:nvPr>
            <p:ph type="tbl" idx="1"/>
          </p:nvPr>
        </p:nvSpPr>
        <p:spPr>
          <a:xfrm>
            <a:off x="762000" y="1143000"/>
            <a:ext cx="8420100" cy="4114800"/>
          </a:xfrm>
        </p:spPr>
        <p:txBody>
          <a:bodyPr/>
          <a:lstStyle/>
          <a:p>
            <a:pPr lvl="0"/>
            <a:endParaRPr lang="ja-JP" altLang="en-US" noProof="0"/>
          </a:p>
        </p:txBody>
      </p:sp>
      <p:sp>
        <p:nvSpPr>
          <p:cNvPr id="5" name="スライド番号プレースホルダ 3">
            <a:extLst>
              <a:ext uri="{FF2B5EF4-FFF2-40B4-BE49-F238E27FC236}">
                <a16:creationId xmlns:a16="http://schemas.microsoft.com/office/drawing/2014/main" id="{3FCBF12B-0F67-43D1-93EA-B3B33DFEE7AB}"/>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993118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1105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2_タイトル スライド">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742950" y="2130425"/>
            <a:ext cx="8420100" cy="1470025"/>
          </a:xfrm>
        </p:spPr>
        <p:txBody>
          <a:bodyPr/>
          <a:lstStyle>
            <a:lvl1pPr>
              <a:defRPr/>
            </a:lvl1pPr>
          </a:lstStyle>
          <a:p>
            <a:r>
              <a:rPr lang="ja-JP" altLang="en-US"/>
              <a:t>マスタ タイトルの書式設定</a:t>
            </a:r>
          </a:p>
        </p:txBody>
      </p:sp>
      <p:sp>
        <p:nvSpPr>
          <p:cNvPr id="101379" name="Rectangle 3"/>
          <p:cNvSpPr>
            <a:spLocks noGrp="1" noChangeArrowheads="1"/>
          </p:cNvSpPr>
          <p:nvPr>
            <p:ph type="subTitle" idx="1"/>
          </p:nvPr>
        </p:nvSpPr>
        <p:spPr>
          <a:xfrm>
            <a:off x="1485900" y="3886200"/>
            <a:ext cx="6934200" cy="1752600"/>
          </a:xfrm>
        </p:spPr>
        <p:txBody>
          <a:bodyPr/>
          <a:lstStyle>
            <a:lvl1pPr algn="ctr">
              <a:defRPr/>
            </a:lvl1pPr>
          </a:lstStyle>
          <a:p>
            <a:r>
              <a:rPr lang="ja-JP" altLang="en-US"/>
              <a:t>マスタ サブタイトルの書式設定</a:t>
            </a:r>
          </a:p>
        </p:txBody>
      </p:sp>
      <p:sp>
        <p:nvSpPr>
          <p:cNvPr id="8" name="スライド番号プレースホルダ 3">
            <a:extLst>
              <a:ext uri="{FF2B5EF4-FFF2-40B4-BE49-F238E27FC236}">
                <a16:creationId xmlns:a16="http://schemas.microsoft.com/office/drawing/2014/main" id="{871FA6C6-1FD6-4F58-90FB-B16BF75BC15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134951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タイトルとコンテンツ" preserve="1">
  <p:cSld name="1_タイトルとコンテンツ">
    <p:spTree>
      <p:nvGrpSpPr>
        <p:cNvPr id="1" name="Shape 12"/>
        <p:cNvGrpSpPr/>
        <p:nvPr/>
      </p:nvGrpSpPr>
      <p:grpSpPr>
        <a:xfrm>
          <a:off x="0" y="0"/>
          <a:ext cx="0" cy="0"/>
          <a:chOff x="0" y="0"/>
          <a:chExt cx="0" cy="0"/>
        </a:xfrm>
      </p:grpSpPr>
      <p:sp>
        <p:nvSpPr>
          <p:cNvPr id="13" name="Google Shape;13;p8"/>
          <p:cNvSpPr txBox="1"/>
          <p:nvPr/>
        </p:nvSpPr>
        <p:spPr>
          <a:xfrm>
            <a:off x="6065024" y="6618872"/>
            <a:ext cx="3343275" cy="240872"/>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ja-JP" sz="800" b="0" i="0" u="none" strike="noStrike" cap="none" dirty="0">
                <a:solidFill>
                  <a:srgbClr val="7F7F7F"/>
                </a:solidFill>
                <a:latin typeface="Calibri"/>
                <a:ea typeface="Calibri"/>
                <a:cs typeface="Calibri"/>
                <a:sym typeface="Calibri"/>
              </a:rPr>
              <a:t>© BD Sprint Partners </a:t>
            </a:r>
            <a:r>
              <a:rPr lang="en-US" altLang="ja-JP" sz="800" b="0" i="0" u="none" strike="noStrike" cap="none" dirty="0">
                <a:solidFill>
                  <a:srgbClr val="7F7F7F"/>
                </a:solidFill>
                <a:latin typeface="Calibri"/>
                <a:ea typeface="Calibri"/>
                <a:cs typeface="Calibri"/>
                <a:sym typeface="Calibri"/>
              </a:rPr>
              <a:t>K.K.</a:t>
            </a:r>
            <a:r>
              <a:rPr lang="ja-JP" sz="800" b="0" i="0" u="none" strike="noStrike" cap="none" dirty="0">
                <a:solidFill>
                  <a:srgbClr val="7F7F7F"/>
                </a:solidFill>
                <a:latin typeface="Calibri"/>
                <a:ea typeface="Calibri"/>
                <a:cs typeface="Calibri"/>
                <a:sym typeface="Calibri"/>
              </a:rPr>
              <a:t> All rights reserved </a:t>
            </a:r>
            <a:endParaRPr sz="800" b="0" i="0" u="none" strike="noStrike" cap="none" dirty="0">
              <a:solidFill>
                <a:srgbClr val="7F7F7F"/>
              </a:solidFill>
              <a:latin typeface="Calibri"/>
              <a:ea typeface="Calibri"/>
              <a:cs typeface="Calibri"/>
              <a:sym typeface="Calibri"/>
            </a:endParaRPr>
          </a:p>
        </p:txBody>
      </p:sp>
    </p:spTree>
    <p:extLst>
      <p:ext uri="{BB962C8B-B14F-4D97-AF65-F5344CB8AC3E}">
        <p14:creationId xmlns:p14="http://schemas.microsoft.com/office/powerpoint/2010/main" val="402240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215900" y="228600"/>
            <a:ext cx="8420100" cy="762000"/>
          </a:xfrm>
          <a:prstGeom prst="rect">
            <a:avLst/>
          </a:prstGeom>
          <a:noFill/>
          <a:ln w="9525">
            <a:noFill/>
            <a:miter lim="800000"/>
            <a:headEnd/>
            <a:tailEnd/>
          </a:ln>
        </p:spPr>
        <p:txBody>
          <a:bodyPr anchor="ctr"/>
          <a:lstStyle/>
          <a:p>
            <a:pPr eaLnBrk="0" hangingPunct="0">
              <a:lnSpc>
                <a:spcPct val="90000"/>
              </a:lnSpc>
              <a:defRPr/>
            </a:pPr>
            <a:endParaRPr lang="ja-JP" altLang="en-US" sz="2400">
              <a:solidFill>
                <a:srgbClr val="000000"/>
              </a:solidFill>
              <a:latin typeface="HGP創英角ｺﾞｼｯｸUB" pitchFamily="50" charset="-128"/>
              <a:ea typeface="HGP創英角ｺﾞｼｯｸUB" pitchFamily="50" charset="-128"/>
            </a:endParaRPr>
          </a:p>
        </p:txBody>
      </p:sp>
      <p:sp>
        <p:nvSpPr>
          <p:cNvPr id="3" name="Rectangle 3"/>
          <p:cNvSpPr>
            <a:spLocks noGrp="1" noChangeArrowheads="1"/>
          </p:cNvSpPr>
          <p:nvPr/>
        </p:nvSpPr>
        <p:spPr bwMode="auto">
          <a:xfrm>
            <a:off x="762000" y="1143000"/>
            <a:ext cx="8420100" cy="4114800"/>
          </a:xfrm>
          <a:prstGeom prst="rect">
            <a:avLst/>
          </a:prstGeom>
          <a:noFill/>
          <a:ln w="9525">
            <a:noFill/>
            <a:miter lim="800000"/>
            <a:headEnd/>
            <a:tailEnd/>
          </a:ln>
        </p:spPr>
        <p:txBody>
          <a:bodyPr/>
          <a:lstStyle/>
          <a:p>
            <a:pPr marL="342900" indent="-342900" eaLnBrk="0" hangingPunct="0">
              <a:spcBef>
                <a:spcPct val="30000"/>
              </a:spcBef>
              <a:buFontTx/>
              <a:buChar char="•"/>
              <a:defRPr/>
            </a:pPr>
            <a:endParaRPr lang="ja-JP" altLang="en-US" sz="3200">
              <a:solidFill>
                <a:srgbClr val="000000"/>
              </a:solidFill>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033380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solidFill>
                  <a:sysClr val="windowText" lastClr="000000"/>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01931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6"/>
            <a:ext cx="8420100" cy="1362075"/>
          </a:xfrm>
        </p:spPr>
        <p:txBody>
          <a:bodyPr/>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474041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61999"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48254"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543152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 3">
            <a:extLst>
              <a:ext uri="{FF2B5EF4-FFF2-40B4-BE49-F238E27FC236}">
                <a16:creationId xmlns:a16="http://schemas.microsoft.com/office/drawing/2014/main" id="{4E3858F4-6167-48B0-B288-79BC7FF443EA}"/>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
        <p:nvSpPr>
          <p:cNvPr id="6" name="タイトル 5">
            <a:extLst>
              <a:ext uri="{FF2B5EF4-FFF2-40B4-BE49-F238E27FC236}">
                <a16:creationId xmlns:a16="http://schemas.microsoft.com/office/drawing/2014/main" id="{3A3B22F3-FD0A-4863-9491-33611A02C303}"/>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712888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63013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3284335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05922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616616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5769152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564132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72313" y="228600"/>
            <a:ext cx="2109787" cy="50292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228600"/>
            <a:ext cx="6176963" cy="50292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345475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228600"/>
            <a:ext cx="8420100" cy="762000"/>
          </a:xfrm>
        </p:spPr>
        <p:txBody>
          <a:bodyPr/>
          <a:lstStyle/>
          <a:p>
            <a:r>
              <a:rPr lang="ja-JP" altLang="en-US"/>
              <a:t>マスタ タイトルの書式設定</a:t>
            </a:r>
          </a:p>
        </p:txBody>
      </p:sp>
      <p:sp>
        <p:nvSpPr>
          <p:cNvPr id="3" name="表プレースホルダ 2"/>
          <p:cNvSpPr>
            <a:spLocks noGrp="1"/>
          </p:cNvSpPr>
          <p:nvPr>
            <p:ph type="tbl" idx="1"/>
          </p:nvPr>
        </p:nvSpPr>
        <p:spPr>
          <a:xfrm>
            <a:off x="762000" y="1143000"/>
            <a:ext cx="8420100" cy="4114800"/>
          </a:xfrm>
        </p:spPr>
        <p:txBody>
          <a:bodyPr/>
          <a:lstStyle/>
          <a:p>
            <a:pPr lvl="0"/>
            <a:endParaRPr lang="ja-JP" altLang="en-US" noProof="0"/>
          </a:p>
        </p:txBody>
      </p:sp>
    </p:spTree>
    <p:extLst>
      <p:ext uri="{BB962C8B-B14F-4D97-AF65-F5344CB8AC3E}">
        <p14:creationId xmlns:p14="http://schemas.microsoft.com/office/powerpoint/2010/main" val="31949384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742950" y="2130425"/>
            <a:ext cx="8420100" cy="1470025"/>
          </a:xfrm>
        </p:spPr>
        <p:txBody>
          <a:bodyPr/>
          <a:lstStyle>
            <a:lvl1pPr>
              <a:defRPr/>
            </a:lvl1pPr>
          </a:lstStyle>
          <a:p>
            <a:r>
              <a:rPr lang="ja-JP" altLang="en-US"/>
              <a:t>マスタ タイトルの書式設定</a:t>
            </a:r>
          </a:p>
        </p:txBody>
      </p:sp>
      <p:sp>
        <p:nvSpPr>
          <p:cNvPr id="101379" name="Rectangle 3"/>
          <p:cNvSpPr>
            <a:spLocks noGrp="1" noChangeArrowheads="1"/>
          </p:cNvSpPr>
          <p:nvPr>
            <p:ph type="subTitle" idx="1"/>
          </p:nvPr>
        </p:nvSpPr>
        <p:spPr>
          <a:xfrm>
            <a:off x="1485900" y="3886200"/>
            <a:ext cx="6934200" cy="1752600"/>
          </a:xfrm>
        </p:spPr>
        <p:txBody>
          <a:bodyPr/>
          <a:lstStyle>
            <a:lvl1pPr algn="ctr">
              <a:defRPr/>
            </a:lvl1pPr>
          </a:lstStyle>
          <a:p>
            <a:r>
              <a:rPr lang="ja-JP" altLang="en-US"/>
              <a:t>マスタ サブタイトルの書式設定</a:t>
            </a:r>
          </a:p>
        </p:txBody>
      </p:sp>
    </p:spTree>
    <p:extLst>
      <p:ext uri="{BB962C8B-B14F-4D97-AF65-F5344CB8AC3E}">
        <p14:creationId xmlns:p14="http://schemas.microsoft.com/office/powerpoint/2010/main" val="38971179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284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6"/>
            <a:ext cx="8420100" cy="1362075"/>
          </a:xfrm>
        </p:spPr>
        <p:txBody>
          <a:bodyPr/>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extLst>
      <p:ext uri="{BB962C8B-B14F-4D97-AF65-F5344CB8AC3E}">
        <p14:creationId xmlns:p14="http://schemas.microsoft.com/office/powerpoint/2010/main" val="6551665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16496" y="1484784"/>
            <a:ext cx="4392488"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2"/>
          <p:cNvSpPr>
            <a:spLocks noGrp="1"/>
          </p:cNvSpPr>
          <p:nvPr>
            <p:ph idx="10"/>
          </p:nvPr>
        </p:nvSpPr>
        <p:spPr>
          <a:xfrm>
            <a:off x="5097016" y="1484784"/>
            <a:ext cx="4392488"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301706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17579200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742950" y="2130425"/>
            <a:ext cx="8420100" cy="1470025"/>
          </a:xfrm>
        </p:spPr>
        <p:txBody>
          <a:bodyPr/>
          <a:lstStyle>
            <a:lvl1pPr>
              <a:defRPr/>
            </a:lvl1pPr>
          </a:lstStyle>
          <a:p>
            <a:r>
              <a:rPr lang="ja-JP" altLang="en-US"/>
              <a:t>マスタ タイトルの書式設定</a:t>
            </a:r>
          </a:p>
        </p:txBody>
      </p:sp>
      <p:sp>
        <p:nvSpPr>
          <p:cNvPr id="101379" name="Rectangle 3"/>
          <p:cNvSpPr>
            <a:spLocks noGrp="1" noChangeArrowheads="1"/>
          </p:cNvSpPr>
          <p:nvPr>
            <p:ph type="subTitle" idx="1"/>
          </p:nvPr>
        </p:nvSpPr>
        <p:spPr>
          <a:xfrm>
            <a:off x="1485900" y="3886200"/>
            <a:ext cx="6934200" cy="1752600"/>
          </a:xfrm>
        </p:spPr>
        <p:txBody>
          <a:bodyPr/>
          <a:lstStyle>
            <a:lvl1pPr algn="ctr">
              <a:defRPr/>
            </a:lvl1pPr>
          </a:lstStyle>
          <a:p>
            <a:r>
              <a:rPr lang="ja-JP" altLang="en-US"/>
              <a:t>マスタ サブタイトルの書式設定</a:t>
            </a:r>
          </a:p>
        </p:txBody>
      </p:sp>
    </p:spTree>
    <p:extLst>
      <p:ext uri="{BB962C8B-B14F-4D97-AF65-F5344CB8AC3E}">
        <p14:creationId xmlns:p14="http://schemas.microsoft.com/office/powerpoint/2010/main" val="5843798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8929739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2_タイトルとコンテンツ">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DB80413-2779-EAE1-2C37-1731CB86D8B6}"/>
              </a:ext>
            </a:extLst>
          </p:cNvPr>
          <p:cNvSpPr>
            <a:spLocks noChangeArrowheads="1"/>
          </p:cNvSpPr>
          <p:nvPr userDrawn="1"/>
        </p:nvSpPr>
        <p:spPr bwMode="auto">
          <a:xfrm>
            <a:off x="0" y="908050"/>
            <a:ext cx="9906000" cy="43338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a:tailEnd/>
              </a14:hiddenLine>
            </a:ext>
          </a:extLst>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latin typeface="ＭＳ Ｐゴシック" panose="020B0600070205080204" pitchFamily="50" charset="-128"/>
            </a:endParaRP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p:txBody>
          <a:bodyPr/>
          <a:lstStyle/>
          <a:p>
            <a:r>
              <a:rPr lang="ja-JP" altLang="en-US" dirty="0"/>
              <a:t>マスタ タイトルの書式設定</a:t>
            </a:r>
          </a:p>
        </p:txBody>
      </p:sp>
    </p:spTree>
    <p:extLst>
      <p:ext uri="{BB962C8B-B14F-4D97-AF65-F5344CB8AC3E}">
        <p14:creationId xmlns:p14="http://schemas.microsoft.com/office/powerpoint/2010/main" val="13375973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16496" y="1484784"/>
            <a:ext cx="4392488"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2"/>
          <p:cNvSpPr>
            <a:spLocks noGrp="1"/>
          </p:cNvSpPr>
          <p:nvPr>
            <p:ph idx="10"/>
          </p:nvPr>
        </p:nvSpPr>
        <p:spPr>
          <a:xfrm>
            <a:off x="5097016" y="1484784"/>
            <a:ext cx="4392488" cy="4114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5042871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521980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61999"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48254" y="1143000"/>
            <a:ext cx="4133851"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3">
            <a:extLst>
              <a:ext uri="{FF2B5EF4-FFF2-40B4-BE49-F238E27FC236}">
                <a16:creationId xmlns:a16="http://schemas.microsoft.com/office/drawing/2014/main" id="{66F4C27A-B08F-4F6E-A5A6-97566CC85DF5}"/>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69907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スライド番号プレースホルダ 3">
            <a:extLst>
              <a:ext uri="{FF2B5EF4-FFF2-40B4-BE49-F238E27FC236}">
                <a16:creationId xmlns:a16="http://schemas.microsoft.com/office/drawing/2014/main" id="{4FE86DA2-F23A-4AAE-99F4-7EAE2EF30A3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861159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4" name="スライド番号プレースホルダ 3">
            <a:extLst>
              <a:ext uri="{FF2B5EF4-FFF2-40B4-BE49-F238E27FC236}">
                <a16:creationId xmlns:a16="http://schemas.microsoft.com/office/drawing/2014/main" id="{72C52F77-DCAF-4B41-AD84-9A26B88E2117}"/>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87095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 3">
            <a:extLst>
              <a:ext uri="{FF2B5EF4-FFF2-40B4-BE49-F238E27FC236}">
                <a16:creationId xmlns:a16="http://schemas.microsoft.com/office/drawing/2014/main" id="{F83A289B-3108-4F01-B47F-B35B8E410F84}"/>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5078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6" name="スライド番号プレースホルダ 3">
            <a:extLst>
              <a:ext uri="{FF2B5EF4-FFF2-40B4-BE49-F238E27FC236}">
                <a16:creationId xmlns:a16="http://schemas.microsoft.com/office/drawing/2014/main" id="{B57E4488-E9EE-4E09-B7F1-0502EAD1E832}"/>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95193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6" name="スライド番号プレースホルダ 3">
            <a:extLst>
              <a:ext uri="{FF2B5EF4-FFF2-40B4-BE49-F238E27FC236}">
                <a16:creationId xmlns:a16="http://schemas.microsoft.com/office/drawing/2014/main" id="{A1CE85A4-2A1F-4D6D-A1DF-A5819CC9510E}"/>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6017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4.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5900" y="228600"/>
            <a:ext cx="84201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a:t>マスター タイトルの書式設定</a:t>
            </a:r>
          </a:p>
        </p:txBody>
      </p:sp>
      <p:sp>
        <p:nvSpPr>
          <p:cNvPr id="1027" name="Rectangle 3"/>
          <p:cNvSpPr>
            <a:spLocks noGrp="1" noChangeArrowheads="1"/>
          </p:cNvSpPr>
          <p:nvPr>
            <p:ph type="body" idx="1"/>
          </p:nvPr>
        </p:nvSpPr>
        <p:spPr bwMode="auto">
          <a:xfrm>
            <a:off x="407068" y="1335505"/>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4" name="フッター プレースホルダ 4">
            <a:extLst>
              <a:ext uri="{FF2B5EF4-FFF2-40B4-BE49-F238E27FC236}">
                <a16:creationId xmlns:a16="http://schemas.microsoft.com/office/drawing/2014/main" id="{2544D916-8780-4CD3-9983-89469AC93B3A}"/>
              </a:ext>
            </a:extLst>
          </p:cNvPr>
          <p:cNvSpPr txBox="1">
            <a:spLocks noGrp="1"/>
          </p:cNvSpPr>
          <p:nvPr userDrawn="1"/>
        </p:nvSpPr>
        <p:spPr bwMode="auto">
          <a:xfrm>
            <a:off x="2936875" y="6665913"/>
            <a:ext cx="4032250" cy="123825"/>
          </a:xfrm>
          <a:prstGeom prst="rect">
            <a:avLst/>
          </a:prstGeom>
          <a:noFill/>
          <a:ln>
            <a:noFill/>
          </a:ln>
        </p:spPr>
        <p:txBody>
          <a:bodyPr wrap="none"/>
          <a:lstStyle>
            <a:lvl1pPr eaLnBrk="0" hangingPunct="0">
              <a:defRPr kumimoji="1" sz="1600">
                <a:solidFill>
                  <a:schemeClr val="tx1"/>
                </a:solidFill>
                <a:latin typeface="Arial" pitchFamily="34" charset="0"/>
                <a:ea typeface="ＭＳ Ｐゴシック" pitchFamily="50" charset="-128"/>
              </a:defRPr>
            </a:lvl1pPr>
            <a:lvl2pPr marL="742950" indent="-285750" eaLnBrk="0" hangingPunct="0">
              <a:defRPr kumimoji="1" sz="1600">
                <a:solidFill>
                  <a:schemeClr val="tx1"/>
                </a:solidFill>
                <a:latin typeface="Arial" pitchFamily="34" charset="0"/>
                <a:ea typeface="ＭＳ Ｐゴシック" pitchFamily="50" charset="-128"/>
              </a:defRPr>
            </a:lvl2pPr>
            <a:lvl3pPr marL="1143000" indent="-228600" eaLnBrk="0" hangingPunct="0">
              <a:defRPr kumimoji="1" sz="1600">
                <a:solidFill>
                  <a:schemeClr val="tx1"/>
                </a:solidFill>
                <a:latin typeface="Arial" pitchFamily="34" charset="0"/>
                <a:ea typeface="ＭＳ Ｐゴシック" pitchFamily="50" charset="-128"/>
              </a:defRPr>
            </a:lvl3pPr>
            <a:lvl4pPr marL="1600200" indent="-228600" eaLnBrk="0" hangingPunct="0">
              <a:defRPr kumimoji="1" sz="1600">
                <a:solidFill>
                  <a:schemeClr val="tx1"/>
                </a:solidFill>
                <a:latin typeface="Arial" pitchFamily="34" charset="0"/>
                <a:ea typeface="ＭＳ Ｐゴシック" pitchFamily="50" charset="-128"/>
              </a:defRPr>
            </a:lvl4pPr>
            <a:lvl5pPr marL="2057400" indent="-228600" eaLnBrk="0" hangingPunct="0">
              <a:defRPr kumimoji="1" sz="1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9pPr>
          </a:lstStyle>
          <a:p>
            <a:pPr algn="ctr" eaLnBrk="1" hangingPunct="1">
              <a:defRPr/>
            </a:pPr>
            <a:r>
              <a:rPr lang="en-US" altLang="ja-JP" sz="900" b="0" dirty="0">
                <a:solidFill>
                  <a:schemeClr val="tx1">
                    <a:lumMod val="50000"/>
                    <a:lumOff val="50000"/>
                  </a:schemeClr>
                </a:solidFill>
                <a:latin typeface="Meiryo UI" panose="020B0604030504040204" pitchFamily="50" charset="-128"/>
                <a:ea typeface="Meiryo UI" panose="020B0604030504040204" pitchFamily="50" charset="-128"/>
              </a:rPr>
              <a:t>Copyright BD Sprint Partners Co., Ltd.  All rights reserved.</a:t>
            </a:r>
          </a:p>
        </p:txBody>
      </p:sp>
      <p:sp>
        <p:nvSpPr>
          <p:cNvPr id="5" name="スライド番号プレースホルダ 3">
            <a:extLst>
              <a:ext uri="{FF2B5EF4-FFF2-40B4-BE49-F238E27FC236}">
                <a16:creationId xmlns:a16="http://schemas.microsoft.com/office/drawing/2014/main" id="{3DFC417A-C756-4B9B-A98A-A7390E9E24E8}"/>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dirty="0">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759619710"/>
      </p:ext>
    </p:extLst>
  </p:cSld>
  <p:clrMap bg1="lt1" tx1="dk1" bg2="lt2" tx2="dk2" accent1="accent1" accent2="accent2" accent3="accent3" accent4="accent4" accent5="accent5" accent6="accent6" hlink="hlink" folHlink="folHlink"/>
  <p:sldLayoutIdLst>
    <p:sldLayoutId id="2147484586" r:id="rId1"/>
    <p:sldLayoutId id="2147484587" r:id="rId2"/>
    <p:sldLayoutId id="2147484588" r:id="rId3"/>
    <p:sldLayoutId id="2147484589" r:id="rId4"/>
    <p:sldLayoutId id="2147484590" r:id="rId5"/>
    <p:sldLayoutId id="2147484591" r:id="rId6"/>
    <p:sldLayoutId id="2147484592" r:id="rId7"/>
    <p:sldLayoutId id="2147484593" r:id="rId8"/>
    <p:sldLayoutId id="2147484594" r:id="rId9"/>
    <p:sldLayoutId id="2147484595" r:id="rId10"/>
    <p:sldLayoutId id="2147484596" r:id="rId11"/>
    <p:sldLayoutId id="2147484597" r:id="rId12"/>
    <p:sldLayoutId id="2147484598" r:id="rId13"/>
    <p:sldLayoutId id="2147484599" r:id="rId14"/>
    <p:sldLayoutId id="2147484600" r:id="rId15"/>
  </p:sldLayoutIdLst>
  <p:hf hdr="0" dt="0"/>
  <p:txStyles>
    <p:titleStyle>
      <a:lvl1pPr algn="l" rtl="0" eaLnBrk="0" fontAlgn="base" hangingPunct="0">
        <a:lnSpc>
          <a:spcPct val="90000"/>
        </a:lnSpc>
        <a:spcBef>
          <a:spcPct val="0"/>
        </a:spcBef>
        <a:spcAft>
          <a:spcPct val="0"/>
        </a:spcAft>
        <a:defRPr kumimoji="1" sz="2800">
          <a:solidFill>
            <a:sysClr val="windowText" lastClr="000000"/>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marL="0" indent="0" algn="l" rtl="0" eaLnBrk="0" fontAlgn="base" hangingPunct="0">
        <a:spcBef>
          <a:spcPct val="30000"/>
        </a:spcBef>
        <a:spcAft>
          <a:spcPct val="0"/>
        </a:spcAft>
        <a:buNone/>
        <a:defRPr kumimoji="1" sz="2000">
          <a:solidFill>
            <a:schemeClr val="tx1"/>
          </a:solidFill>
          <a:latin typeface="Meiryo UI" panose="020B0604030504040204" pitchFamily="50" charset="-128"/>
          <a:ea typeface="Meiryo UI" panose="020B0604030504040204" pitchFamily="50" charset="-128"/>
          <a:cs typeface="+mn-cs"/>
        </a:defRPr>
      </a:lvl1pPr>
      <a:lvl2pPr marL="625475" indent="-371475" algn="l" rtl="0" eaLnBrk="0" fontAlgn="base" hangingPunct="0">
        <a:spcBef>
          <a:spcPct val="30000"/>
        </a:spcBef>
        <a:spcAft>
          <a:spcPct val="0"/>
        </a:spcAft>
        <a:buClr>
          <a:srgbClr val="FF0000"/>
        </a:buClr>
        <a:buFont typeface="Wingdings"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66813" indent="-312738" algn="l" rtl="0" eaLnBrk="0" fontAlgn="base" hangingPunct="0">
        <a:spcBef>
          <a:spcPct val="3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3pPr>
      <a:lvl4pPr marL="1390650" indent="-247650" algn="l" rtl="0" eaLnBrk="0" fontAlgn="base" hangingPunct="0">
        <a:spcBef>
          <a:spcPct val="30000"/>
        </a:spcBef>
        <a:spcAft>
          <a:spcPct val="0"/>
        </a:spcAft>
        <a:buSzPct val="70000"/>
        <a:buFont typeface="Wingdings" pitchFamily="2" charset="2"/>
        <a:buChar char="l"/>
        <a:defRPr kumimoji="1" sz="2000">
          <a:solidFill>
            <a:schemeClr val="tx1"/>
          </a:solidFill>
          <a:latin typeface="MS UI Gothic" panose="020B0600070205080204" pitchFamily="50" charset="-128"/>
          <a:ea typeface="MS UI Gothic" panose="020B0600070205080204" pitchFamily="50" charset="-128"/>
        </a:defRPr>
      </a:lvl4pPr>
      <a:lvl5pPr marL="1809750" indent="-228600" algn="l" rtl="0" eaLnBrk="0" fontAlgn="base" hangingPunct="0">
        <a:spcBef>
          <a:spcPct val="30000"/>
        </a:spcBef>
        <a:spcAft>
          <a:spcPct val="0"/>
        </a:spcAft>
        <a:buSzPct val="70000"/>
        <a:buChar char="–"/>
        <a:defRPr kumimoji="1" sz="2000">
          <a:solidFill>
            <a:schemeClr val="tx1"/>
          </a:solidFill>
          <a:latin typeface="MS UI Gothic" panose="020B0600070205080204" pitchFamily="50" charset="-128"/>
          <a:ea typeface="MS UI Gothic" panose="020B0600070205080204" pitchFamily="50" charset="-128"/>
        </a:defRPr>
      </a:lvl5pPr>
      <a:lvl6pPr marL="2266950" indent="-228600" algn="l" rtl="0" fontAlgn="base">
        <a:spcBef>
          <a:spcPct val="30000"/>
        </a:spcBef>
        <a:spcAft>
          <a:spcPct val="0"/>
        </a:spcAft>
        <a:buSzPct val="70000"/>
        <a:buChar char="–"/>
        <a:defRPr kumimoji="1">
          <a:solidFill>
            <a:schemeClr val="tx1"/>
          </a:solidFill>
          <a:latin typeface="+mn-lt"/>
          <a:ea typeface="+mn-ea"/>
        </a:defRPr>
      </a:lvl6pPr>
      <a:lvl7pPr marL="2724150" indent="-228600" algn="l" rtl="0" fontAlgn="base">
        <a:spcBef>
          <a:spcPct val="30000"/>
        </a:spcBef>
        <a:spcAft>
          <a:spcPct val="0"/>
        </a:spcAft>
        <a:buSzPct val="70000"/>
        <a:buChar char="–"/>
        <a:defRPr kumimoji="1">
          <a:solidFill>
            <a:schemeClr val="tx1"/>
          </a:solidFill>
          <a:latin typeface="+mn-lt"/>
          <a:ea typeface="+mn-ea"/>
        </a:defRPr>
      </a:lvl7pPr>
      <a:lvl8pPr marL="3181350" indent="-228600" algn="l" rtl="0" fontAlgn="base">
        <a:spcBef>
          <a:spcPct val="30000"/>
        </a:spcBef>
        <a:spcAft>
          <a:spcPct val="0"/>
        </a:spcAft>
        <a:buSzPct val="70000"/>
        <a:buChar char="–"/>
        <a:defRPr kumimoji="1">
          <a:solidFill>
            <a:schemeClr val="tx1"/>
          </a:solidFill>
          <a:latin typeface="+mn-lt"/>
          <a:ea typeface="+mn-ea"/>
        </a:defRPr>
      </a:lvl8pPr>
      <a:lvl9pPr marL="3638550" indent="-228600" algn="l" rtl="0" fontAlgn="base">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5900" y="228600"/>
            <a:ext cx="84201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a:t>マスター タイトルの書式設定</a:t>
            </a:r>
          </a:p>
        </p:txBody>
      </p:sp>
      <p:sp>
        <p:nvSpPr>
          <p:cNvPr id="1027" name="Rectangle 3"/>
          <p:cNvSpPr>
            <a:spLocks noGrp="1" noChangeArrowheads="1"/>
          </p:cNvSpPr>
          <p:nvPr>
            <p:ph type="body" idx="1"/>
          </p:nvPr>
        </p:nvSpPr>
        <p:spPr bwMode="auto">
          <a:xfrm>
            <a:off x="407068" y="1335505"/>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4" name="フッター プレースホルダ 4">
            <a:extLst>
              <a:ext uri="{FF2B5EF4-FFF2-40B4-BE49-F238E27FC236}">
                <a16:creationId xmlns:a16="http://schemas.microsoft.com/office/drawing/2014/main" id="{2544D916-8780-4CD3-9983-89469AC93B3A}"/>
              </a:ext>
            </a:extLst>
          </p:cNvPr>
          <p:cNvSpPr txBox="1">
            <a:spLocks noGrp="1"/>
          </p:cNvSpPr>
          <p:nvPr userDrawn="1"/>
        </p:nvSpPr>
        <p:spPr bwMode="auto">
          <a:xfrm>
            <a:off x="2936875" y="6665913"/>
            <a:ext cx="4032250" cy="123825"/>
          </a:xfrm>
          <a:prstGeom prst="rect">
            <a:avLst/>
          </a:prstGeom>
          <a:noFill/>
          <a:ln>
            <a:noFill/>
          </a:ln>
        </p:spPr>
        <p:txBody>
          <a:bodyPr wrap="none"/>
          <a:lstStyle>
            <a:lvl1pPr eaLnBrk="0" hangingPunct="0">
              <a:defRPr kumimoji="1" sz="1600">
                <a:solidFill>
                  <a:schemeClr val="tx1"/>
                </a:solidFill>
                <a:latin typeface="Arial" pitchFamily="34" charset="0"/>
                <a:ea typeface="ＭＳ Ｐゴシック" pitchFamily="50" charset="-128"/>
              </a:defRPr>
            </a:lvl1pPr>
            <a:lvl2pPr marL="742950" indent="-285750" eaLnBrk="0" hangingPunct="0">
              <a:defRPr kumimoji="1" sz="1600">
                <a:solidFill>
                  <a:schemeClr val="tx1"/>
                </a:solidFill>
                <a:latin typeface="Arial" pitchFamily="34" charset="0"/>
                <a:ea typeface="ＭＳ Ｐゴシック" pitchFamily="50" charset="-128"/>
              </a:defRPr>
            </a:lvl2pPr>
            <a:lvl3pPr marL="1143000" indent="-228600" eaLnBrk="0" hangingPunct="0">
              <a:defRPr kumimoji="1" sz="1600">
                <a:solidFill>
                  <a:schemeClr val="tx1"/>
                </a:solidFill>
                <a:latin typeface="Arial" pitchFamily="34" charset="0"/>
                <a:ea typeface="ＭＳ Ｐゴシック" pitchFamily="50" charset="-128"/>
              </a:defRPr>
            </a:lvl3pPr>
            <a:lvl4pPr marL="1600200" indent="-228600" eaLnBrk="0" hangingPunct="0">
              <a:defRPr kumimoji="1" sz="1600">
                <a:solidFill>
                  <a:schemeClr val="tx1"/>
                </a:solidFill>
                <a:latin typeface="Arial" pitchFamily="34" charset="0"/>
                <a:ea typeface="ＭＳ Ｐゴシック" pitchFamily="50" charset="-128"/>
              </a:defRPr>
            </a:lvl4pPr>
            <a:lvl5pPr marL="2057400" indent="-228600" eaLnBrk="0" hangingPunct="0">
              <a:defRPr kumimoji="1" sz="1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1600">
                <a:solidFill>
                  <a:schemeClr val="tx1"/>
                </a:solidFill>
                <a:latin typeface="Arial" pitchFamily="34" charset="0"/>
                <a:ea typeface="ＭＳ Ｐゴシック" pitchFamily="50" charset="-128"/>
              </a:defRPr>
            </a:lvl9pPr>
          </a:lstStyle>
          <a:p>
            <a:pPr algn="ctr" eaLnBrk="1" hangingPunct="1">
              <a:defRPr/>
            </a:pPr>
            <a:r>
              <a:rPr lang="en-US" altLang="ja-JP" sz="900" b="1" dirty="0">
                <a:solidFill>
                  <a:schemeClr val="tx1">
                    <a:lumMod val="50000"/>
                    <a:lumOff val="50000"/>
                  </a:schemeClr>
                </a:solidFill>
                <a:latin typeface="Meiryo UI" panose="020B0604030504040204" pitchFamily="50" charset="-128"/>
                <a:ea typeface="Meiryo UI" panose="020B0604030504040204" pitchFamily="50" charset="-128"/>
              </a:rPr>
              <a:t>Copyright BD Sprint Partners K.K.  All rights reserved.</a:t>
            </a:r>
          </a:p>
        </p:txBody>
      </p:sp>
      <p:sp>
        <p:nvSpPr>
          <p:cNvPr id="5" name="スライド番号プレースホルダ 3">
            <a:extLst>
              <a:ext uri="{FF2B5EF4-FFF2-40B4-BE49-F238E27FC236}">
                <a16:creationId xmlns:a16="http://schemas.microsoft.com/office/drawing/2014/main" id="{3DFC417A-C756-4B9B-A98A-A7390E9E24E8}"/>
              </a:ext>
            </a:extLst>
          </p:cNvPr>
          <p:cNvSpPr txBox="1">
            <a:spLocks noGrp="1"/>
          </p:cNvSpPr>
          <p:nvPr userDrawn="1"/>
        </p:nvSpPr>
        <p:spPr bwMode="auto">
          <a:xfrm>
            <a:off x="7812401" y="6662636"/>
            <a:ext cx="2063750" cy="152400"/>
          </a:xfrm>
          <a:prstGeom prst="rect">
            <a:avLst/>
          </a:prstGeom>
          <a:noFill/>
          <a:ln>
            <a:noFill/>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a:solidFill>
                  <a:schemeClr val="tx1">
                    <a:lumMod val="50000"/>
                    <a:lumOff val="50000"/>
                  </a:schemeClr>
                </a:solidFill>
                <a:latin typeface="Meiryo UI" panose="020B0604030504040204" pitchFamily="50" charset="-128"/>
                <a:ea typeface="Meiryo UI" panose="020B0604030504040204" pitchFamily="50" charset="-128"/>
              </a:rPr>
              <a:t>- </a:t>
            </a:r>
            <a:fld id="{26DC550B-948F-48C1-AAB8-EA6D2CAE1051}" type="slidenum">
              <a:rPr lang="en-US" altLang="ja-JP" sz="1000" b="1">
                <a:solidFill>
                  <a:schemeClr val="tx1">
                    <a:lumMod val="50000"/>
                    <a:lumOff val="50000"/>
                  </a:schemeClr>
                </a:solidFill>
                <a:latin typeface="Meiryo UI" panose="020B0604030504040204" pitchFamily="50" charset="-128"/>
                <a:ea typeface="Meiryo UI" panose="020B0604030504040204" pitchFamily="50" charset="-128"/>
              </a:rPr>
              <a:pPr algn="r" eaLnBrk="1" hangingPunct="1">
                <a:lnSpc>
                  <a:spcPct val="90000"/>
                </a:lnSpc>
              </a:pPr>
              <a:t>‹#›</a:t>
            </a:fld>
            <a:r>
              <a:rPr lang="en-US" altLang="ja-JP" sz="1000" b="1">
                <a:solidFill>
                  <a:schemeClr val="tx1">
                    <a:lumMod val="50000"/>
                    <a:lumOff val="50000"/>
                  </a:schemeClr>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3341839390"/>
      </p:ext>
    </p:extLst>
  </p:cSld>
  <p:clrMap bg1="lt1" tx1="dk1" bg2="lt2" tx2="dk2" accent1="accent1" accent2="accent2" accent3="accent3" accent4="accent4" accent5="accent5" accent6="accent6" hlink="hlink" folHlink="folHlink"/>
  <p:sldLayoutIdLst>
    <p:sldLayoutId id="2147484849" r:id="rId1"/>
    <p:sldLayoutId id="2147484850" r:id="rId2"/>
    <p:sldLayoutId id="2147484851" r:id="rId3"/>
    <p:sldLayoutId id="2147484852" r:id="rId4"/>
    <p:sldLayoutId id="2147484853" r:id="rId5"/>
    <p:sldLayoutId id="2147484854" r:id="rId6"/>
    <p:sldLayoutId id="2147484855" r:id="rId7"/>
    <p:sldLayoutId id="2147484856" r:id="rId8"/>
    <p:sldLayoutId id="2147484857" r:id="rId9"/>
    <p:sldLayoutId id="2147484858" r:id="rId10"/>
    <p:sldLayoutId id="2147484859" r:id="rId11"/>
    <p:sldLayoutId id="2147484860" r:id="rId12"/>
  </p:sldLayoutIdLst>
  <p:hf hdr="0" dt="0"/>
  <p:txStyles>
    <p:titleStyle>
      <a:lvl1pPr algn="l" rtl="0" eaLnBrk="0" fontAlgn="base" hangingPunct="0">
        <a:lnSpc>
          <a:spcPct val="90000"/>
        </a:lnSpc>
        <a:spcBef>
          <a:spcPct val="0"/>
        </a:spcBef>
        <a:spcAft>
          <a:spcPct val="0"/>
        </a:spcAft>
        <a:defRPr kumimoji="1" sz="2800">
          <a:solidFill>
            <a:sysClr val="windowText" lastClr="000000"/>
          </a:solidFill>
          <a:latin typeface="Meiryo UI" panose="020B0604030504040204" pitchFamily="50" charset="-128"/>
          <a:ea typeface="Meiryo UI" panose="020B0604030504040204"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marL="0" indent="0" algn="l" rtl="0" eaLnBrk="0" fontAlgn="base" hangingPunct="0">
        <a:spcBef>
          <a:spcPct val="30000"/>
        </a:spcBef>
        <a:spcAft>
          <a:spcPct val="0"/>
        </a:spcAft>
        <a:buNone/>
        <a:defRPr kumimoji="1" sz="2000">
          <a:solidFill>
            <a:schemeClr val="tx1"/>
          </a:solidFill>
          <a:latin typeface="Meiryo UI" panose="020B0604030504040204" pitchFamily="50" charset="-128"/>
          <a:ea typeface="Meiryo UI" panose="020B0604030504040204" pitchFamily="50" charset="-128"/>
          <a:cs typeface="+mn-cs"/>
        </a:defRPr>
      </a:lvl1pPr>
      <a:lvl2pPr marL="625475" indent="-371475" algn="l" rtl="0" eaLnBrk="0" fontAlgn="base" hangingPunct="0">
        <a:spcBef>
          <a:spcPct val="30000"/>
        </a:spcBef>
        <a:spcAft>
          <a:spcPct val="0"/>
        </a:spcAft>
        <a:buClr>
          <a:srgbClr val="FF0000"/>
        </a:buClr>
        <a:buFont typeface="Wingdings"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166813" indent="-312738" algn="l" rtl="0" eaLnBrk="0" fontAlgn="base" hangingPunct="0">
        <a:spcBef>
          <a:spcPct val="3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3pPr>
      <a:lvl4pPr marL="1390650" indent="-247650" algn="l" rtl="0" eaLnBrk="0" fontAlgn="base" hangingPunct="0">
        <a:spcBef>
          <a:spcPct val="30000"/>
        </a:spcBef>
        <a:spcAft>
          <a:spcPct val="0"/>
        </a:spcAft>
        <a:buSzPct val="70000"/>
        <a:buFont typeface="Wingdings" pitchFamily="2" charset="2"/>
        <a:buChar char="l"/>
        <a:defRPr kumimoji="1" sz="2000">
          <a:solidFill>
            <a:schemeClr val="tx1"/>
          </a:solidFill>
          <a:latin typeface="MS UI Gothic" panose="020B0600070205080204" pitchFamily="50" charset="-128"/>
          <a:ea typeface="MS UI Gothic" panose="020B0600070205080204" pitchFamily="50" charset="-128"/>
        </a:defRPr>
      </a:lvl4pPr>
      <a:lvl5pPr marL="1809750" indent="-228600" algn="l" rtl="0" eaLnBrk="0" fontAlgn="base" hangingPunct="0">
        <a:spcBef>
          <a:spcPct val="30000"/>
        </a:spcBef>
        <a:spcAft>
          <a:spcPct val="0"/>
        </a:spcAft>
        <a:buSzPct val="70000"/>
        <a:buChar char="–"/>
        <a:defRPr kumimoji="1" sz="2000">
          <a:solidFill>
            <a:schemeClr val="tx1"/>
          </a:solidFill>
          <a:latin typeface="MS UI Gothic" panose="020B0600070205080204" pitchFamily="50" charset="-128"/>
          <a:ea typeface="MS UI Gothic" panose="020B0600070205080204" pitchFamily="50" charset="-128"/>
        </a:defRPr>
      </a:lvl5pPr>
      <a:lvl6pPr marL="2266950" indent="-228600" algn="l" rtl="0" fontAlgn="base">
        <a:spcBef>
          <a:spcPct val="30000"/>
        </a:spcBef>
        <a:spcAft>
          <a:spcPct val="0"/>
        </a:spcAft>
        <a:buSzPct val="70000"/>
        <a:buChar char="–"/>
        <a:defRPr kumimoji="1">
          <a:solidFill>
            <a:schemeClr val="tx1"/>
          </a:solidFill>
          <a:latin typeface="+mn-lt"/>
          <a:ea typeface="+mn-ea"/>
        </a:defRPr>
      </a:lvl6pPr>
      <a:lvl7pPr marL="2724150" indent="-228600" algn="l" rtl="0" fontAlgn="base">
        <a:spcBef>
          <a:spcPct val="30000"/>
        </a:spcBef>
        <a:spcAft>
          <a:spcPct val="0"/>
        </a:spcAft>
        <a:buSzPct val="70000"/>
        <a:buChar char="–"/>
        <a:defRPr kumimoji="1">
          <a:solidFill>
            <a:schemeClr val="tx1"/>
          </a:solidFill>
          <a:latin typeface="+mn-lt"/>
          <a:ea typeface="+mn-ea"/>
        </a:defRPr>
      </a:lvl7pPr>
      <a:lvl8pPr marL="3181350" indent="-228600" algn="l" rtl="0" fontAlgn="base">
        <a:spcBef>
          <a:spcPct val="30000"/>
        </a:spcBef>
        <a:spcAft>
          <a:spcPct val="0"/>
        </a:spcAft>
        <a:buSzPct val="70000"/>
        <a:buChar char="–"/>
        <a:defRPr kumimoji="1">
          <a:solidFill>
            <a:schemeClr val="tx1"/>
          </a:solidFill>
          <a:latin typeface="+mn-lt"/>
          <a:ea typeface="+mn-ea"/>
        </a:defRPr>
      </a:lvl8pPr>
      <a:lvl9pPr marL="3638550" indent="-228600" algn="l" rtl="0" fontAlgn="base">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A89D1E3-77A8-6764-85A5-FFDC041C62CE}"/>
              </a:ext>
            </a:extLst>
          </p:cNvPr>
          <p:cNvSpPr>
            <a:spLocks noGrp="1" noChangeArrowheads="1"/>
          </p:cNvSpPr>
          <p:nvPr>
            <p:ph type="title"/>
          </p:nvPr>
        </p:nvSpPr>
        <p:spPr bwMode="auto">
          <a:xfrm>
            <a:off x="215900" y="228600"/>
            <a:ext cx="8420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Rectangle 3">
            <a:extLst>
              <a:ext uri="{FF2B5EF4-FFF2-40B4-BE49-F238E27FC236}">
                <a16:creationId xmlns:a16="http://schemas.microsoft.com/office/drawing/2014/main" id="{5F6F3962-A0ED-600C-2AB2-F191ADAA569F}"/>
              </a:ext>
            </a:extLst>
          </p:cNvPr>
          <p:cNvSpPr>
            <a:spLocks noGrp="1" noChangeArrowheads="1"/>
          </p:cNvSpPr>
          <p:nvPr>
            <p:ph type="body" idx="1"/>
          </p:nvPr>
        </p:nvSpPr>
        <p:spPr bwMode="auto">
          <a:xfrm>
            <a:off x="415925" y="1484313"/>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38" name="スライド番号プレースホルダ 3">
            <a:extLst>
              <a:ext uri="{FF2B5EF4-FFF2-40B4-BE49-F238E27FC236}">
                <a16:creationId xmlns:a16="http://schemas.microsoft.com/office/drawing/2014/main" id="{4E7320FD-8FF5-8576-7505-F34B40099FC8}"/>
              </a:ext>
            </a:extLst>
          </p:cNvPr>
          <p:cNvSpPr txBox="1">
            <a:spLocks noGrp="1"/>
          </p:cNvSpPr>
          <p:nvPr userDrawn="1"/>
        </p:nvSpPr>
        <p:spPr bwMode="auto">
          <a:xfrm>
            <a:off x="7689850" y="6667500"/>
            <a:ext cx="2063750" cy="152400"/>
          </a:xfrm>
          <a:prstGeom prst="rect">
            <a:avLst/>
          </a:prstGeom>
          <a:noFill/>
          <a:ln w="9525">
            <a:noFill/>
            <a:miter lim="800000"/>
            <a:headEnd/>
            <a:tailEnd/>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a:solidFill>
                  <a:srgbClr val="003366"/>
                </a:solidFill>
              </a:rPr>
              <a:t>- </a:t>
            </a:r>
            <a:fld id="{917FA837-667B-4B10-A5B2-8FE3EF4BF932}" type="slidenum">
              <a:rPr lang="en-US" altLang="ja-JP" sz="1000" b="1">
                <a:solidFill>
                  <a:srgbClr val="003366"/>
                </a:solidFill>
              </a:rPr>
              <a:pPr algn="r" eaLnBrk="1" hangingPunct="1">
                <a:lnSpc>
                  <a:spcPct val="90000"/>
                </a:lnSpc>
              </a:pPr>
              <a:t>‹#›</a:t>
            </a:fld>
            <a:r>
              <a:rPr lang="en-US" altLang="ja-JP" sz="1000" b="1">
                <a:solidFill>
                  <a:srgbClr val="003366"/>
                </a:solidFill>
              </a:rPr>
              <a:t> -</a:t>
            </a:r>
          </a:p>
        </p:txBody>
      </p:sp>
      <p:sp>
        <p:nvSpPr>
          <p:cNvPr id="2053" name="正方形/長方形 1">
            <a:extLst>
              <a:ext uri="{FF2B5EF4-FFF2-40B4-BE49-F238E27FC236}">
                <a16:creationId xmlns:a16="http://schemas.microsoft.com/office/drawing/2014/main" id="{BEBF04E0-F726-5307-B853-BF60C8823887}"/>
              </a:ext>
            </a:extLst>
          </p:cNvPr>
          <p:cNvSpPr>
            <a:spLocks noChangeArrowheads="1"/>
          </p:cNvSpPr>
          <p:nvPr userDrawn="1"/>
        </p:nvSpPr>
        <p:spPr bwMode="auto">
          <a:xfrm>
            <a:off x="215900" y="228600"/>
            <a:ext cx="9537700" cy="6369050"/>
          </a:xfrm>
          <a:prstGeom prst="rect">
            <a:avLst/>
          </a:prstGeom>
          <a:noFill/>
          <a:ln w="28575" cmpd="dbl"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latin typeface="ＭＳ Ｐゴシック" panose="020B0600070205080204" pitchFamily="50" charset="-128"/>
            </a:endParaRPr>
          </a:p>
        </p:txBody>
      </p:sp>
    </p:spTree>
    <p:extLst>
      <p:ext uri="{BB962C8B-B14F-4D97-AF65-F5344CB8AC3E}">
        <p14:creationId xmlns:p14="http://schemas.microsoft.com/office/powerpoint/2010/main" val="1765416937"/>
      </p:ext>
    </p:extLst>
  </p:cSld>
  <p:clrMap bg1="lt1" tx1="dk1" bg2="lt2" tx2="dk2" accent1="accent1" accent2="accent2" accent3="accent3" accent4="accent4" accent5="accent5" accent6="accent6" hlink="hlink" folHlink="folHlink"/>
  <p:sldLayoutIdLst>
    <p:sldLayoutId id="2147484863" r:id="rId1"/>
    <p:sldLayoutId id="2147484864" r:id="rId2"/>
    <p:sldLayoutId id="2147484865" r:id="rId3"/>
    <p:sldLayoutId id="2147484866" r:id="rId4"/>
  </p:sldLayoutIdLst>
  <p:hf hdr="0" ftr="0" dt="0"/>
  <p:txStyles>
    <p:titleStyle>
      <a:lvl1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algn="l" rtl="0" eaLnBrk="0" fontAlgn="base" hangingPunct="0">
        <a:spcBef>
          <a:spcPct val="30000"/>
        </a:spcBef>
        <a:spcAft>
          <a:spcPct val="0"/>
        </a:spcAft>
        <a:defRPr kumimoji="1" sz="2000">
          <a:solidFill>
            <a:schemeClr val="tx1"/>
          </a:solidFill>
          <a:latin typeface="Meiryo UI" panose="020B0604030504040204" pitchFamily="50" charset="-128"/>
          <a:ea typeface="Meiryo UI" panose="020B0604030504040204" pitchFamily="50" charset="-128"/>
          <a:cs typeface="+mn-cs"/>
        </a:defRPr>
      </a:lvl1pPr>
      <a:lvl2pPr marL="622300" indent="-368300" algn="l" rtl="0" eaLnBrk="0" fontAlgn="base" hangingPunct="0">
        <a:spcBef>
          <a:spcPct val="30000"/>
        </a:spcBef>
        <a:spcAft>
          <a:spcPct val="0"/>
        </a:spcAft>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079500" indent="-222250" algn="l" rtl="0" eaLnBrk="0" fontAlgn="base" hangingPunct="0">
        <a:spcBef>
          <a:spcPct val="3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3pPr>
      <a:lvl4pPr marL="1612900" indent="-247650" algn="l" rtl="0" eaLnBrk="0" fontAlgn="base" hangingPunct="0">
        <a:spcBef>
          <a:spcPct val="30000"/>
        </a:spcBef>
        <a:spcAft>
          <a:spcPct val="0"/>
        </a:spcAft>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1809750" indent="-228600" algn="l" rtl="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5pPr>
      <a:lvl6pPr marL="2266950" indent="-228600" algn="l" rtl="0" fontAlgn="base">
        <a:spcBef>
          <a:spcPct val="30000"/>
        </a:spcBef>
        <a:spcAft>
          <a:spcPct val="0"/>
        </a:spcAft>
        <a:buSzPct val="70000"/>
        <a:buChar char="–"/>
        <a:defRPr kumimoji="1">
          <a:solidFill>
            <a:schemeClr val="tx1"/>
          </a:solidFill>
          <a:latin typeface="+mn-lt"/>
          <a:ea typeface="+mn-ea"/>
        </a:defRPr>
      </a:lvl6pPr>
      <a:lvl7pPr marL="2724150" indent="-228600" algn="l" rtl="0" fontAlgn="base">
        <a:spcBef>
          <a:spcPct val="30000"/>
        </a:spcBef>
        <a:spcAft>
          <a:spcPct val="0"/>
        </a:spcAft>
        <a:buSzPct val="70000"/>
        <a:buChar char="–"/>
        <a:defRPr kumimoji="1">
          <a:solidFill>
            <a:schemeClr val="tx1"/>
          </a:solidFill>
          <a:latin typeface="+mn-lt"/>
          <a:ea typeface="+mn-ea"/>
        </a:defRPr>
      </a:lvl7pPr>
      <a:lvl8pPr marL="3181350" indent="-228600" algn="l" rtl="0" fontAlgn="base">
        <a:spcBef>
          <a:spcPct val="30000"/>
        </a:spcBef>
        <a:spcAft>
          <a:spcPct val="0"/>
        </a:spcAft>
        <a:buSzPct val="70000"/>
        <a:buChar char="–"/>
        <a:defRPr kumimoji="1">
          <a:solidFill>
            <a:schemeClr val="tx1"/>
          </a:solidFill>
          <a:latin typeface="+mn-lt"/>
          <a:ea typeface="+mn-ea"/>
        </a:defRPr>
      </a:lvl8pPr>
      <a:lvl9pPr marL="3638550" indent="-228600" algn="l" rtl="0" fontAlgn="base">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AB829CA-BF57-9998-A0AE-8E6BCD861929}"/>
              </a:ext>
            </a:extLst>
          </p:cNvPr>
          <p:cNvSpPr>
            <a:spLocks noGrp="1" noChangeArrowheads="1"/>
          </p:cNvSpPr>
          <p:nvPr>
            <p:ph type="title"/>
          </p:nvPr>
        </p:nvSpPr>
        <p:spPr bwMode="auto">
          <a:xfrm>
            <a:off x="215900" y="228600"/>
            <a:ext cx="8420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Rectangle 3">
            <a:extLst>
              <a:ext uri="{FF2B5EF4-FFF2-40B4-BE49-F238E27FC236}">
                <a16:creationId xmlns:a16="http://schemas.microsoft.com/office/drawing/2014/main" id="{E766AFE7-AE21-BA82-4054-1F277F966977}"/>
              </a:ext>
            </a:extLst>
          </p:cNvPr>
          <p:cNvSpPr>
            <a:spLocks noGrp="1" noChangeArrowheads="1"/>
          </p:cNvSpPr>
          <p:nvPr>
            <p:ph type="body" idx="1"/>
          </p:nvPr>
        </p:nvSpPr>
        <p:spPr bwMode="auto">
          <a:xfrm>
            <a:off x="415925" y="1484313"/>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29" name="Rectangle 12">
            <a:extLst>
              <a:ext uri="{FF2B5EF4-FFF2-40B4-BE49-F238E27FC236}">
                <a16:creationId xmlns:a16="http://schemas.microsoft.com/office/drawing/2014/main" id="{08C62B99-56C4-CA3D-D442-D3EF587E7A18}"/>
              </a:ext>
            </a:extLst>
          </p:cNvPr>
          <p:cNvSpPr>
            <a:spLocks noChangeArrowheads="1"/>
          </p:cNvSpPr>
          <p:nvPr userDrawn="1"/>
        </p:nvSpPr>
        <p:spPr bwMode="auto">
          <a:xfrm>
            <a:off x="0" y="990600"/>
            <a:ext cx="9906000" cy="195263"/>
          </a:xfrm>
          <a:prstGeom prst="rect">
            <a:avLst/>
          </a:prstGeom>
          <a:gradFill>
            <a:gsLst>
              <a:gs pos="0">
                <a:srgbClr val="009900"/>
              </a:gs>
              <a:gs pos="86000">
                <a:schemeClr val="bg1"/>
              </a:gs>
              <a:gs pos="85000">
                <a:schemeClr val="accent1">
                  <a:lumMod val="45000"/>
                  <a:lumOff val="55000"/>
                </a:schemeClr>
              </a:gs>
              <a:gs pos="100000">
                <a:schemeClr val="accent1">
                  <a:lumMod val="30000"/>
                  <a:lumOff val="70000"/>
                </a:schemeClr>
              </a:gs>
            </a:gsLst>
            <a:lin ang="5400000" scaled="1"/>
          </a:gradFill>
          <a:ln>
            <a:noFill/>
          </a:ln>
        </p:spPr>
        <p:txBody>
          <a:bodyPr wrap="none" lIns="36000" tIns="36000" rIns="36000" bIns="36000" anchor="ct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1038" name="スライド番号プレースホルダ 3">
            <a:extLst>
              <a:ext uri="{FF2B5EF4-FFF2-40B4-BE49-F238E27FC236}">
                <a16:creationId xmlns:a16="http://schemas.microsoft.com/office/drawing/2014/main" id="{30C3A95D-C81E-C5AA-65EC-BBB853D7E3FE}"/>
              </a:ext>
            </a:extLst>
          </p:cNvPr>
          <p:cNvSpPr txBox="1">
            <a:spLocks noGrp="1"/>
          </p:cNvSpPr>
          <p:nvPr userDrawn="1"/>
        </p:nvSpPr>
        <p:spPr bwMode="auto">
          <a:xfrm>
            <a:off x="7689850" y="6667500"/>
            <a:ext cx="2063750" cy="152400"/>
          </a:xfrm>
          <a:prstGeom prst="rect">
            <a:avLst/>
          </a:prstGeom>
          <a:noFill/>
          <a:ln w="9525">
            <a:noFill/>
            <a:miter lim="800000"/>
            <a:headEnd/>
            <a:tailEnd/>
          </a:ln>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90000"/>
              </a:lnSpc>
            </a:pPr>
            <a:r>
              <a:rPr lang="en-US" altLang="ja-JP" sz="1000" b="1">
                <a:solidFill>
                  <a:srgbClr val="003366"/>
                </a:solidFill>
              </a:rPr>
              <a:t>- </a:t>
            </a:r>
            <a:fld id="{1BCABB3A-293D-4E15-80AE-B524C58006E6}" type="slidenum">
              <a:rPr lang="en-US" altLang="ja-JP" sz="1000" b="1">
                <a:solidFill>
                  <a:srgbClr val="003366"/>
                </a:solidFill>
              </a:rPr>
              <a:pPr algn="r" eaLnBrk="1" hangingPunct="1">
                <a:lnSpc>
                  <a:spcPct val="90000"/>
                </a:lnSpc>
              </a:pPr>
              <a:t>‹#›</a:t>
            </a:fld>
            <a:r>
              <a:rPr lang="en-US" altLang="ja-JP" sz="1000" b="1">
                <a:solidFill>
                  <a:srgbClr val="003366"/>
                </a:solidFill>
              </a:rPr>
              <a:t> -</a:t>
            </a:r>
          </a:p>
        </p:txBody>
      </p:sp>
    </p:spTree>
    <p:extLst>
      <p:ext uri="{BB962C8B-B14F-4D97-AF65-F5344CB8AC3E}">
        <p14:creationId xmlns:p14="http://schemas.microsoft.com/office/powerpoint/2010/main" val="2028403539"/>
      </p:ext>
    </p:extLst>
  </p:cSld>
  <p:clrMap bg1="lt1" tx1="dk1" bg2="lt2" tx2="dk2" accent1="accent1" accent2="accent2" accent3="accent3" accent4="accent4" accent5="accent5" accent6="accent6" hlink="hlink" folHlink="folHlink"/>
  <p:sldLayoutIdLst>
    <p:sldLayoutId id="2147484868" r:id="rId1"/>
    <p:sldLayoutId id="2147484869" r:id="rId2"/>
    <p:sldLayoutId id="2147484870" r:id="rId3"/>
    <p:sldLayoutId id="2147484871" r:id="rId4"/>
    <p:sldLayoutId id="2147484872" r:id="rId5"/>
  </p:sldLayoutIdLst>
  <p:hf hdr="0" ftr="0" dt="0"/>
  <p:txStyles>
    <p:titleStyle>
      <a:lvl1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cs typeface="+mj-cs"/>
        </a:defRPr>
      </a:lvl1pPr>
      <a:lvl2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2pPr>
      <a:lvl3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3pPr>
      <a:lvl4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4pPr>
      <a:lvl5pPr algn="l" rtl="0" eaLnBrk="0" fontAlgn="base" hangingPunct="0">
        <a:lnSpc>
          <a:spcPct val="90000"/>
        </a:lnSpc>
        <a:spcBef>
          <a:spcPct val="0"/>
        </a:spcBef>
        <a:spcAft>
          <a:spcPct val="0"/>
        </a:spcAft>
        <a:defRPr kumimoji="1" sz="2400">
          <a:solidFill>
            <a:schemeClr val="tx2"/>
          </a:solidFill>
          <a:latin typeface="HGP創英角ｺﾞｼｯｸUB" pitchFamily="50" charset="-128"/>
          <a:ea typeface="HGP創英角ｺﾞｼｯｸUB" pitchFamily="50" charset="-128"/>
        </a:defRPr>
      </a:lvl5pPr>
      <a:lvl6pPr marL="4572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fontAlgn="base">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p:titleStyle>
    <p:bodyStyle>
      <a:lvl1pPr algn="l" rtl="0" eaLnBrk="0" fontAlgn="base" hangingPunct="0">
        <a:spcBef>
          <a:spcPct val="30000"/>
        </a:spcBef>
        <a:spcAft>
          <a:spcPct val="0"/>
        </a:spcAft>
        <a:defRPr kumimoji="1" sz="2000">
          <a:solidFill>
            <a:schemeClr val="tx1"/>
          </a:solidFill>
          <a:latin typeface="Meiryo UI" panose="020B0604030504040204" pitchFamily="50" charset="-128"/>
          <a:ea typeface="Meiryo UI" panose="020B0604030504040204" pitchFamily="50" charset="-128"/>
          <a:cs typeface="+mn-cs"/>
        </a:defRPr>
      </a:lvl1pPr>
      <a:lvl2pPr marL="622300" indent="-368300" algn="l" rtl="0" eaLnBrk="0" fontAlgn="base" hangingPunct="0">
        <a:spcBef>
          <a:spcPct val="30000"/>
        </a:spcBef>
        <a:spcAft>
          <a:spcPct val="0"/>
        </a:spcAft>
        <a:buFont typeface="Wingdings" panose="05000000000000000000" pitchFamily="2" charset="2"/>
        <a:buChar char="l"/>
        <a:defRPr kumimoji="1" sz="2000">
          <a:solidFill>
            <a:schemeClr val="tx1"/>
          </a:solidFill>
          <a:latin typeface="Meiryo UI" panose="020B0604030504040204" pitchFamily="50" charset="-128"/>
          <a:ea typeface="Meiryo UI" panose="020B0604030504040204" pitchFamily="50" charset="-128"/>
        </a:defRPr>
      </a:lvl2pPr>
      <a:lvl3pPr marL="1079500" indent="-222250" algn="l" rtl="0" eaLnBrk="0" fontAlgn="base" hangingPunct="0">
        <a:spcBef>
          <a:spcPct val="30000"/>
        </a:spcBef>
        <a:spcAft>
          <a:spcPct val="0"/>
        </a:spcAft>
        <a:buChar char="–"/>
        <a:defRPr kumimoji="1" sz="2000">
          <a:solidFill>
            <a:schemeClr val="tx1"/>
          </a:solidFill>
          <a:latin typeface="Meiryo UI" panose="020B0604030504040204" pitchFamily="50" charset="-128"/>
          <a:ea typeface="Meiryo UI" panose="020B0604030504040204" pitchFamily="50" charset="-128"/>
        </a:defRPr>
      </a:lvl3pPr>
      <a:lvl4pPr marL="1612900" indent="-247650" algn="l" rtl="0" eaLnBrk="0" fontAlgn="base" hangingPunct="0">
        <a:spcBef>
          <a:spcPct val="30000"/>
        </a:spcBef>
        <a:spcAft>
          <a:spcPct val="0"/>
        </a:spcAft>
        <a:buSzPct val="70000"/>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defRPr>
      </a:lvl4pPr>
      <a:lvl5pPr marL="1809750" indent="-228600" algn="l" rtl="0" eaLnBrk="0" fontAlgn="base" hangingPunct="0">
        <a:spcBef>
          <a:spcPct val="30000"/>
        </a:spcBef>
        <a:spcAft>
          <a:spcPct val="0"/>
        </a:spcAft>
        <a:buSzPct val="70000"/>
        <a:buChar char="–"/>
        <a:defRPr kumimoji="1" sz="2000">
          <a:solidFill>
            <a:schemeClr val="tx1"/>
          </a:solidFill>
          <a:latin typeface="Meiryo UI" panose="020B0604030504040204" pitchFamily="50" charset="-128"/>
          <a:ea typeface="Meiryo UI" panose="020B0604030504040204" pitchFamily="50" charset="-128"/>
        </a:defRPr>
      </a:lvl5pPr>
      <a:lvl6pPr marL="2266950" indent="-228600" algn="l" rtl="0" fontAlgn="base">
        <a:spcBef>
          <a:spcPct val="30000"/>
        </a:spcBef>
        <a:spcAft>
          <a:spcPct val="0"/>
        </a:spcAft>
        <a:buSzPct val="70000"/>
        <a:buChar char="–"/>
        <a:defRPr kumimoji="1">
          <a:solidFill>
            <a:schemeClr val="tx1"/>
          </a:solidFill>
          <a:latin typeface="+mn-lt"/>
          <a:ea typeface="+mn-ea"/>
        </a:defRPr>
      </a:lvl6pPr>
      <a:lvl7pPr marL="2724150" indent="-228600" algn="l" rtl="0" fontAlgn="base">
        <a:spcBef>
          <a:spcPct val="30000"/>
        </a:spcBef>
        <a:spcAft>
          <a:spcPct val="0"/>
        </a:spcAft>
        <a:buSzPct val="70000"/>
        <a:buChar char="–"/>
        <a:defRPr kumimoji="1">
          <a:solidFill>
            <a:schemeClr val="tx1"/>
          </a:solidFill>
          <a:latin typeface="+mn-lt"/>
          <a:ea typeface="+mn-ea"/>
        </a:defRPr>
      </a:lvl7pPr>
      <a:lvl8pPr marL="3181350" indent="-228600" algn="l" rtl="0" fontAlgn="base">
        <a:spcBef>
          <a:spcPct val="30000"/>
        </a:spcBef>
        <a:spcAft>
          <a:spcPct val="0"/>
        </a:spcAft>
        <a:buSzPct val="70000"/>
        <a:buChar char="–"/>
        <a:defRPr kumimoji="1">
          <a:solidFill>
            <a:schemeClr val="tx1"/>
          </a:solidFill>
          <a:latin typeface="+mn-lt"/>
          <a:ea typeface="+mn-ea"/>
        </a:defRPr>
      </a:lvl8pPr>
      <a:lvl9pPr marL="3638550" indent="-228600" algn="l" rtl="0" fontAlgn="base">
        <a:spcBef>
          <a:spcPct val="30000"/>
        </a:spcBef>
        <a:spcAft>
          <a:spcPct val="0"/>
        </a:spcAft>
        <a:buSzPct val="70000"/>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62C48A85-6ED0-6908-6D05-529DBE0779CA}"/>
              </a:ext>
            </a:extLst>
          </p:cNvPr>
          <p:cNvSpPr>
            <a:spLocks noGrp="1"/>
          </p:cNvSpPr>
          <p:nvPr>
            <p:ph type="title"/>
          </p:nvPr>
        </p:nvSpPr>
        <p:spPr/>
        <p:txBody>
          <a:bodyPr/>
          <a:lstStyle/>
          <a:p>
            <a:r>
              <a:rPr lang="ja-JP" altLang="en-US" sz="2800" b="1" dirty="0">
                <a:latin typeface="Meiryo UI" panose="020B0604030504040204" pitchFamily="50" charset="-128"/>
                <a:ea typeface="Meiryo UI" panose="020B0604030504040204" pitchFamily="50" charset="-128"/>
              </a:rPr>
              <a:t>「アイデア発想ツール」　使い方</a:t>
            </a:r>
          </a:p>
        </p:txBody>
      </p:sp>
      <p:sp>
        <p:nvSpPr>
          <p:cNvPr id="8195" name="コンテンツ プレースホルダー 2">
            <a:extLst>
              <a:ext uri="{FF2B5EF4-FFF2-40B4-BE49-F238E27FC236}">
                <a16:creationId xmlns:a16="http://schemas.microsoft.com/office/drawing/2014/main" id="{FE97472B-5F52-6A21-F5DA-90D39DD546E3}"/>
              </a:ext>
            </a:extLst>
          </p:cNvPr>
          <p:cNvSpPr>
            <a:spLocks noGrp="1"/>
          </p:cNvSpPr>
          <p:nvPr>
            <p:ph idx="1"/>
          </p:nvPr>
        </p:nvSpPr>
        <p:spPr>
          <a:xfrm>
            <a:off x="415925" y="1484313"/>
            <a:ext cx="9172575" cy="4114800"/>
          </a:xfrm>
        </p:spPr>
        <p:txBody>
          <a:bodyPr/>
          <a:lstStyle/>
          <a:p>
            <a:r>
              <a:rPr lang="ja-JP" altLang="en-US" dirty="0"/>
              <a:t>このファイルはアイデア発想のヒントになるフォーマットなどを整理したものです。</a:t>
            </a:r>
            <a:endParaRPr lang="en-US" altLang="ja-JP" dirty="0"/>
          </a:p>
          <a:p>
            <a:r>
              <a:rPr lang="ja-JP" altLang="en-US" dirty="0"/>
              <a:t>　①　「インプット」すべき情報の例と主な方法</a:t>
            </a:r>
            <a:endParaRPr lang="en-US" altLang="ja-JP" dirty="0"/>
          </a:p>
          <a:p>
            <a:r>
              <a:rPr lang="ja-JP" altLang="en-US" dirty="0"/>
              <a:t>　②　「</a:t>
            </a:r>
            <a:r>
              <a:rPr lang="en-US" altLang="ja-JP" dirty="0"/>
              <a:t>PEST</a:t>
            </a:r>
            <a:r>
              <a:rPr lang="ja-JP" altLang="en-US" dirty="0"/>
              <a:t>分析」のポイント、例、フォーマット</a:t>
            </a:r>
            <a:endParaRPr lang="en-US" altLang="ja-JP" dirty="0"/>
          </a:p>
          <a:p>
            <a:r>
              <a:rPr lang="ja-JP" altLang="en-US" dirty="0"/>
              <a:t>　③　「クロストライアル」の進め方、実施イメージ</a:t>
            </a:r>
            <a:endParaRPr lang="en-US" altLang="ja-JP" dirty="0"/>
          </a:p>
          <a:p>
            <a:r>
              <a:rPr lang="ja-JP" altLang="en-US" dirty="0"/>
              <a:t>　④　「クロス</a:t>
            </a:r>
            <a:r>
              <a:rPr lang="en-US" altLang="ja-JP" dirty="0"/>
              <a:t>SWOT</a:t>
            </a:r>
            <a:r>
              <a:rPr lang="ja-JP" altLang="en-US" dirty="0"/>
              <a:t>」の考え方、例</a:t>
            </a:r>
            <a:endParaRPr lang="en-US" altLang="ja-JP" dirty="0"/>
          </a:p>
          <a:p>
            <a:r>
              <a:rPr lang="ja-JP" altLang="en-US" dirty="0"/>
              <a:t>　⑤　「カスタマージャーニー」の考え方、フォーマット</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タイトル 102">
            <a:extLst>
              <a:ext uri="{FF2B5EF4-FFF2-40B4-BE49-F238E27FC236}">
                <a16:creationId xmlns:a16="http://schemas.microsoft.com/office/drawing/2014/main" id="{7ECDF9E5-6702-97AD-D873-D320D2D5A8E1}"/>
              </a:ext>
            </a:extLst>
          </p:cNvPr>
          <p:cNvSpPr>
            <a:spLocks noGrp="1"/>
          </p:cNvSpPr>
          <p:nvPr>
            <p:ph type="title"/>
          </p:nvPr>
        </p:nvSpPr>
        <p:spPr>
          <a:xfrm>
            <a:off x="215900" y="228600"/>
            <a:ext cx="9201150" cy="762000"/>
          </a:xfrm>
        </p:spPr>
        <p:txBody>
          <a:bodyPr/>
          <a:lstStyle/>
          <a:p>
            <a:r>
              <a:rPr lang="ja-JP" altLang="en-US" sz="2800" b="1" dirty="0">
                <a:latin typeface="Meiryo UI" panose="020B0604030504040204" pitchFamily="50" charset="-128"/>
                <a:ea typeface="Meiryo UI" panose="020B0604030504040204" pitchFamily="50" charset="-128"/>
              </a:rPr>
              <a:t>④</a:t>
            </a:r>
            <a:r>
              <a:rPr lang="en-US" altLang="ja-JP" sz="2800" b="1"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「クロス</a:t>
            </a:r>
            <a:r>
              <a:rPr lang="en-US" altLang="ja-JP" sz="2800" b="1" dirty="0">
                <a:latin typeface="Meiryo UI" panose="020B0604030504040204" pitchFamily="50" charset="-128"/>
                <a:ea typeface="Meiryo UI" panose="020B0604030504040204" pitchFamily="50" charset="-128"/>
              </a:rPr>
              <a:t>SWOT</a:t>
            </a:r>
            <a:r>
              <a:rPr lang="ja-JP" altLang="en-US" sz="2800" b="1" dirty="0">
                <a:latin typeface="Meiryo UI" panose="020B0604030504040204" pitchFamily="50" charset="-128"/>
                <a:ea typeface="Meiryo UI" panose="020B0604030504040204" pitchFamily="50" charset="-128"/>
              </a:rPr>
              <a:t>」の考え方</a:t>
            </a:r>
          </a:p>
        </p:txBody>
      </p:sp>
      <p:sp>
        <p:nvSpPr>
          <p:cNvPr id="15363" name="テキスト ボックス 28">
            <a:extLst>
              <a:ext uri="{FF2B5EF4-FFF2-40B4-BE49-F238E27FC236}">
                <a16:creationId xmlns:a16="http://schemas.microsoft.com/office/drawing/2014/main" id="{EC59D6AB-DA4D-3AE2-DA6C-5136329902BF}"/>
              </a:ext>
            </a:extLst>
          </p:cNvPr>
          <p:cNvSpPr txBox="1">
            <a:spLocks noChangeArrowheads="1"/>
          </p:cNvSpPr>
          <p:nvPr/>
        </p:nvSpPr>
        <p:spPr bwMode="auto">
          <a:xfrm>
            <a:off x="376238" y="1197768"/>
            <a:ext cx="9239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1600">
                <a:solidFill>
                  <a:schemeClr val="tx1"/>
                </a:solidFill>
                <a:latin typeface="Arial" panose="020B0604020202020204" pitchFamily="34" charset="0"/>
                <a:ea typeface="ＭＳ Ｐゴシック" panose="020B0600070205080204" pitchFamily="50" charset="-128"/>
              </a:defRPr>
            </a:lvl1pPr>
            <a:lvl2pPr>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rPr>
              <a:t>「クロス</a:t>
            </a:r>
            <a:r>
              <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rPr>
              <a:t>SWOT</a:t>
            </a: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rPr>
              <a:t>」とは、環境の変化と自社の状況をもとに、アクションへの示唆を得るための枠組み。</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rPr>
              <a:t>まず「</a:t>
            </a:r>
            <a:r>
              <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rPr>
              <a:t>SWOT</a:t>
            </a: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rPr>
              <a:t>分析」で事実と認識を整理したうえで、各項目の「組み合わせ」からアイデアを考える。</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cs typeface="+mn-cs"/>
            </a:endParaRPr>
          </a:p>
        </p:txBody>
      </p:sp>
      <p:sp>
        <p:nvSpPr>
          <p:cNvPr id="15364" name="テキスト ボックス 15">
            <a:extLst>
              <a:ext uri="{FF2B5EF4-FFF2-40B4-BE49-F238E27FC236}">
                <a16:creationId xmlns:a16="http://schemas.microsoft.com/office/drawing/2014/main" id="{3E94C624-1438-FC3E-1228-4CF089C576E8}"/>
              </a:ext>
            </a:extLst>
          </p:cNvPr>
          <p:cNvSpPr txBox="1">
            <a:spLocks noChangeArrowheads="1"/>
          </p:cNvSpPr>
          <p:nvPr/>
        </p:nvSpPr>
        <p:spPr bwMode="auto">
          <a:xfrm>
            <a:off x="1863725" y="2201477"/>
            <a:ext cx="15063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2000" b="1" i="0" u="none" strike="noStrike" kern="1200" cap="none" spc="0" normalizeH="0" baseline="0" noProof="0">
                <a:ln>
                  <a:noFill/>
                </a:ln>
                <a:solidFill>
                  <a:srgbClr val="3366FF"/>
                </a:solidFill>
                <a:effectLst/>
                <a:uLnTx/>
                <a:uFillTx/>
                <a:latin typeface="Meiryo UI" panose="020B0604030504040204" pitchFamily="50" charset="-128"/>
                <a:ea typeface="Meiryo UI" panose="020B0604030504040204" pitchFamily="50" charset="-128"/>
                <a:cs typeface="+mn-cs"/>
              </a:rPr>
              <a:t>SWOT</a:t>
            </a:r>
            <a:r>
              <a:rPr kumimoji="1" lang="ja-JP" altLang="en-US" sz="2000" b="1" i="0" u="none" strike="noStrike" kern="1200" cap="none" spc="0" normalizeH="0" baseline="0" noProof="0">
                <a:ln>
                  <a:noFill/>
                </a:ln>
                <a:solidFill>
                  <a:srgbClr val="3366FF"/>
                </a:solidFill>
                <a:effectLst/>
                <a:uLnTx/>
                <a:uFillTx/>
                <a:latin typeface="Meiryo UI" panose="020B0604030504040204" pitchFamily="50" charset="-128"/>
                <a:ea typeface="Meiryo UI" panose="020B0604030504040204" pitchFamily="50" charset="-128"/>
                <a:cs typeface="+mn-cs"/>
              </a:rPr>
              <a:t>分析</a:t>
            </a:r>
          </a:p>
        </p:txBody>
      </p:sp>
      <p:graphicFrame>
        <p:nvGraphicFramePr>
          <p:cNvPr id="17" name="表 16">
            <a:extLst>
              <a:ext uri="{FF2B5EF4-FFF2-40B4-BE49-F238E27FC236}">
                <a16:creationId xmlns:a16="http://schemas.microsoft.com/office/drawing/2014/main" id="{BA4ED6AA-011B-2069-F3A0-EC92A96D7FE2}"/>
              </a:ext>
            </a:extLst>
          </p:cNvPr>
          <p:cNvGraphicFramePr>
            <a:graphicFrameLocks noGrp="1"/>
          </p:cNvGraphicFramePr>
          <p:nvPr>
            <p:extLst>
              <p:ext uri="{D42A27DB-BD31-4B8C-83A1-F6EECF244321}">
                <p14:modId xmlns:p14="http://schemas.microsoft.com/office/powerpoint/2010/main" val="188348987"/>
              </p:ext>
            </p:extLst>
          </p:nvPr>
        </p:nvGraphicFramePr>
        <p:xfrm>
          <a:off x="584200" y="2742184"/>
          <a:ext cx="3951287" cy="3168651"/>
        </p:xfrm>
        <a:graphic>
          <a:graphicData uri="http://schemas.openxmlformats.org/drawingml/2006/table">
            <a:tbl>
              <a:tblPr firstRow="1" bandRow="1">
                <a:tableStyleId>{5940675A-B579-460E-94D1-54222C63F5DA}</a:tableStyleId>
              </a:tblPr>
              <a:tblGrid>
                <a:gridCol w="468119">
                  <a:extLst>
                    <a:ext uri="{9D8B030D-6E8A-4147-A177-3AD203B41FA5}">
                      <a16:colId xmlns:a16="http://schemas.microsoft.com/office/drawing/2014/main" val="20000"/>
                    </a:ext>
                  </a:extLst>
                </a:gridCol>
                <a:gridCol w="1741584">
                  <a:extLst>
                    <a:ext uri="{9D8B030D-6E8A-4147-A177-3AD203B41FA5}">
                      <a16:colId xmlns:a16="http://schemas.microsoft.com/office/drawing/2014/main" val="20001"/>
                    </a:ext>
                  </a:extLst>
                </a:gridCol>
                <a:gridCol w="1741584">
                  <a:extLst>
                    <a:ext uri="{9D8B030D-6E8A-4147-A177-3AD203B41FA5}">
                      <a16:colId xmlns:a16="http://schemas.microsoft.com/office/drawing/2014/main" val="20002"/>
                    </a:ext>
                  </a:extLst>
                </a:gridCol>
              </a:tblGrid>
              <a:tr h="368025">
                <a:tc>
                  <a:txBody>
                    <a:bodyPr/>
                    <a:lstStyle/>
                    <a:p>
                      <a:endParaRPr kumimoji="1" lang="ja-JP" altLang="en-US" sz="1700" dirty="0">
                        <a:latin typeface="Meiryo UI" panose="020B0604030504040204" pitchFamily="50" charset="-128"/>
                        <a:ea typeface="Meiryo UI" panose="020B0604030504040204" pitchFamily="50" charset="-128"/>
                      </a:endParaRP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1700" dirty="0">
                          <a:latin typeface="Meiryo UI" panose="020B0604030504040204" pitchFamily="50" charset="-128"/>
                          <a:ea typeface="Meiryo UI" panose="020B0604030504040204" pitchFamily="50" charset="-128"/>
                        </a:rPr>
                        <a:t>ポジティブ</a:t>
                      </a: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1700" dirty="0">
                          <a:latin typeface="Meiryo UI" panose="020B0604030504040204" pitchFamily="50" charset="-128"/>
                          <a:ea typeface="Meiryo UI" panose="020B0604030504040204" pitchFamily="50" charset="-128"/>
                        </a:rPr>
                        <a:t>ネガティブ</a:t>
                      </a: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00313">
                <a:tc>
                  <a:txBody>
                    <a:bodyPr/>
                    <a:lstStyle/>
                    <a:p>
                      <a:pPr algn="ctr"/>
                      <a:r>
                        <a:rPr kumimoji="1" lang="ja-JP" altLang="en-US" sz="1700" dirty="0">
                          <a:latin typeface="Meiryo UI" panose="020B0604030504040204" pitchFamily="50" charset="-128"/>
                          <a:ea typeface="Meiryo UI" panose="020B0604030504040204" pitchFamily="50" charset="-128"/>
                        </a:rPr>
                        <a:t>内部要因</a:t>
                      </a:r>
                    </a:p>
                  </a:txBody>
                  <a:tcPr marL="94671" marR="94671" marT="43692" marB="43692" vert="eaVert">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latin typeface="Meiryo UI" panose="020B0604030504040204" pitchFamily="50" charset="-128"/>
                        <a:ea typeface="Meiryo UI" panose="020B0604030504040204" pitchFamily="50" charset="-128"/>
                      </a:endParaRP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latin typeface="Meiryo UI" panose="020B0604030504040204" pitchFamily="50" charset="-128"/>
                        <a:ea typeface="Meiryo UI" panose="020B0604030504040204" pitchFamily="50" charset="-128"/>
                      </a:endParaRP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400313">
                <a:tc>
                  <a:txBody>
                    <a:bodyPr/>
                    <a:lstStyle/>
                    <a:p>
                      <a:pPr algn="ctr"/>
                      <a:r>
                        <a:rPr kumimoji="1" lang="ja-JP" altLang="en-US" sz="1700" dirty="0">
                          <a:latin typeface="Meiryo UI" panose="020B0604030504040204" pitchFamily="50" charset="-128"/>
                          <a:ea typeface="Meiryo UI" panose="020B0604030504040204" pitchFamily="50" charset="-128"/>
                        </a:rPr>
                        <a:t>外部要因</a:t>
                      </a:r>
                    </a:p>
                  </a:txBody>
                  <a:tcPr marL="94671" marR="94671" marT="43692" marB="43692" vert="eaVert">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latin typeface="Meiryo UI" panose="020B0604030504040204" pitchFamily="50" charset="-128"/>
                        <a:ea typeface="Meiryo UI" panose="020B0604030504040204" pitchFamily="50" charset="-128"/>
                      </a:endParaRP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latin typeface="Meiryo UI" panose="020B0604030504040204" pitchFamily="50" charset="-128"/>
                        <a:ea typeface="Meiryo UI" panose="020B0604030504040204" pitchFamily="50" charset="-128"/>
                      </a:endParaRP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23" name="角丸四角形 22">
            <a:extLst>
              <a:ext uri="{FF2B5EF4-FFF2-40B4-BE49-F238E27FC236}">
                <a16:creationId xmlns:a16="http://schemas.microsoft.com/office/drawing/2014/main" id="{E68A9A50-D6B7-7436-B26A-24A95BE4824E}"/>
              </a:ext>
            </a:extLst>
          </p:cNvPr>
          <p:cNvSpPr/>
          <p:nvPr/>
        </p:nvSpPr>
        <p:spPr>
          <a:xfrm>
            <a:off x="1208088" y="3199384"/>
            <a:ext cx="1482725" cy="1223963"/>
          </a:xfrm>
          <a:prstGeom prst="roundRect">
            <a:avLst>
              <a:gd name="adj" fmla="val 6966"/>
            </a:avLst>
          </a:prstGeom>
          <a:solidFill>
            <a:srgbClr val="F2F2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強み</a:t>
            </a:r>
          </a:p>
        </p:txBody>
      </p:sp>
      <p:sp>
        <p:nvSpPr>
          <p:cNvPr id="29" name="角丸四角形 28">
            <a:extLst>
              <a:ext uri="{FF2B5EF4-FFF2-40B4-BE49-F238E27FC236}">
                <a16:creationId xmlns:a16="http://schemas.microsoft.com/office/drawing/2014/main" id="{E650D6C1-2036-99BE-1572-1516C8FB2A3F}"/>
              </a:ext>
            </a:extLst>
          </p:cNvPr>
          <p:cNvSpPr/>
          <p:nvPr/>
        </p:nvSpPr>
        <p:spPr>
          <a:xfrm>
            <a:off x="1208088" y="4615434"/>
            <a:ext cx="1482725" cy="1223963"/>
          </a:xfrm>
          <a:prstGeom prst="roundRect">
            <a:avLst>
              <a:gd name="adj" fmla="val 6966"/>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機会</a:t>
            </a:r>
          </a:p>
        </p:txBody>
      </p:sp>
      <p:sp>
        <p:nvSpPr>
          <p:cNvPr id="30" name="角丸四角形 29">
            <a:extLst>
              <a:ext uri="{FF2B5EF4-FFF2-40B4-BE49-F238E27FC236}">
                <a16:creationId xmlns:a16="http://schemas.microsoft.com/office/drawing/2014/main" id="{C706DF79-4854-F8E4-96E9-02136425578A}"/>
              </a:ext>
            </a:extLst>
          </p:cNvPr>
          <p:cNvSpPr/>
          <p:nvPr/>
        </p:nvSpPr>
        <p:spPr>
          <a:xfrm>
            <a:off x="2924175" y="3199384"/>
            <a:ext cx="1482725" cy="1223963"/>
          </a:xfrm>
          <a:prstGeom prst="roundRect">
            <a:avLst>
              <a:gd name="adj" fmla="val 6966"/>
            </a:avLst>
          </a:prstGeom>
          <a:solidFill>
            <a:srgbClr val="F2F2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弱み</a:t>
            </a:r>
          </a:p>
        </p:txBody>
      </p:sp>
      <p:sp>
        <p:nvSpPr>
          <p:cNvPr id="33" name="角丸四角形 32">
            <a:extLst>
              <a:ext uri="{FF2B5EF4-FFF2-40B4-BE49-F238E27FC236}">
                <a16:creationId xmlns:a16="http://schemas.microsoft.com/office/drawing/2014/main" id="{5CC89C5F-49A8-AB57-D621-1BF601930DB8}"/>
              </a:ext>
            </a:extLst>
          </p:cNvPr>
          <p:cNvSpPr/>
          <p:nvPr/>
        </p:nvSpPr>
        <p:spPr>
          <a:xfrm>
            <a:off x="2924175" y="4615434"/>
            <a:ext cx="1482725" cy="1223963"/>
          </a:xfrm>
          <a:prstGeom prst="roundRect">
            <a:avLst>
              <a:gd name="adj" fmla="val 6966"/>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脅威</a:t>
            </a:r>
          </a:p>
        </p:txBody>
      </p:sp>
      <p:sp>
        <p:nvSpPr>
          <p:cNvPr id="15387" name="下矢印 33">
            <a:extLst>
              <a:ext uri="{FF2B5EF4-FFF2-40B4-BE49-F238E27FC236}">
                <a16:creationId xmlns:a16="http://schemas.microsoft.com/office/drawing/2014/main" id="{17C36124-7701-6269-C05B-649B7F4B6E38}"/>
              </a:ext>
            </a:extLst>
          </p:cNvPr>
          <p:cNvSpPr>
            <a:spLocks noChangeArrowheads="1"/>
          </p:cNvSpPr>
          <p:nvPr/>
        </p:nvSpPr>
        <p:spPr bwMode="auto">
          <a:xfrm rot="16200000">
            <a:off x="4744332" y="2211032"/>
            <a:ext cx="503062" cy="381000"/>
          </a:xfrm>
          <a:prstGeom prst="downArrow">
            <a:avLst>
              <a:gd name="adj1" fmla="val 50000"/>
              <a:gd name="adj2" fmla="val 50000"/>
            </a:avLst>
          </a:prstGeom>
          <a:solidFill>
            <a:srgbClr val="6699FF"/>
          </a:solidFill>
          <a:ln w="12700" algn="ctr">
            <a:noFill/>
            <a:round/>
            <a:headEnd/>
            <a:tailEnd/>
          </a:ln>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5388" name="テキスト ボックス 34">
            <a:extLst>
              <a:ext uri="{FF2B5EF4-FFF2-40B4-BE49-F238E27FC236}">
                <a16:creationId xmlns:a16="http://schemas.microsoft.com/office/drawing/2014/main" id="{B5488EEC-0456-6F0F-A4D1-E661345EFB38}"/>
              </a:ext>
            </a:extLst>
          </p:cNvPr>
          <p:cNvSpPr txBox="1">
            <a:spLocks noChangeArrowheads="1"/>
          </p:cNvSpPr>
          <p:nvPr/>
        </p:nvSpPr>
        <p:spPr bwMode="auto">
          <a:xfrm>
            <a:off x="6697663" y="2201477"/>
            <a:ext cx="1616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srgbClr val="3366FF"/>
                </a:solidFill>
                <a:effectLst/>
                <a:uLnTx/>
                <a:uFillTx/>
                <a:latin typeface="Meiryo UI" panose="020B0604030504040204" pitchFamily="50" charset="-128"/>
                <a:ea typeface="Meiryo UI" panose="020B0604030504040204" pitchFamily="50" charset="-128"/>
                <a:cs typeface="+mn-cs"/>
              </a:rPr>
              <a:t>クロス</a:t>
            </a:r>
            <a:r>
              <a:rPr kumimoji="1" lang="en-US" altLang="ja-JP" sz="2000" b="1" i="0" u="none" strike="noStrike" kern="1200" cap="none" spc="0" normalizeH="0" baseline="0" noProof="0">
                <a:ln>
                  <a:noFill/>
                </a:ln>
                <a:solidFill>
                  <a:srgbClr val="3366FF"/>
                </a:solidFill>
                <a:effectLst/>
                <a:uLnTx/>
                <a:uFillTx/>
                <a:latin typeface="Meiryo UI" panose="020B0604030504040204" pitchFamily="50" charset="-128"/>
                <a:ea typeface="Meiryo UI" panose="020B0604030504040204" pitchFamily="50" charset="-128"/>
                <a:cs typeface="+mn-cs"/>
              </a:rPr>
              <a:t>SWOT</a:t>
            </a:r>
            <a:endParaRPr kumimoji="1" lang="ja-JP" altLang="en-US" sz="2000" b="1" i="0" u="none" strike="noStrike" kern="1200" cap="none" spc="0" normalizeH="0" baseline="0" noProof="0">
              <a:ln>
                <a:noFill/>
              </a:ln>
              <a:solidFill>
                <a:srgbClr val="3366FF"/>
              </a:solidFill>
              <a:effectLst/>
              <a:uLnTx/>
              <a:uFillTx/>
              <a:latin typeface="Meiryo UI" panose="020B0604030504040204" pitchFamily="50" charset="-128"/>
              <a:ea typeface="Meiryo UI" panose="020B0604030504040204" pitchFamily="50" charset="-128"/>
              <a:cs typeface="+mn-cs"/>
            </a:endParaRPr>
          </a:p>
        </p:txBody>
      </p:sp>
      <p:graphicFrame>
        <p:nvGraphicFramePr>
          <p:cNvPr id="36" name="表 35">
            <a:extLst>
              <a:ext uri="{FF2B5EF4-FFF2-40B4-BE49-F238E27FC236}">
                <a16:creationId xmlns:a16="http://schemas.microsoft.com/office/drawing/2014/main" id="{875A33CA-CB23-6395-FF70-47F4421D949F}"/>
              </a:ext>
            </a:extLst>
          </p:cNvPr>
          <p:cNvGraphicFramePr>
            <a:graphicFrameLocks noGrp="1"/>
          </p:cNvGraphicFramePr>
          <p:nvPr>
            <p:extLst>
              <p:ext uri="{D42A27DB-BD31-4B8C-83A1-F6EECF244321}">
                <p14:modId xmlns:p14="http://schemas.microsoft.com/office/powerpoint/2010/main" val="1770315527"/>
              </p:ext>
            </p:extLst>
          </p:nvPr>
        </p:nvGraphicFramePr>
        <p:xfrm>
          <a:off x="5465763" y="2742184"/>
          <a:ext cx="3951287" cy="3168651"/>
        </p:xfrm>
        <a:graphic>
          <a:graphicData uri="http://schemas.openxmlformats.org/drawingml/2006/table">
            <a:tbl>
              <a:tblPr firstRow="1" bandRow="1">
                <a:tableStyleId>{5940675A-B579-460E-94D1-54222C63F5DA}</a:tableStyleId>
              </a:tblPr>
              <a:tblGrid>
                <a:gridCol w="468119">
                  <a:extLst>
                    <a:ext uri="{9D8B030D-6E8A-4147-A177-3AD203B41FA5}">
                      <a16:colId xmlns:a16="http://schemas.microsoft.com/office/drawing/2014/main" val="20000"/>
                    </a:ext>
                  </a:extLst>
                </a:gridCol>
                <a:gridCol w="1741584">
                  <a:extLst>
                    <a:ext uri="{9D8B030D-6E8A-4147-A177-3AD203B41FA5}">
                      <a16:colId xmlns:a16="http://schemas.microsoft.com/office/drawing/2014/main" val="20001"/>
                    </a:ext>
                  </a:extLst>
                </a:gridCol>
                <a:gridCol w="1741584">
                  <a:extLst>
                    <a:ext uri="{9D8B030D-6E8A-4147-A177-3AD203B41FA5}">
                      <a16:colId xmlns:a16="http://schemas.microsoft.com/office/drawing/2014/main" val="20002"/>
                    </a:ext>
                  </a:extLst>
                </a:gridCol>
              </a:tblGrid>
              <a:tr h="368025">
                <a:tc>
                  <a:txBody>
                    <a:bodyPr/>
                    <a:lstStyle/>
                    <a:p>
                      <a:endParaRPr kumimoji="1" lang="ja-JP" altLang="en-US" sz="1700" dirty="0"/>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1700" dirty="0"/>
                        <a:t>ポジティブ</a:t>
                      </a: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1700" dirty="0"/>
                        <a:t>ネガティブ</a:t>
                      </a:r>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00313">
                <a:tc>
                  <a:txBody>
                    <a:bodyPr/>
                    <a:lstStyle/>
                    <a:p>
                      <a:pPr algn="ctr"/>
                      <a:r>
                        <a:rPr kumimoji="1" lang="ja-JP" altLang="en-US" sz="1700" dirty="0"/>
                        <a:t>内部要因</a:t>
                      </a:r>
                    </a:p>
                  </a:txBody>
                  <a:tcPr marL="94671" marR="94671" marT="43692" marB="43692" vert="eaVert">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400313">
                <a:tc>
                  <a:txBody>
                    <a:bodyPr/>
                    <a:lstStyle/>
                    <a:p>
                      <a:pPr algn="ctr"/>
                      <a:r>
                        <a:rPr kumimoji="1" lang="ja-JP" altLang="en-US" sz="1700" dirty="0"/>
                        <a:t>外部要因</a:t>
                      </a:r>
                    </a:p>
                  </a:txBody>
                  <a:tcPr marL="94671" marR="94671" marT="43692" marB="43692" vert="eaVert">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700" dirty="0"/>
                    </a:p>
                  </a:txBody>
                  <a:tcPr marL="94671" marR="94671" marT="43692" marB="43692">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37" name="角丸四角形 36">
            <a:extLst>
              <a:ext uri="{FF2B5EF4-FFF2-40B4-BE49-F238E27FC236}">
                <a16:creationId xmlns:a16="http://schemas.microsoft.com/office/drawing/2014/main" id="{4D19908C-8119-A5BE-A8AF-F721DE81EC02}"/>
              </a:ext>
            </a:extLst>
          </p:cNvPr>
          <p:cNvSpPr/>
          <p:nvPr/>
        </p:nvSpPr>
        <p:spPr>
          <a:xfrm>
            <a:off x="6089650" y="2767585"/>
            <a:ext cx="1482725" cy="312182"/>
          </a:xfrm>
          <a:prstGeom prst="roundRect">
            <a:avLst>
              <a:gd name="adj" fmla="val 6966"/>
            </a:avLst>
          </a:prstGeom>
          <a:solidFill>
            <a:srgbClr val="F2F2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強み</a:t>
            </a:r>
          </a:p>
        </p:txBody>
      </p:sp>
      <p:sp>
        <p:nvSpPr>
          <p:cNvPr id="38" name="角丸四角形 37">
            <a:extLst>
              <a:ext uri="{FF2B5EF4-FFF2-40B4-BE49-F238E27FC236}">
                <a16:creationId xmlns:a16="http://schemas.microsoft.com/office/drawing/2014/main" id="{DB09563F-D9B5-DC86-165A-ECCCEB69E0BF}"/>
              </a:ext>
            </a:extLst>
          </p:cNvPr>
          <p:cNvSpPr/>
          <p:nvPr/>
        </p:nvSpPr>
        <p:spPr>
          <a:xfrm>
            <a:off x="5524979" y="3199384"/>
            <a:ext cx="355600" cy="1223963"/>
          </a:xfrm>
          <a:prstGeom prst="roundRect">
            <a:avLst>
              <a:gd name="adj" fmla="val 6966"/>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機会</a:t>
            </a:r>
          </a:p>
        </p:txBody>
      </p:sp>
      <p:sp>
        <p:nvSpPr>
          <p:cNvPr id="39" name="角丸四角形 38">
            <a:extLst>
              <a:ext uri="{FF2B5EF4-FFF2-40B4-BE49-F238E27FC236}">
                <a16:creationId xmlns:a16="http://schemas.microsoft.com/office/drawing/2014/main" id="{CED69E3B-096B-8437-2B9C-1E8A63DF578D}"/>
              </a:ext>
            </a:extLst>
          </p:cNvPr>
          <p:cNvSpPr/>
          <p:nvPr/>
        </p:nvSpPr>
        <p:spPr>
          <a:xfrm>
            <a:off x="7807325" y="2767585"/>
            <a:ext cx="1481138" cy="312182"/>
          </a:xfrm>
          <a:prstGeom prst="roundRect">
            <a:avLst>
              <a:gd name="adj" fmla="val 6966"/>
            </a:avLst>
          </a:prstGeom>
          <a:solidFill>
            <a:srgbClr val="F2F2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弱み</a:t>
            </a:r>
          </a:p>
        </p:txBody>
      </p:sp>
      <p:sp>
        <p:nvSpPr>
          <p:cNvPr id="40" name="角丸四角形 39">
            <a:extLst>
              <a:ext uri="{FF2B5EF4-FFF2-40B4-BE49-F238E27FC236}">
                <a16:creationId xmlns:a16="http://schemas.microsoft.com/office/drawing/2014/main" id="{D249D4F1-5689-F48B-A569-5AF1BD0E2C86}"/>
              </a:ext>
            </a:extLst>
          </p:cNvPr>
          <p:cNvSpPr/>
          <p:nvPr/>
        </p:nvSpPr>
        <p:spPr>
          <a:xfrm>
            <a:off x="5524979" y="4615434"/>
            <a:ext cx="355600" cy="1223963"/>
          </a:xfrm>
          <a:prstGeom prst="roundRect">
            <a:avLst>
              <a:gd name="adj" fmla="val 6966"/>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脅威</a:t>
            </a:r>
          </a:p>
        </p:txBody>
      </p:sp>
      <p:sp>
        <p:nvSpPr>
          <p:cNvPr id="41" name="角丸四角形 40">
            <a:extLst>
              <a:ext uri="{FF2B5EF4-FFF2-40B4-BE49-F238E27FC236}">
                <a16:creationId xmlns:a16="http://schemas.microsoft.com/office/drawing/2014/main" id="{7DFDB358-A5FA-477F-F03D-D461A9011E87}"/>
              </a:ext>
            </a:extLst>
          </p:cNvPr>
          <p:cNvSpPr/>
          <p:nvPr/>
        </p:nvSpPr>
        <p:spPr>
          <a:xfrm>
            <a:off x="6089650" y="3199384"/>
            <a:ext cx="1482725" cy="1223963"/>
          </a:xfrm>
          <a:prstGeom prst="roundRect">
            <a:avLst>
              <a:gd name="adj" fmla="val 6966"/>
            </a:avLst>
          </a:prstGeom>
          <a:solidFill>
            <a:srgbClr val="C0D8ED"/>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強み</a:t>
            </a:r>
            <a:r>
              <a:rPr kumimoji="1" lang="en-US" altLang="ja-JP"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a:t>
            </a:r>
            <a:r>
              <a:rPr lang="ja-JP" altLang="en-US" sz="1400" b="1" dirty="0">
                <a:solidFill>
                  <a:schemeClr val="tx1"/>
                </a:solidFill>
                <a:latin typeface="Meiryo UI" panose="020B0604030504040204" pitchFamily="50" charset="-128"/>
                <a:ea typeface="Meiryo UI" panose="020B0604030504040204" pitchFamily="50" charset="-128"/>
              </a:rPr>
              <a:t>機会</a:t>
            </a:r>
            <a:endParaRPr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lang="en-US" altLang="ja-JP" sz="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（積極攻勢）</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強みを活かして</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チャンスをとらえる</a:t>
            </a:r>
          </a:p>
        </p:txBody>
      </p:sp>
      <p:sp>
        <p:nvSpPr>
          <p:cNvPr id="42" name="角丸四角形 41">
            <a:extLst>
              <a:ext uri="{FF2B5EF4-FFF2-40B4-BE49-F238E27FC236}">
                <a16:creationId xmlns:a16="http://schemas.microsoft.com/office/drawing/2014/main" id="{FF3FA39F-DA09-FB90-4951-EA832A48AD23}"/>
              </a:ext>
            </a:extLst>
          </p:cNvPr>
          <p:cNvSpPr/>
          <p:nvPr/>
        </p:nvSpPr>
        <p:spPr>
          <a:xfrm>
            <a:off x="6089650" y="4615434"/>
            <a:ext cx="1482725" cy="1223963"/>
          </a:xfrm>
          <a:prstGeom prst="roundRect">
            <a:avLst>
              <a:gd name="adj" fmla="val 6966"/>
            </a:avLst>
          </a:prstGeom>
          <a:solidFill>
            <a:srgbClr val="C0D8ED"/>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強み</a:t>
            </a:r>
            <a:r>
              <a:rPr kumimoji="1" lang="en-US" altLang="ja-JP"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脅威</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7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（差別化）</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脅威の低減、機会への切り替え</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2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p:txBody>
      </p:sp>
      <p:sp>
        <p:nvSpPr>
          <p:cNvPr id="43" name="角丸四角形 42">
            <a:extLst>
              <a:ext uri="{FF2B5EF4-FFF2-40B4-BE49-F238E27FC236}">
                <a16:creationId xmlns:a16="http://schemas.microsoft.com/office/drawing/2014/main" id="{D989E3AE-655A-9B36-2B2E-3912B2B869C7}"/>
              </a:ext>
            </a:extLst>
          </p:cNvPr>
          <p:cNvSpPr/>
          <p:nvPr/>
        </p:nvSpPr>
        <p:spPr>
          <a:xfrm>
            <a:off x="7807325" y="3199384"/>
            <a:ext cx="1481138" cy="1223963"/>
          </a:xfrm>
          <a:prstGeom prst="roundRect">
            <a:avLst>
              <a:gd name="adj" fmla="val 6966"/>
            </a:avLst>
          </a:prstGeom>
          <a:solidFill>
            <a:srgbClr val="C0D8ED"/>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弱み</a:t>
            </a:r>
            <a:r>
              <a:rPr kumimoji="1" lang="en-US" altLang="ja-JP"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機会</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6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（発想転換）</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弱みを転換、新しい切り口はないか</a:t>
            </a:r>
          </a:p>
        </p:txBody>
      </p:sp>
      <p:sp>
        <p:nvSpPr>
          <p:cNvPr id="44" name="角丸四角形 43">
            <a:extLst>
              <a:ext uri="{FF2B5EF4-FFF2-40B4-BE49-F238E27FC236}">
                <a16:creationId xmlns:a16="http://schemas.microsoft.com/office/drawing/2014/main" id="{0345B820-C74C-CF11-1F24-CCBAFE5799FC}"/>
              </a:ext>
            </a:extLst>
          </p:cNvPr>
          <p:cNvSpPr/>
          <p:nvPr/>
        </p:nvSpPr>
        <p:spPr>
          <a:xfrm>
            <a:off x="7807325" y="4615434"/>
            <a:ext cx="1481138" cy="1223963"/>
          </a:xfrm>
          <a:prstGeom prst="roundRect">
            <a:avLst>
              <a:gd name="adj" fmla="val 6966"/>
            </a:avLst>
          </a:prstGeom>
          <a:solidFill>
            <a:srgbClr val="C0D8ED"/>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弱み</a:t>
            </a:r>
            <a:r>
              <a:rPr kumimoji="1" lang="en-US" altLang="ja-JP" sz="14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脅威</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6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（防衛</a:t>
            </a:r>
            <a:r>
              <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撤退）</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最悪の事態を回避撤退する</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2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p:txBody>
      </p:sp>
      <p:sp>
        <p:nvSpPr>
          <p:cNvPr id="15415" name="テキスト ボックス 20">
            <a:extLst>
              <a:ext uri="{FF2B5EF4-FFF2-40B4-BE49-F238E27FC236}">
                <a16:creationId xmlns:a16="http://schemas.microsoft.com/office/drawing/2014/main" id="{FCC64760-5E82-2DBE-1C6B-FBC5EC0E6CA9}"/>
              </a:ext>
            </a:extLst>
          </p:cNvPr>
          <p:cNvSpPr txBox="1">
            <a:spLocks noChangeArrowheads="1"/>
          </p:cNvSpPr>
          <p:nvPr/>
        </p:nvSpPr>
        <p:spPr bwMode="auto">
          <a:xfrm>
            <a:off x="6707447" y="1053510"/>
            <a:ext cx="4381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し　さ</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タイトル 102">
            <a:extLst>
              <a:ext uri="{FF2B5EF4-FFF2-40B4-BE49-F238E27FC236}">
                <a16:creationId xmlns:a16="http://schemas.microsoft.com/office/drawing/2014/main" id="{44180599-8BE5-7B7E-120E-324310574CAA}"/>
              </a:ext>
            </a:extLst>
          </p:cNvPr>
          <p:cNvSpPr>
            <a:spLocks noGrp="1"/>
          </p:cNvSpPr>
          <p:nvPr>
            <p:ph type="title"/>
          </p:nvPr>
        </p:nvSpPr>
        <p:spPr>
          <a:xfrm>
            <a:off x="215900" y="228600"/>
            <a:ext cx="9201150" cy="762000"/>
          </a:xfrm>
        </p:spPr>
        <p:txBody>
          <a:bodyPr/>
          <a:lstStyle/>
          <a:p>
            <a:r>
              <a:rPr lang="ja-JP" altLang="en-US" sz="2800" b="1" dirty="0">
                <a:solidFill>
                  <a:schemeClr val="bg2"/>
                </a:solidFill>
                <a:latin typeface="Meiryo UI" panose="020B0604030504040204" pitchFamily="50" charset="-128"/>
                <a:ea typeface="Meiryo UI" panose="020B0604030504040204" pitchFamily="50" charset="-128"/>
              </a:rPr>
              <a:t>④ 「クロス</a:t>
            </a:r>
            <a:r>
              <a:rPr lang="en-US" altLang="ja-JP" sz="2800" b="1" dirty="0">
                <a:solidFill>
                  <a:schemeClr val="bg2"/>
                </a:solidFill>
                <a:latin typeface="Meiryo UI" panose="020B0604030504040204" pitchFamily="50" charset="-128"/>
                <a:ea typeface="Meiryo UI" panose="020B0604030504040204" pitchFamily="50" charset="-128"/>
              </a:rPr>
              <a:t>SWOT</a:t>
            </a:r>
            <a:r>
              <a:rPr lang="ja-JP" altLang="en-US" sz="2800" b="1" dirty="0">
                <a:solidFill>
                  <a:schemeClr val="bg2"/>
                </a:solidFill>
                <a:latin typeface="Meiryo UI" panose="020B0604030504040204" pitchFamily="50" charset="-128"/>
                <a:ea typeface="Meiryo UI" panose="020B0604030504040204" pitchFamily="50" charset="-128"/>
              </a:rPr>
              <a:t>」の実施例</a:t>
            </a:r>
            <a:endParaRPr lang="ja-JP" altLang="en-US" sz="2000" b="1" dirty="0">
              <a:solidFill>
                <a:schemeClr val="bg2"/>
              </a:solidFill>
              <a:latin typeface="Meiryo UI" panose="020B0604030504040204" pitchFamily="50" charset="-128"/>
              <a:ea typeface="Meiryo UI" panose="020B0604030504040204" pitchFamily="50" charset="-128"/>
            </a:endParaRPr>
          </a:p>
        </p:txBody>
      </p:sp>
      <p:sp>
        <p:nvSpPr>
          <p:cNvPr id="16387" name="テキスト ボックス 28">
            <a:extLst>
              <a:ext uri="{FF2B5EF4-FFF2-40B4-BE49-F238E27FC236}">
                <a16:creationId xmlns:a16="http://schemas.microsoft.com/office/drawing/2014/main" id="{83F637AF-70C1-A526-2AA1-C0F3A5FE9055}"/>
              </a:ext>
            </a:extLst>
          </p:cNvPr>
          <p:cNvSpPr txBox="1">
            <a:spLocks noChangeArrowheads="1"/>
          </p:cNvSpPr>
          <p:nvPr/>
        </p:nvSpPr>
        <p:spPr bwMode="auto">
          <a:xfrm>
            <a:off x="525463" y="1183795"/>
            <a:ext cx="85820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1600">
                <a:solidFill>
                  <a:schemeClr val="tx1"/>
                </a:solidFill>
                <a:latin typeface="Arial" panose="020B0604020202020204" pitchFamily="34" charset="0"/>
                <a:ea typeface="ＭＳ Ｐゴシック" panose="020B0600070205080204" pitchFamily="50" charset="-128"/>
              </a:defRPr>
            </a:lvl1pPr>
            <a:lvl2pPr>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lvl="1" eaLnBrk="0" hangingPunct="0">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組み合わせで機械的に</a:t>
            </a:r>
            <a:r>
              <a:rPr lang="ja-JP" altLang="en-US" sz="1800" dirty="0">
                <a:solidFill>
                  <a:srgbClr val="292929"/>
                </a:solidFill>
                <a:latin typeface="Meiryo UI" panose="020B0604030504040204" pitchFamily="50" charset="-128"/>
                <a:ea typeface="Meiryo UI" panose="020B0604030504040204" pitchFamily="50" charset="-128"/>
              </a:rPr>
              <a:t>問いを</a:t>
            </a: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生成し、ヌケモレを排除する。</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１人でやると詰まりがちなので、誰かと一緒に考えながら実施するのがコツ。</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p:txBody>
      </p:sp>
      <p:sp>
        <p:nvSpPr>
          <p:cNvPr id="19" name="角丸四角形 18">
            <a:extLst>
              <a:ext uri="{FF2B5EF4-FFF2-40B4-BE49-F238E27FC236}">
                <a16:creationId xmlns:a16="http://schemas.microsoft.com/office/drawing/2014/main" id="{A20C6EE4-6EDD-7852-A9F7-3A11629883BC}"/>
              </a:ext>
            </a:extLst>
          </p:cNvPr>
          <p:cNvSpPr/>
          <p:nvPr/>
        </p:nvSpPr>
        <p:spPr>
          <a:xfrm>
            <a:off x="2663825" y="2109788"/>
            <a:ext cx="1603375" cy="1008062"/>
          </a:xfrm>
          <a:prstGeom prst="roundRect">
            <a:avLst>
              <a:gd name="adj" fmla="val 6966"/>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強み</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①ブランド力が強い</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②チャネルが充実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③ノウハウ共有が十分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0" name="角丸四角形 19">
            <a:extLst>
              <a:ext uri="{FF2B5EF4-FFF2-40B4-BE49-F238E27FC236}">
                <a16:creationId xmlns:a16="http://schemas.microsoft.com/office/drawing/2014/main" id="{765DBB4B-1A4C-01DC-5FF9-8F538A79B5C1}"/>
              </a:ext>
            </a:extLst>
          </p:cNvPr>
          <p:cNvSpPr/>
          <p:nvPr/>
        </p:nvSpPr>
        <p:spPr>
          <a:xfrm>
            <a:off x="762000" y="3421063"/>
            <a:ext cx="1695450" cy="977900"/>
          </a:xfrm>
          <a:prstGeom prst="roundRect">
            <a:avLst>
              <a:gd name="adj" fmla="val 6966"/>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機会</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①タブレットの普及</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②少子高齢化の進展</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③店舗分散化が進む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1" name="角丸四角形 20">
            <a:extLst>
              <a:ext uri="{FF2B5EF4-FFF2-40B4-BE49-F238E27FC236}">
                <a16:creationId xmlns:a16="http://schemas.microsoft.com/office/drawing/2014/main" id="{EF9954CC-2527-A266-30C6-C9389848FD3B}"/>
              </a:ext>
            </a:extLst>
          </p:cNvPr>
          <p:cNvSpPr/>
          <p:nvPr/>
        </p:nvSpPr>
        <p:spPr>
          <a:xfrm>
            <a:off x="4513263" y="2109788"/>
            <a:ext cx="1660525" cy="1008062"/>
          </a:xfrm>
          <a:prstGeom prst="roundRect">
            <a:avLst>
              <a:gd name="adj" fmla="val 6966"/>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弱み</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①商品が少ない</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②顧客満足</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(CS)</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が  不十分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③広告宣伝力がない</a:t>
            </a:r>
            <a:endPar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2" name="角丸四角形 21">
            <a:extLst>
              <a:ext uri="{FF2B5EF4-FFF2-40B4-BE49-F238E27FC236}">
                <a16:creationId xmlns:a16="http://schemas.microsoft.com/office/drawing/2014/main" id="{CA3DC97C-E2F3-8181-8FFA-A44EB45A4378}"/>
              </a:ext>
            </a:extLst>
          </p:cNvPr>
          <p:cNvSpPr/>
          <p:nvPr/>
        </p:nvSpPr>
        <p:spPr>
          <a:xfrm>
            <a:off x="762000" y="4860925"/>
            <a:ext cx="1695450" cy="977900"/>
          </a:xfrm>
          <a:prstGeom prst="roundRect">
            <a:avLst>
              <a:gd name="adj" fmla="val 6966"/>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脅威</a:t>
            </a:r>
            <a:endParaRPr kumimoji="1"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①技術の陳腐化</a:t>
            </a:r>
            <a:b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b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②原材料の高騰</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③顧客囲い込みの激化</a:t>
            </a:r>
            <a:endParaRPr kumimoji="1"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25" name="角丸四角形 24">
            <a:extLst>
              <a:ext uri="{FF2B5EF4-FFF2-40B4-BE49-F238E27FC236}">
                <a16:creationId xmlns:a16="http://schemas.microsoft.com/office/drawing/2014/main" id="{7695EE94-54E6-46AA-297C-EE89765E7D9F}"/>
              </a:ext>
            </a:extLst>
          </p:cNvPr>
          <p:cNvSpPr/>
          <p:nvPr/>
        </p:nvSpPr>
        <p:spPr>
          <a:xfrm>
            <a:off x="2680924" y="3397731"/>
            <a:ext cx="6084887" cy="3024187"/>
          </a:xfrm>
          <a:prstGeom prst="roundRect">
            <a:avLst>
              <a:gd name="adj" fmla="val 4016"/>
            </a:avLst>
          </a:prstGeom>
          <a:solidFill>
            <a:srgbClr val="D4E5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200" b="1"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p:txBody>
      </p:sp>
      <p:sp>
        <p:nvSpPr>
          <p:cNvPr id="26" name="下矢印 25">
            <a:extLst>
              <a:ext uri="{FF2B5EF4-FFF2-40B4-BE49-F238E27FC236}">
                <a16:creationId xmlns:a16="http://schemas.microsoft.com/office/drawing/2014/main" id="{D0C81395-B53E-7286-66E9-8841D92FBA11}"/>
              </a:ext>
            </a:extLst>
          </p:cNvPr>
          <p:cNvSpPr/>
          <p:nvPr/>
        </p:nvSpPr>
        <p:spPr>
          <a:xfrm>
            <a:off x="3209925" y="3046413"/>
            <a:ext cx="468313" cy="360362"/>
          </a:xfrm>
          <a:prstGeom prst="downArrow">
            <a:avLst/>
          </a:prstGeom>
          <a:solidFill>
            <a:srgbClr val="0000FF"/>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7" name="下矢印 26">
            <a:extLst>
              <a:ext uri="{FF2B5EF4-FFF2-40B4-BE49-F238E27FC236}">
                <a16:creationId xmlns:a16="http://schemas.microsoft.com/office/drawing/2014/main" id="{8BF2F768-157A-C629-7B64-8A479FE1755B}"/>
              </a:ext>
            </a:extLst>
          </p:cNvPr>
          <p:cNvSpPr/>
          <p:nvPr/>
        </p:nvSpPr>
        <p:spPr>
          <a:xfrm rot="16200000">
            <a:off x="2330451" y="3714750"/>
            <a:ext cx="431800" cy="390525"/>
          </a:xfrm>
          <a:prstGeom prst="downArrow">
            <a:avLst/>
          </a:prstGeom>
          <a:solidFill>
            <a:srgbClr val="0000FF"/>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71E2B779-228D-D262-DD4A-1F182FC02FC2}"/>
              </a:ext>
            </a:extLst>
          </p:cNvPr>
          <p:cNvSpPr txBox="1"/>
          <p:nvPr/>
        </p:nvSpPr>
        <p:spPr>
          <a:xfrm>
            <a:off x="2866661" y="3542193"/>
            <a:ext cx="5303055" cy="2800767"/>
          </a:xfrm>
          <a:prstGeom prst="rect">
            <a:avLst/>
          </a:prstGeom>
          <a:noFill/>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b="1" dirty="0">
                <a:solidFill>
                  <a:srgbClr val="0000FF"/>
                </a:solidFill>
                <a:latin typeface="Meiryo UI" panose="020B0604030504040204" pitchFamily="50" charset="-128"/>
                <a:ea typeface="Meiryo UI" panose="020B0604030504040204" pitchFamily="50" charset="-128"/>
              </a:rPr>
              <a:t>たと</a:t>
            </a:r>
            <a:r>
              <a:rPr kumimoji="1" lang="ja-JP" altLang="en-US" sz="16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rPr>
              <a:t>えば「強み</a:t>
            </a:r>
            <a:r>
              <a:rPr kumimoji="1" lang="en-US" altLang="ja-JP" sz="16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rPr>
              <a:t>×</a:t>
            </a:r>
            <a:r>
              <a:rPr kumimoji="1" lang="ja-JP" altLang="en-US" sz="16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rPr>
              <a:t>機会」の組み合わせだけ取り出してみると</a:t>
            </a:r>
            <a:r>
              <a:rPr kumimoji="1" lang="en-US" altLang="ja-JP" sz="1600" b="1" i="0" u="none"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①ブランド力が強い</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①タブレットの普及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So what ?</a:t>
            </a: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①ブランド力が強い</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②少子高齢化の進展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So what ?</a:t>
            </a: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①ブランド力が強い</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③店舗分散化が進む　→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So what ?</a:t>
            </a:r>
          </a:p>
          <a:p>
            <a:pPr marL="27305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②チャネルが充実</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①タブレットの普及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So what ?</a:t>
            </a: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②チャネルが充実</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②少子高齢化の進展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So what ?</a:t>
            </a: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②チャネルが充実</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③店舗分散化が進む　→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So what ?</a:t>
            </a:r>
          </a:p>
          <a:p>
            <a:pPr marL="27305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③ノウハウ共有が十分</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①タブレットの普及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So what ?</a:t>
            </a: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③ノウハウ共有が十分</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②少子高齢化の進展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So what ?</a:t>
            </a:r>
          </a:p>
          <a:p>
            <a:pPr marL="27305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　③ノウハウ共有が十分</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③店舗分散化が進む　→ </a:t>
            </a:r>
            <a:r>
              <a:rPr kumimoji="1" lang="en-US" altLang="ja-JP" sz="14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So what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81971-E2E7-B0F2-1A7F-43F554255B56}"/>
            </a:ext>
          </a:extLst>
        </p:cNvPr>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AADD2D55-DA63-664A-28FF-200125439F5E}"/>
              </a:ext>
            </a:extLst>
          </p:cNvPr>
          <p:cNvSpPr/>
          <p:nvPr/>
        </p:nvSpPr>
        <p:spPr bwMode="auto">
          <a:xfrm>
            <a:off x="3511926" y="2892753"/>
            <a:ext cx="703997" cy="918542"/>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14690" name="Rectangle 2">
            <a:extLst>
              <a:ext uri="{FF2B5EF4-FFF2-40B4-BE49-F238E27FC236}">
                <a16:creationId xmlns:a16="http://schemas.microsoft.com/office/drawing/2014/main" id="{30096634-215C-D27B-AAD9-F273A1EF534C}"/>
              </a:ext>
            </a:extLst>
          </p:cNvPr>
          <p:cNvSpPr>
            <a:spLocks noGrp="1" noChangeArrowheads="1"/>
          </p:cNvSpPr>
          <p:nvPr>
            <p:ph type="title" idx="4294967295"/>
          </p:nvPr>
        </p:nvSpPr>
        <p:spPr>
          <a:xfrm>
            <a:off x="215900" y="228600"/>
            <a:ext cx="9447213" cy="762000"/>
          </a:xfrm>
        </p:spPr>
        <p:txBody>
          <a:bodyPr/>
          <a:lstStyle/>
          <a:p>
            <a:pPr eaLnBrk="1" hangingPunct="1"/>
            <a:r>
              <a:rPr lang="ja-JP" altLang="en-US" b="1" dirty="0">
                <a:solidFill>
                  <a:schemeClr val="tx1"/>
                </a:solidFill>
              </a:rPr>
              <a:t>⑤ </a:t>
            </a:r>
            <a:r>
              <a:rPr lang="ja-JP" altLang="en-US" sz="2800" b="1" dirty="0">
                <a:solidFill>
                  <a:schemeClr val="tx1"/>
                </a:solidFill>
              </a:rPr>
              <a:t>「カスタマージャーニー」の考え方</a:t>
            </a:r>
          </a:p>
        </p:txBody>
      </p:sp>
      <p:grpSp>
        <p:nvGrpSpPr>
          <p:cNvPr id="29" name="グループ化 28">
            <a:extLst>
              <a:ext uri="{FF2B5EF4-FFF2-40B4-BE49-F238E27FC236}">
                <a16:creationId xmlns:a16="http://schemas.microsoft.com/office/drawing/2014/main" id="{FE99D476-BA93-B49A-DC31-3A3383E689DF}"/>
              </a:ext>
            </a:extLst>
          </p:cNvPr>
          <p:cNvGrpSpPr/>
          <p:nvPr/>
        </p:nvGrpSpPr>
        <p:grpSpPr>
          <a:xfrm>
            <a:off x="1637179" y="4967199"/>
            <a:ext cx="7199533" cy="262380"/>
            <a:chOff x="2419459" y="3259826"/>
            <a:chExt cx="6380477" cy="262380"/>
          </a:xfrm>
        </p:grpSpPr>
        <p:sp>
          <p:nvSpPr>
            <p:cNvPr id="6" name="Line 3">
              <a:extLst>
                <a:ext uri="{FF2B5EF4-FFF2-40B4-BE49-F238E27FC236}">
                  <a16:creationId xmlns:a16="http://schemas.microsoft.com/office/drawing/2014/main" id="{63E1C168-0287-6356-C75B-949F5F0DB328}"/>
                </a:ext>
              </a:extLst>
            </p:cNvPr>
            <p:cNvSpPr>
              <a:spLocks noChangeShapeType="1"/>
            </p:cNvSpPr>
            <p:nvPr/>
          </p:nvSpPr>
          <p:spPr bwMode="gray">
            <a:xfrm flipH="1">
              <a:off x="2419459" y="3418723"/>
              <a:ext cx="6380477" cy="0"/>
            </a:xfrm>
            <a:prstGeom prst="line">
              <a:avLst/>
            </a:prstGeom>
            <a:noFill/>
            <a:ln w="57150">
              <a:solidFill>
                <a:srgbClr val="0A0AFF"/>
              </a:solidFill>
              <a:round/>
              <a:headEnd type="triangle" w="med" len="med"/>
              <a:tailEnd/>
            </a:ln>
            <a:effectLst/>
          </p:spPr>
          <p:txBody>
            <a:bodyPr wrap="none" lIns="32693" tIns="32693" rIns="32693" bIns="32693" anchor="ctr"/>
            <a:lstStyle/>
            <a:p>
              <a:pPr defTabSz="899655">
                <a:defRPr/>
              </a:pPr>
              <a:endParaRPr lang="ja-JP" altLang="en-US" sz="1137">
                <a:solidFill>
                  <a:srgbClr val="0000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60E869C8-53D3-1254-795C-130E2646D22B}"/>
                </a:ext>
              </a:extLst>
            </p:cNvPr>
            <p:cNvSpPr>
              <a:spLocks noChangeArrowheads="1"/>
            </p:cNvSpPr>
            <p:nvPr/>
          </p:nvSpPr>
          <p:spPr bwMode="gray">
            <a:xfrm>
              <a:off x="4764276" y="3259826"/>
              <a:ext cx="1954797" cy="262380"/>
            </a:xfrm>
            <a:prstGeom prst="rect">
              <a:avLst/>
            </a:prstGeom>
            <a:solidFill>
              <a:srgbClr val="FFFFFF"/>
            </a:solidFill>
            <a:ln w="19050">
              <a:solidFill>
                <a:srgbClr val="FFFFFF"/>
              </a:solidFill>
              <a:miter lim="800000"/>
              <a:headEnd/>
              <a:tailEnd/>
            </a:ln>
          </p:spPr>
          <p:txBody>
            <a:bodyPr wrap="none" lIns="0" tIns="0" rIns="0" bIns="0" anchor="ctr">
              <a:spAutoFit/>
            </a:bodyPr>
            <a:lstStyle>
              <a:lvl1pPr>
                <a:spcBef>
                  <a:spcPct val="30000"/>
                </a:spcBef>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marL="742950" indent="-285750">
                <a:spcBef>
                  <a:spcPct val="30000"/>
                </a:spcBef>
                <a:buFont typeface="Wingdings" panose="05000000000000000000" pitchFamily="2" charset="2"/>
                <a:buChar char="l"/>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30000"/>
                </a:spcBef>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30000"/>
                </a:spcBef>
                <a:buSzPct val="70000"/>
                <a:buFont typeface="Wingdings" panose="05000000000000000000" pitchFamily="2" charset="2"/>
                <a:buChar char="l"/>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30000"/>
                </a:spcBef>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algn="ctr" defTabSz="899655">
                <a:spcBef>
                  <a:spcPct val="0"/>
                </a:spcBef>
                <a:buNone/>
                <a:defRPr/>
              </a:pPr>
              <a:r>
                <a:rPr lang="ja-JP" altLang="en-US" sz="1705" b="1" dirty="0">
                  <a:solidFill>
                    <a:srgbClr val="0000FF"/>
                  </a:solidFill>
                  <a:latin typeface="Meiryo UI" panose="020B0604030504040204" pitchFamily="50" charset="-128"/>
                  <a:ea typeface="Meiryo UI" panose="020B0604030504040204" pitchFamily="50" charset="-128"/>
                </a:rPr>
                <a:t>　ターゲット顧客の行動</a:t>
              </a:r>
              <a:r>
                <a:rPr lang="ja-JP" altLang="en-US" sz="1516" dirty="0">
                  <a:solidFill>
                    <a:srgbClr val="0000FF"/>
                  </a:solidFill>
                  <a:latin typeface="Meiryo UI" panose="020B0604030504040204" pitchFamily="50" charset="-128"/>
                  <a:ea typeface="Meiryo UI" panose="020B0604030504040204" pitchFamily="50" charset="-128"/>
                </a:rPr>
                <a:t>　</a:t>
              </a:r>
              <a:endParaRPr lang="ja-JP" altLang="en-US" sz="1705" dirty="0">
                <a:solidFill>
                  <a:srgbClr val="0000FF"/>
                </a:solidFill>
                <a:latin typeface="Meiryo UI" panose="020B0604030504040204" pitchFamily="50" charset="-128"/>
                <a:ea typeface="Meiryo UI" panose="020B0604030504040204" pitchFamily="50" charset="-128"/>
              </a:endParaRPr>
            </a:p>
          </p:txBody>
        </p:sp>
      </p:grpSp>
      <p:sp>
        <p:nvSpPr>
          <p:cNvPr id="19" name="Rectangle 5">
            <a:extLst>
              <a:ext uri="{FF2B5EF4-FFF2-40B4-BE49-F238E27FC236}">
                <a16:creationId xmlns:a16="http://schemas.microsoft.com/office/drawing/2014/main" id="{538A52F2-74CF-68F8-E36C-C06EF0742D88}"/>
              </a:ext>
            </a:extLst>
          </p:cNvPr>
          <p:cNvSpPr>
            <a:spLocks noChangeArrowheads="1"/>
          </p:cNvSpPr>
          <p:nvPr/>
        </p:nvSpPr>
        <p:spPr bwMode="gray">
          <a:xfrm>
            <a:off x="1637179" y="5435738"/>
            <a:ext cx="799474"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構想図を</a:t>
            </a:r>
          </a:p>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描く</a:t>
            </a:r>
          </a:p>
        </p:txBody>
      </p:sp>
      <p:sp>
        <p:nvSpPr>
          <p:cNvPr id="21" name="Rectangle 6">
            <a:extLst>
              <a:ext uri="{FF2B5EF4-FFF2-40B4-BE49-F238E27FC236}">
                <a16:creationId xmlns:a16="http://schemas.microsoft.com/office/drawing/2014/main" id="{156865D9-E85B-21C1-2460-DDC08A695C75}"/>
              </a:ext>
            </a:extLst>
          </p:cNvPr>
          <p:cNvSpPr>
            <a:spLocks noChangeArrowheads="1"/>
          </p:cNvSpPr>
          <p:nvPr/>
        </p:nvSpPr>
        <p:spPr bwMode="gray">
          <a:xfrm>
            <a:off x="2436653" y="5435738"/>
            <a:ext cx="799474"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寸法を</a:t>
            </a:r>
          </a:p>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測る</a:t>
            </a:r>
          </a:p>
        </p:txBody>
      </p:sp>
      <p:sp>
        <p:nvSpPr>
          <p:cNvPr id="22" name="Rectangle 7">
            <a:extLst>
              <a:ext uri="{FF2B5EF4-FFF2-40B4-BE49-F238E27FC236}">
                <a16:creationId xmlns:a16="http://schemas.microsoft.com/office/drawing/2014/main" id="{4C9C4711-EA44-6F87-AFA6-153A3EF32BD9}"/>
              </a:ext>
            </a:extLst>
          </p:cNvPr>
          <p:cNvSpPr>
            <a:spLocks noChangeArrowheads="1"/>
          </p:cNvSpPr>
          <p:nvPr/>
        </p:nvSpPr>
        <p:spPr bwMode="gray">
          <a:xfrm>
            <a:off x="3236126" y="5435738"/>
            <a:ext cx="800896"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設計する</a:t>
            </a:r>
          </a:p>
        </p:txBody>
      </p:sp>
      <p:sp>
        <p:nvSpPr>
          <p:cNvPr id="23" name="Rectangle 8">
            <a:extLst>
              <a:ext uri="{FF2B5EF4-FFF2-40B4-BE49-F238E27FC236}">
                <a16:creationId xmlns:a16="http://schemas.microsoft.com/office/drawing/2014/main" id="{262CAC28-D495-373B-5CA2-F28442726323}"/>
              </a:ext>
            </a:extLst>
          </p:cNvPr>
          <p:cNvSpPr>
            <a:spLocks noChangeArrowheads="1"/>
          </p:cNvSpPr>
          <p:nvPr/>
        </p:nvSpPr>
        <p:spPr bwMode="gray">
          <a:xfrm>
            <a:off x="4037024" y="5435738"/>
            <a:ext cx="799474"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材料を</a:t>
            </a:r>
          </a:p>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切る</a:t>
            </a:r>
          </a:p>
        </p:txBody>
      </p:sp>
      <p:sp>
        <p:nvSpPr>
          <p:cNvPr id="24" name="Rectangle 9">
            <a:extLst>
              <a:ext uri="{FF2B5EF4-FFF2-40B4-BE49-F238E27FC236}">
                <a16:creationId xmlns:a16="http://schemas.microsoft.com/office/drawing/2014/main" id="{B77878FF-103F-5BAC-F91C-5107A18833F5}"/>
              </a:ext>
            </a:extLst>
          </p:cNvPr>
          <p:cNvSpPr>
            <a:spLocks noChangeArrowheads="1"/>
          </p:cNvSpPr>
          <p:nvPr/>
        </p:nvSpPr>
        <p:spPr bwMode="gray">
          <a:xfrm>
            <a:off x="4836498" y="5435738"/>
            <a:ext cx="799474" cy="961645"/>
          </a:xfrm>
          <a:prstGeom prst="rect">
            <a:avLst/>
          </a:prstGeom>
          <a:solidFill>
            <a:srgbClr val="F2F2F2"/>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ドリルで</a:t>
            </a:r>
          </a:p>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穴をあける</a:t>
            </a:r>
          </a:p>
        </p:txBody>
      </p:sp>
      <p:sp>
        <p:nvSpPr>
          <p:cNvPr id="25" name="Rectangle 10">
            <a:extLst>
              <a:ext uri="{FF2B5EF4-FFF2-40B4-BE49-F238E27FC236}">
                <a16:creationId xmlns:a16="http://schemas.microsoft.com/office/drawing/2014/main" id="{D1C07A34-E3C0-7B09-A214-32C40CF9D02C}"/>
              </a:ext>
            </a:extLst>
          </p:cNvPr>
          <p:cNvSpPr>
            <a:spLocks noChangeArrowheads="1"/>
          </p:cNvSpPr>
          <p:nvPr/>
        </p:nvSpPr>
        <p:spPr bwMode="gray">
          <a:xfrm>
            <a:off x="5635972" y="5435738"/>
            <a:ext cx="800897"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研磨する</a:t>
            </a:r>
          </a:p>
        </p:txBody>
      </p:sp>
      <p:sp>
        <p:nvSpPr>
          <p:cNvPr id="26" name="Rectangle 11">
            <a:extLst>
              <a:ext uri="{FF2B5EF4-FFF2-40B4-BE49-F238E27FC236}">
                <a16:creationId xmlns:a16="http://schemas.microsoft.com/office/drawing/2014/main" id="{A00C88DD-0759-DA3F-50F2-3895BD6A8979}"/>
              </a:ext>
            </a:extLst>
          </p:cNvPr>
          <p:cNvSpPr>
            <a:spLocks noChangeArrowheads="1"/>
          </p:cNvSpPr>
          <p:nvPr/>
        </p:nvSpPr>
        <p:spPr bwMode="gray">
          <a:xfrm>
            <a:off x="6436869" y="5435738"/>
            <a:ext cx="799474"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塗装する</a:t>
            </a:r>
          </a:p>
        </p:txBody>
      </p:sp>
      <p:sp>
        <p:nvSpPr>
          <p:cNvPr id="27" name="Rectangle 12">
            <a:extLst>
              <a:ext uri="{FF2B5EF4-FFF2-40B4-BE49-F238E27FC236}">
                <a16:creationId xmlns:a16="http://schemas.microsoft.com/office/drawing/2014/main" id="{CE04D4A6-374D-8224-80CB-97CFDA039D58}"/>
              </a:ext>
            </a:extLst>
          </p:cNvPr>
          <p:cNvSpPr>
            <a:spLocks noChangeArrowheads="1"/>
          </p:cNvSpPr>
          <p:nvPr/>
        </p:nvSpPr>
        <p:spPr bwMode="gray">
          <a:xfrm>
            <a:off x="7236343" y="5435738"/>
            <a:ext cx="799474"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組み立てる</a:t>
            </a:r>
          </a:p>
        </p:txBody>
      </p:sp>
      <p:sp>
        <p:nvSpPr>
          <p:cNvPr id="28" name="Rectangle 13">
            <a:extLst>
              <a:ext uri="{FF2B5EF4-FFF2-40B4-BE49-F238E27FC236}">
                <a16:creationId xmlns:a16="http://schemas.microsoft.com/office/drawing/2014/main" id="{D3DF166E-4F7C-D740-2B66-A482F648FB25}"/>
              </a:ext>
            </a:extLst>
          </p:cNvPr>
          <p:cNvSpPr>
            <a:spLocks noChangeArrowheads="1"/>
          </p:cNvSpPr>
          <p:nvPr/>
        </p:nvSpPr>
        <p:spPr bwMode="gray">
          <a:xfrm>
            <a:off x="8035816" y="5435738"/>
            <a:ext cx="800896" cy="961645"/>
          </a:xfrm>
          <a:prstGeom prst="rect">
            <a:avLst/>
          </a:prstGeom>
          <a:solidFill>
            <a:schemeClr val="bg1">
              <a:lumMod val="95000"/>
            </a:schemeClr>
          </a:solidFill>
          <a:ln w="12700">
            <a:solidFill>
              <a:schemeClr val="tx1"/>
            </a:solidFill>
            <a:miter lim="800000"/>
            <a:headEnd/>
            <a:tailEnd/>
          </a:ln>
        </p:spPr>
        <p:txBody>
          <a:bodyPr vert="eaVert" wrap="none" anchor="ctr"/>
          <a:lstStyle/>
          <a:p>
            <a:pPr algn="ctr">
              <a:lnSpc>
                <a:spcPct val="85000"/>
              </a:lnSpc>
              <a:defRPr/>
            </a:pPr>
            <a:r>
              <a:rPr lang="ja-JP" altLang="en-US" sz="1200" dirty="0">
                <a:solidFill>
                  <a:srgbClr val="000000"/>
                </a:solidFill>
                <a:latin typeface="Meiryo UI" panose="020B0604030504040204" pitchFamily="50" charset="-128"/>
                <a:ea typeface="Meiryo UI" panose="020B0604030504040204" pitchFamily="50" charset="-128"/>
              </a:rPr>
              <a:t>飾り付ける</a:t>
            </a:r>
          </a:p>
        </p:txBody>
      </p:sp>
      <p:cxnSp>
        <p:nvCxnSpPr>
          <p:cNvPr id="42" name="直線矢印コネクタ 41">
            <a:extLst>
              <a:ext uri="{FF2B5EF4-FFF2-40B4-BE49-F238E27FC236}">
                <a16:creationId xmlns:a16="http://schemas.microsoft.com/office/drawing/2014/main" id="{BE3E5928-401B-B663-4F49-0A03BA9065B8}"/>
              </a:ext>
            </a:extLst>
          </p:cNvPr>
          <p:cNvCxnSpPr/>
          <p:nvPr/>
        </p:nvCxnSpPr>
        <p:spPr bwMode="auto">
          <a:xfrm>
            <a:off x="3863925" y="3933095"/>
            <a:ext cx="0" cy="845713"/>
          </a:xfrm>
          <a:prstGeom prst="straightConnector1">
            <a:avLst/>
          </a:prstGeom>
          <a:noFill/>
          <a:ln w="38100" cap="flat" cmpd="sng" algn="ctr">
            <a:solidFill>
              <a:schemeClr val="tx1"/>
            </a:solidFill>
            <a:prstDash val="sysDash"/>
            <a:round/>
            <a:headEnd type="none" w="med" len="med"/>
            <a:tailEnd type="triangle"/>
          </a:ln>
          <a:effectLst/>
        </p:spPr>
      </p:cxnSp>
      <p:sp>
        <p:nvSpPr>
          <p:cNvPr id="43" name="思考の吹き出し: 雲形 42">
            <a:extLst>
              <a:ext uri="{FF2B5EF4-FFF2-40B4-BE49-F238E27FC236}">
                <a16:creationId xmlns:a16="http://schemas.microsoft.com/office/drawing/2014/main" id="{9B35CA67-AFEF-FC52-F077-F87DD8F09239}"/>
              </a:ext>
            </a:extLst>
          </p:cNvPr>
          <p:cNvSpPr/>
          <p:nvPr/>
        </p:nvSpPr>
        <p:spPr bwMode="auto">
          <a:xfrm>
            <a:off x="453533" y="1497468"/>
            <a:ext cx="2607465" cy="1379993"/>
          </a:xfrm>
          <a:prstGeom prst="cloudCallout">
            <a:avLst>
              <a:gd name="adj1" fmla="val 61141"/>
              <a:gd name="adj2" fmla="val 36596"/>
            </a:avLst>
          </a:prstGeom>
          <a:solidFill>
            <a:schemeClr val="accent3">
              <a:lumMod val="20000"/>
              <a:lumOff val="80000"/>
            </a:schemeClr>
          </a:solidFill>
          <a:ln w="12700"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a:r>
              <a:rPr kumimoji="1" lang="ja-JP" altLang="en-US" b="1" dirty="0">
                <a:latin typeface="Meiryo UI" panose="020B0604030504040204" pitchFamily="50" charset="-128"/>
                <a:ea typeface="Meiryo UI" panose="020B0604030504040204" pitchFamily="50" charset="-128"/>
              </a:rPr>
              <a:t>ステップ</a:t>
            </a:r>
            <a:r>
              <a:rPr kumimoji="1" lang="en-US" altLang="ja-JP" b="1" dirty="0">
                <a:latin typeface="Meiryo UI" panose="020B0604030504040204" pitchFamily="50" charset="-128"/>
                <a:ea typeface="Meiryo UI" panose="020B0604030504040204" pitchFamily="50" charset="-128"/>
              </a:rPr>
              <a:t>1</a:t>
            </a:r>
            <a:r>
              <a:rPr kumimoji="1" lang="ja-JP" altLang="en-US" b="1" dirty="0">
                <a:latin typeface="Meiryo UI" panose="020B0604030504040204" pitchFamily="50" charset="-128"/>
                <a:ea typeface="Meiryo UI" panose="020B0604030504040204" pitchFamily="50" charset="-128"/>
              </a:rPr>
              <a:t>のインプットや</a:t>
            </a:r>
            <a:endParaRPr kumimoji="1" lang="en-US" altLang="ja-JP"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事業アイデアの仮説</a:t>
            </a:r>
            <a:endParaRPr kumimoji="1" lang="en-US" altLang="ja-JP" b="1"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B4915433-34F5-E545-903E-DFFA3985535F}"/>
              </a:ext>
            </a:extLst>
          </p:cNvPr>
          <p:cNvSpPr txBox="1"/>
          <p:nvPr/>
        </p:nvSpPr>
        <p:spPr>
          <a:xfrm>
            <a:off x="3928657" y="4104554"/>
            <a:ext cx="2107763" cy="634457"/>
          </a:xfrm>
          <a:prstGeom prst="rect">
            <a:avLst/>
          </a:prstGeom>
          <a:noFill/>
        </p:spPr>
        <p:txBody>
          <a:bodyPr wrap="none" rtlCol="0">
            <a:noAutofit/>
          </a:bodyPr>
          <a:lstStyle/>
          <a:p>
            <a:pPr algn="l"/>
            <a:r>
              <a:rPr kumimoji="1" lang="ja-JP" altLang="en-US" sz="1400" b="1" dirty="0">
                <a:latin typeface="Meiryo UI" panose="020B0604030504040204" pitchFamily="50" charset="-128"/>
                <a:ea typeface="Meiryo UI" panose="020B0604030504040204" pitchFamily="50" charset="-128"/>
              </a:rPr>
              <a:t>カスタマージャーニーによる顧客理解を通じて</a:t>
            </a:r>
            <a:endParaRPr kumimoji="1" lang="en-US" altLang="ja-JP" sz="1400" b="1" dirty="0">
              <a:latin typeface="Meiryo UI" panose="020B0604030504040204" pitchFamily="50" charset="-128"/>
              <a:ea typeface="Meiryo UI" panose="020B0604030504040204" pitchFamily="50" charset="-128"/>
            </a:endParaRPr>
          </a:p>
          <a:p>
            <a:pPr algn="l"/>
            <a:r>
              <a:rPr kumimoji="1" lang="ja-JP" altLang="en-US" sz="1400" b="1" dirty="0">
                <a:latin typeface="Meiryo UI" panose="020B0604030504040204" pitchFamily="50" charset="-128"/>
                <a:ea typeface="Meiryo UI" panose="020B0604030504040204" pitchFamily="50" charset="-128"/>
              </a:rPr>
              <a:t>インプットとのギャップ、気づきを得る</a:t>
            </a:r>
          </a:p>
        </p:txBody>
      </p:sp>
      <p:sp>
        <p:nvSpPr>
          <p:cNvPr id="5" name="思考の吹き出し: 雲形 4">
            <a:extLst>
              <a:ext uri="{FF2B5EF4-FFF2-40B4-BE49-F238E27FC236}">
                <a16:creationId xmlns:a16="http://schemas.microsoft.com/office/drawing/2014/main" id="{3718F611-D4FF-967E-C80E-216918D12160}"/>
              </a:ext>
            </a:extLst>
          </p:cNvPr>
          <p:cNvSpPr/>
          <p:nvPr/>
        </p:nvSpPr>
        <p:spPr bwMode="auto">
          <a:xfrm>
            <a:off x="1122727" y="2951150"/>
            <a:ext cx="1938272" cy="1084269"/>
          </a:xfrm>
          <a:prstGeom prst="cloudCallout">
            <a:avLst>
              <a:gd name="adj1" fmla="val 61353"/>
              <a:gd name="adj2" fmla="val -40082"/>
            </a:avLst>
          </a:prstGeom>
          <a:solidFill>
            <a:schemeClr val="accent3">
              <a:lumMod val="20000"/>
              <a:lumOff val="80000"/>
            </a:schemeClr>
          </a:solidFill>
          <a:ln w="12700"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algn="ctr"/>
            <a:r>
              <a:rPr kumimoji="1" lang="ja-JP" altLang="en-US" b="1" dirty="0">
                <a:latin typeface="Meiryo UI" panose="020B0604030504040204" pitchFamily="50" charset="-128"/>
                <a:ea typeface="Meiryo UI" panose="020B0604030504040204" pitchFamily="50" charset="-128"/>
              </a:rPr>
              <a:t>ターゲット顧客</a:t>
            </a:r>
            <a:endParaRPr kumimoji="1" lang="en-US" altLang="ja-JP"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の仮説</a:t>
            </a:r>
            <a:endParaRPr kumimoji="1" lang="en-US" altLang="ja-JP" b="1" dirty="0">
              <a:latin typeface="Meiryo UI" panose="020B0604030504040204" pitchFamily="50" charset="-128"/>
              <a:ea typeface="Meiryo UI" panose="020B0604030504040204" pitchFamily="50" charset="-128"/>
            </a:endParaRPr>
          </a:p>
        </p:txBody>
      </p:sp>
      <p:sp>
        <p:nvSpPr>
          <p:cNvPr id="4" name="楕円 3">
            <a:extLst>
              <a:ext uri="{FF2B5EF4-FFF2-40B4-BE49-F238E27FC236}">
                <a16:creationId xmlns:a16="http://schemas.microsoft.com/office/drawing/2014/main" id="{D540A5B1-22A0-579D-927C-FD8BA160D662}"/>
              </a:ext>
            </a:extLst>
          </p:cNvPr>
          <p:cNvSpPr/>
          <p:nvPr/>
        </p:nvSpPr>
        <p:spPr bwMode="auto">
          <a:xfrm>
            <a:off x="3596764" y="2367968"/>
            <a:ext cx="554438" cy="554438"/>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pic>
        <p:nvPicPr>
          <p:cNvPr id="2" name="図 1">
            <a:extLst>
              <a:ext uri="{FF2B5EF4-FFF2-40B4-BE49-F238E27FC236}">
                <a16:creationId xmlns:a16="http://schemas.microsoft.com/office/drawing/2014/main" id="{8825E0BE-F4D0-AB8A-1B93-D42841B0C220}"/>
              </a:ext>
            </a:extLst>
          </p:cNvPr>
          <p:cNvPicPr>
            <a:picLocks noChangeAspect="1"/>
          </p:cNvPicPr>
          <p:nvPr/>
        </p:nvPicPr>
        <p:blipFill>
          <a:blip r:embed="rId3"/>
          <a:stretch>
            <a:fillRect/>
          </a:stretch>
        </p:blipFill>
        <p:spPr>
          <a:xfrm>
            <a:off x="4540175" y="1424137"/>
            <a:ext cx="5090293" cy="2370776"/>
          </a:xfrm>
          <a:prstGeom prst="rect">
            <a:avLst/>
          </a:prstGeom>
        </p:spPr>
      </p:pic>
    </p:spTree>
    <p:extLst>
      <p:ext uri="{BB962C8B-B14F-4D97-AF65-F5344CB8AC3E}">
        <p14:creationId xmlns:p14="http://schemas.microsoft.com/office/powerpoint/2010/main" val="347578442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7">
            <a:extLst>
              <a:ext uri="{FF2B5EF4-FFF2-40B4-BE49-F238E27FC236}">
                <a16:creationId xmlns:a16="http://schemas.microsoft.com/office/drawing/2014/main" id="{FA70DF74-0EDB-BA0B-BCCA-0C76A23F1694}"/>
              </a:ext>
            </a:extLst>
          </p:cNvPr>
          <p:cNvGraphicFramePr>
            <a:graphicFrameLocks noGrp="1"/>
          </p:cNvGraphicFramePr>
          <p:nvPr>
            <p:extLst>
              <p:ext uri="{D42A27DB-BD31-4B8C-83A1-F6EECF244321}">
                <p14:modId xmlns:p14="http://schemas.microsoft.com/office/powerpoint/2010/main" val="2708198640"/>
              </p:ext>
            </p:extLst>
          </p:nvPr>
        </p:nvGraphicFramePr>
        <p:xfrm>
          <a:off x="273053" y="1794365"/>
          <a:ext cx="9396384" cy="3074091"/>
        </p:xfrm>
        <a:graphic>
          <a:graphicData uri="http://schemas.openxmlformats.org/drawingml/2006/table">
            <a:tbl>
              <a:tblPr firstRow="1" bandRow="1">
                <a:tableStyleId>{5C22544A-7EE6-4342-B048-85BDC9FD1C3A}</a:tableStyleId>
              </a:tblPr>
              <a:tblGrid>
                <a:gridCol w="927950">
                  <a:extLst>
                    <a:ext uri="{9D8B030D-6E8A-4147-A177-3AD203B41FA5}">
                      <a16:colId xmlns:a16="http://schemas.microsoft.com/office/drawing/2014/main" val="1960096717"/>
                    </a:ext>
                  </a:extLst>
                </a:gridCol>
                <a:gridCol w="1842704">
                  <a:extLst>
                    <a:ext uri="{9D8B030D-6E8A-4147-A177-3AD203B41FA5}">
                      <a16:colId xmlns:a16="http://schemas.microsoft.com/office/drawing/2014/main" val="1191590543"/>
                    </a:ext>
                  </a:extLst>
                </a:gridCol>
                <a:gridCol w="1325146">
                  <a:extLst>
                    <a:ext uri="{9D8B030D-6E8A-4147-A177-3AD203B41FA5}">
                      <a16:colId xmlns:a16="http://schemas.microsoft.com/office/drawing/2014/main" val="1908618971"/>
                    </a:ext>
                  </a:extLst>
                </a:gridCol>
                <a:gridCol w="1325146">
                  <a:extLst>
                    <a:ext uri="{9D8B030D-6E8A-4147-A177-3AD203B41FA5}">
                      <a16:colId xmlns:a16="http://schemas.microsoft.com/office/drawing/2014/main" val="3255693314"/>
                    </a:ext>
                  </a:extLst>
                </a:gridCol>
                <a:gridCol w="1325146">
                  <a:extLst>
                    <a:ext uri="{9D8B030D-6E8A-4147-A177-3AD203B41FA5}">
                      <a16:colId xmlns:a16="http://schemas.microsoft.com/office/drawing/2014/main" val="4140589554"/>
                    </a:ext>
                  </a:extLst>
                </a:gridCol>
                <a:gridCol w="1325146">
                  <a:extLst>
                    <a:ext uri="{9D8B030D-6E8A-4147-A177-3AD203B41FA5}">
                      <a16:colId xmlns:a16="http://schemas.microsoft.com/office/drawing/2014/main" val="394093411"/>
                    </a:ext>
                  </a:extLst>
                </a:gridCol>
                <a:gridCol w="1325146">
                  <a:extLst>
                    <a:ext uri="{9D8B030D-6E8A-4147-A177-3AD203B41FA5}">
                      <a16:colId xmlns:a16="http://schemas.microsoft.com/office/drawing/2014/main" val="3388122587"/>
                    </a:ext>
                  </a:extLst>
                </a:gridCol>
              </a:tblGrid>
              <a:tr h="1024697">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行動</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rgbClr val="0E58C4"/>
                          </a:solidFill>
                          <a:latin typeface="Meiryo UI" panose="020B0604030504040204" pitchFamily="50" charset="-128"/>
                          <a:ea typeface="Meiryo UI" panose="020B0604030504040204" pitchFamily="50" charset="-128"/>
                        </a:rPr>
                        <a:t>具体的行動</a:t>
                      </a:r>
                      <a:endParaRPr kumimoji="1" lang="en-US" altLang="ja-JP" sz="1400" b="1" dirty="0">
                        <a:solidFill>
                          <a:srgbClr val="0E58C4"/>
                        </a:solidFill>
                        <a:latin typeface="Meiryo UI" panose="020B0604030504040204" pitchFamily="50" charset="-128"/>
                        <a:ea typeface="Meiryo UI" panose="020B0604030504040204" pitchFamily="50" charset="-128"/>
                      </a:endParaRPr>
                    </a:p>
                    <a:p>
                      <a:r>
                        <a:rPr kumimoji="1" lang="ja-JP" altLang="en-US" sz="1400" b="1" dirty="0">
                          <a:solidFill>
                            <a:srgbClr val="0E58C4"/>
                          </a:solidFill>
                          <a:latin typeface="Meiryo UI" panose="020B0604030504040204" pitchFamily="50" charset="-128"/>
                          <a:ea typeface="Meiryo UI" panose="020B0604030504040204" pitchFamily="50" charset="-128"/>
                        </a:rPr>
                        <a:t>　・　重要度、工数など</a:t>
                      </a:r>
                      <a:endParaRPr kumimoji="1" lang="en-US" altLang="ja-JP" sz="1400" b="1" dirty="0">
                        <a:solidFill>
                          <a:srgbClr val="0E58C4"/>
                        </a:solidFill>
                        <a:latin typeface="Meiryo UI" panose="020B0604030504040204" pitchFamily="50" charset="-128"/>
                        <a:ea typeface="Meiryo UI" panose="020B0604030504040204" pitchFamily="50" charset="-128"/>
                      </a:endParaRPr>
                    </a:p>
                    <a:p>
                      <a:r>
                        <a:rPr kumimoji="1" lang="ja-JP" altLang="en-US" sz="1400" b="1" dirty="0">
                          <a:solidFill>
                            <a:srgbClr val="0E58C4"/>
                          </a:solidFill>
                          <a:latin typeface="Meiryo UI" panose="020B0604030504040204" pitchFamily="50" charset="-128"/>
                          <a:ea typeface="Meiryo UI" panose="020B0604030504040204" pitchFamily="50" charset="-128"/>
                        </a:rPr>
                        <a:t>　・　背景、留意点など</a:t>
                      </a:r>
                      <a:endParaRPr kumimoji="1" lang="en-US" altLang="ja-JP" sz="1400" b="1" dirty="0">
                        <a:solidFill>
                          <a:srgbClr val="0E58C4"/>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行動</a:t>
                      </a:r>
                      <a:r>
                        <a:rPr kumimoji="1" lang="en-US" altLang="ja-JP" sz="1400" b="1" dirty="0">
                          <a:solidFill>
                            <a:schemeClr val="tx1"/>
                          </a:solidFill>
                          <a:latin typeface="Meiryo UI" panose="020B0604030504040204" pitchFamily="50" charset="-128"/>
                          <a:ea typeface="Meiryo UI" panose="020B0604030504040204" pitchFamily="50" charset="-128"/>
                        </a:rPr>
                        <a:t>1</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行動</a:t>
                      </a:r>
                      <a:r>
                        <a:rPr kumimoji="1" lang="en-US" altLang="ja-JP" sz="1400" b="1" dirty="0">
                          <a:solidFill>
                            <a:schemeClr val="tx1"/>
                          </a:solidFill>
                          <a:latin typeface="Meiryo UI" panose="020B0604030504040204" pitchFamily="50" charset="-128"/>
                          <a:ea typeface="Meiryo UI" panose="020B0604030504040204" pitchFamily="50" charset="-128"/>
                        </a:rPr>
                        <a:t>2</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行動</a:t>
                      </a:r>
                      <a:r>
                        <a:rPr kumimoji="1" lang="en-US" altLang="ja-JP" sz="1400" b="1" dirty="0">
                          <a:solidFill>
                            <a:schemeClr val="tx1"/>
                          </a:solidFill>
                          <a:latin typeface="Meiryo UI" panose="020B0604030504040204" pitchFamily="50" charset="-128"/>
                          <a:ea typeface="Meiryo UI" panose="020B0604030504040204" pitchFamily="50" charset="-128"/>
                        </a:rPr>
                        <a:t>3</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行動</a:t>
                      </a:r>
                      <a:r>
                        <a:rPr kumimoji="1" lang="en-US" altLang="ja-JP" sz="1400" b="1" dirty="0">
                          <a:solidFill>
                            <a:schemeClr val="tx1"/>
                          </a:solidFill>
                          <a:latin typeface="Meiryo UI" panose="020B0604030504040204" pitchFamily="50" charset="-128"/>
                          <a:ea typeface="Meiryo UI" panose="020B0604030504040204" pitchFamily="50" charset="-128"/>
                        </a:rPr>
                        <a:t>4</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4922564"/>
                  </a:ext>
                </a:extLst>
              </a:tr>
              <a:tr h="1024697">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洞察</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b="1" dirty="0">
                          <a:solidFill>
                            <a:srgbClr val="0E58C4"/>
                          </a:solidFill>
                          <a:latin typeface="Meiryo UI" panose="020B0604030504040204" pitchFamily="50" charset="-128"/>
                          <a:ea typeface="Meiryo UI" panose="020B0604030504040204" pitchFamily="50" charset="-128"/>
                        </a:rPr>
                        <a:t>変化とのギャップ</a:t>
                      </a:r>
                      <a:endParaRPr kumimoji="1" lang="en-US" altLang="ja-JP" sz="1400" b="1" dirty="0">
                        <a:solidFill>
                          <a:srgbClr val="0E58C4"/>
                        </a:solidFill>
                        <a:latin typeface="Meiryo UI" panose="020B0604030504040204" pitchFamily="50" charset="-128"/>
                        <a:ea typeface="Meiryo UI" panose="020B0604030504040204" pitchFamily="50" charset="-128"/>
                      </a:endParaRPr>
                    </a:p>
                    <a:p>
                      <a:r>
                        <a:rPr kumimoji="1" lang="ja-JP" altLang="en-US" sz="1400" b="1" dirty="0">
                          <a:solidFill>
                            <a:srgbClr val="0E58C4"/>
                          </a:solidFill>
                          <a:latin typeface="Meiryo UI" panose="020B0604030504040204" pitchFamily="50" charset="-128"/>
                          <a:ea typeface="Meiryo UI" panose="020B0604030504040204" pitchFamily="50" charset="-128"/>
                        </a:rPr>
                        <a:t>課題、妥協、悩み</a:t>
                      </a:r>
                      <a:endParaRPr kumimoji="1" lang="en-US" altLang="ja-JP" sz="1400" b="1" dirty="0">
                        <a:solidFill>
                          <a:srgbClr val="0E58C4"/>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9636774"/>
                  </a:ext>
                </a:extLst>
              </a:tr>
              <a:tr h="1024697">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示唆</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E58C4"/>
                          </a:solidFill>
                          <a:latin typeface="Meiryo UI" panose="020B0604030504040204" pitchFamily="50" charset="-128"/>
                          <a:ea typeface="Meiryo UI" panose="020B0604030504040204" pitchFamily="50" charset="-128"/>
                        </a:rPr>
                        <a:t>解決方法</a:t>
                      </a:r>
                      <a:endParaRPr kumimoji="1" lang="en-US" altLang="ja-JP" sz="1400" b="1" dirty="0">
                        <a:solidFill>
                          <a:srgbClr val="0E58C4"/>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E58C4"/>
                          </a:solidFill>
                          <a:latin typeface="Meiryo UI" panose="020B0604030504040204" pitchFamily="50" charset="-128"/>
                          <a:ea typeface="Meiryo UI" panose="020B0604030504040204" pitchFamily="50" charset="-128"/>
                        </a:rPr>
                        <a:t>提供価値</a:t>
                      </a:r>
                    </a:p>
                    <a:p>
                      <a:r>
                        <a:rPr kumimoji="1" lang="ja-JP" altLang="en-US" sz="1400" b="1" dirty="0">
                          <a:solidFill>
                            <a:srgbClr val="0E58C4"/>
                          </a:solidFill>
                          <a:latin typeface="Meiryo UI" panose="020B0604030504040204" pitchFamily="50" charset="-128"/>
                          <a:ea typeface="Meiryo UI" panose="020B0604030504040204" pitchFamily="50" charset="-128"/>
                        </a:rPr>
                        <a:t>タッチポイント</a:t>
                      </a:r>
                      <a:endParaRPr kumimoji="1" lang="en-US" altLang="ja-JP" sz="1400" b="1" dirty="0">
                        <a:solidFill>
                          <a:srgbClr val="0E58C4"/>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176241"/>
                  </a:ext>
                </a:extLst>
              </a:tr>
            </a:tbl>
          </a:graphicData>
        </a:graphic>
      </p:graphicFrame>
      <p:sp>
        <p:nvSpPr>
          <p:cNvPr id="3" name="楕円 2">
            <a:extLst>
              <a:ext uri="{FF2B5EF4-FFF2-40B4-BE49-F238E27FC236}">
                <a16:creationId xmlns:a16="http://schemas.microsoft.com/office/drawing/2014/main" id="{0C2949CD-3B87-5F9F-566F-489E2665E51E}"/>
              </a:ext>
            </a:extLst>
          </p:cNvPr>
          <p:cNvSpPr/>
          <p:nvPr/>
        </p:nvSpPr>
        <p:spPr bwMode="auto">
          <a:xfrm>
            <a:off x="369195" y="1981385"/>
            <a:ext cx="729802" cy="693291"/>
          </a:xfrm>
          <a:prstGeom prst="ellipse">
            <a:avLst/>
          </a:prstGeom>
          <a:solidFill>
            <a:schemeClr val="bg2">
              <a:lumMod val="90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行動</a:t>
            </a:r>
          </a:p>
        </p:txBody>
      </p:sp>
      <p:sp>
        <p:nvSpPr>
          <p:cNvPr id="5" name="楕円 4">
            <a:extLst>
              <a:ext uri="{FF2B5EF4-FFF2-40B4-BE49-F238E27FC236}">
                <a16:creationId xmlns:a16="http://schemas.microsoft.com/office/drawing/2014/main" id="{06CC0646-2F68-22E5-FEF9-37BFE3D6C24A}"/>
              </a:ext>
            </a:extLst>
          </p:cNvPr>
          <p:cNvSpPr/>
          <p:nvPr/>
        </p:nvSpPr>
        <p:spPr bwMode="auto">
          <a:xfrm>
            <a:off x="369195" y="2994492"/>
            <a:ext cx="729802" cy="693291"/>
          </a:xfrm>
          <a:prstGeom prst="ellipse">
            <a:avLst/>
          </a:prstGeom>
          <a:solidFill>
            <a:schemeClr val="bg2">
              <a:lumMod val="90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洞察</a:t>
            </a:r>
          </a:p>
        </p:txBody>
      </p:sp>
      <p:sp>
        <p:nvSpPr>
          <p:cNvPr id="6" name="楕円 5">
            <a:extLst>
              <a:ext uri="{FF2B5EF4-FFF2-40B4-BE49-F238E27FC236}">
                <a16:creationId xmlns:a16="http://schemas.microsoft.com/office/drawing/2014/main" id="{6EE54CB5-392E-5F91-F03F-A5F0B3D51EE3}"/>
              </a:ext>
            </a:extLst>
          </p:cNvPr>
          <p:cNvSpPr/>
          <p:nvPr/>
        </p:nvSpPr>
        <p:spPr bwMode="auto">
          <a:xfrm>
            <a:off x="369195" y="4031541"/>
            <a:ext cx="729802" cy="693291"/>
          </a:xfrm>
          <a:prstGeom prst="ellipse">
            <a:avLst/>
          </a:prstGeom>
          <a:solidFill>
            <a:schemeClr val="bg2">
              <a:lumMod val="90000"/>
            </a:schemeClr>
          </a:solidFill>
          <a:ln w="12700"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示唆</a:t>
            </a:r>
          </a:p>
        </p:txBody>
      </p:sp>
      <p:sp>
        <p:nvSpPr>
          <p:cNvPr id="76802" name="Rectangle 2"/>
          <p:cNvSpPr>
            <a:spLocks noGrp="1" noChangeArrowheads="1"/>
          </p:cNvSpPr>
          <p:nvPr>
            <p:ph type="title"/>
          </p:nvPr>
        </p:nvSpPr>
        <p:spPr>
          <a:xfrm>
            <a:off x="215900" y="228600"/>
            <a:ext cx="8735060" cy="762000"/>
          </a:xfrm>
        </p:spPr>
        <p:txBody>
          <a:bodyPr/>
          <a:lstStyle/>
          <a:p>
            <a:r>
              <a:rPr lang="ja-JP" altLang="en-US" b="1" dirty="0"/>
              <a:t>⑤ </a:t>
            </a:r>
            <a:r>
              <a:rPr lang="ja-JP" altLang="en-US" b="1" dirty="0">
                <a:latin typeface="Meiryo UI" panose="020B0604030504040204" pitchFamily="50" charset="-128"/>
                <a:ea typeface="Meiryo UI" panose="020B0604030504040204" pitchFamily="50" charset="-128"/>
              </a:rPr>
              <a:t>カスタマージャーニーのフォーマット例</a:t>
            </a:r>
            <a:endParaRPr lang="ja-JP" altLang="en-US" sz="2800" dirty="0">
              <a:solidFill>
                <a:schemeClr val="tx1"/>
              </a:solidFill>
              <a:latin typeface="Meiryo UI" panose="020B0604030504040204" pitchFamily="50" charset="-128"/>
              <a:ea typeface="Meiryo UI" panose="020B0604030504040204" pitchFamily="50" charset="-128"/>
            </a:endParaRPr>
          </a:p>
        </p:txBody>
      </p:sp>
      <p:sp>
        <p:nvSpPr>
          <p:cNvPr id="10" name="二等辺三角形 9">
            <a:extLst>
              <a:ext uri="{FF2B5EF4-FFF2-40B4-BE49-F238E27FC236}">
                <a16:creationId xmlns:a16="http://schemas.microsoft.com/office/drawing/2014/main" id="{E7936320-9C0E-CFB6-8426-C98A45BA389B}"/>
              </a:ext>
            </a:extLst>
          </p:cNvPr>
          <p:cNvSpPr/>
          <p:nvPr/>
        </p:nvSpPr>
        <p:spPr bwMode="auto">
          <a:xfrm rot="5400000">
            <a:off x="4177768" y="2225628"/>
            <a:ext cx="438173" cy="225188"/>
          </a:xfrm>
          <a:prstGeom prst="triangle">
            <a:avLst/>
          </a:prstGeom>
          <a:solidFill>
            <a:srgbClr val="3333CC"/>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1" name="二等辺三角形 10">
            <a:extLst>
              <a:ext uri="{FF2B5EF4-FFF2-40B4-BE49-F238E27FC236}">
                <a16:creationId xmlns:a16="http://schemas.microsoft.com/office/drawing/2014/main" id="{C9DAC8DE-6905-E361-580D-C20B356F1DAF}"/>
              </a:ext>
            </a:extLst>
          </p:cNvPr>
          <p:cNvSpPr/>
          <p:nvPr/>
        </p:nvSpPr>
        <p:spPr bwMode="auto">
          <a:xfrm rot="5400000">
            <a:off x="5515248" y="2225629"/>
            <a:ext cx="438173" cy="225188"/>
          </a:xfrm>
          <a:prstGeom prst="triangle">
            <a:avLst/>
          </a:prstGeom>
          <a:solidFill>
            <a:srgbClr val="3333CC"/>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2" name="二等辺三角形 11">
            <a:extLst>
              <a:ext uri="{FF2B5EF4-FFF2-40B4-BE49-F238E27FC236}">
                <a16:creationId xmlns:a16="http://schemas.microsoft.com/office/drawing/2014/main" id="{DF6A48E8-853B-7460-39C0-1C54DFD3FE33}"/>
              </a:ext>
            </a:extLst>
          </p:cNvPr>
          <p:cNvSpPr/>
          <p:nvPr/>
        </p:nvSpPr>
        <p:spPr bwMode="auto">
          <a:xfrm rot="5400000">
            <a:off x="6837951" y="2225630"/>
            <a:ext cx="438173" cy="225188"/>
          </a:xfrm>
          <a:prstGeom prst="triangle">
            <a:avLst/>
          </a:prstGeom>
          <a:solidFill>
            <a:srgbClr val="3333CC"/>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3" name="二等辺三角形 12">
            <a:extLst>
              <a:ext uri="{FF2B5EF4-FFF2-40B4-BE49-F238E27FC236}">
                <a16:creationId xmlns:a16="http://schemas.microsoft.com/office/drawing/2014/main" id="{A6EF2A7D-3EA9-1BE7-3231-6FF81E72E831}"/>
              </a:ext>
            </a:extLst>
          </p:cNvPr>
          <p:cNvSpPr/>
          <p:nvPr/>
        </p:nvSpPr>
        <p:spPr bwMode="auto">
          <a:xfrm rot="5400000">
            <a:off x="8160653" y="2225631"/>
            <a:ext cx="438173" cy="225188"/>
          </a:xfrm>
          <a:prstGeom prst="triangle">
            <a:avLst/>
          </a:prstGeom>
          <a:solidFill>
            <a:srgbClr val="3333CC"/>
          </a:solid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4" name="テキスト ボックス 3">
            <a:extLst>
              <a:ext uri="{FF2B5EF4-FFF2-40B4-BE49-F238E27FC236}">
                <a16:creationId xmlns:a16="http://schemas.microsoft.com/office/drawing/2014/main" id="{0E0EEC09-E3F3-F6FD-6E8C-A9FED03F741A}"/>
              </a:ext>
            </a:extLst>
          </p:cNvPr>
          <p:cNvSpPr txBox="1"/>
          <p:nvPr/>
        </p:nvSpPr>
        <p:spPr>
          <a:xfrm>
            <a:off x="1921727" y="5109171"/>
            <a:ext cx="6570607" cy="1315745"/>
          </a:xfrm>
          <a:prstGeom prst="rect">
            <a:avLst/>
          </a:prstGeom>
          <a:noFill/>
        </p:spPr>
        <p:txBody>
          <a:bodyPr wrap="square">
            <a:spAutoFit/>
          </a:bodyPr>
          <a:lstStyle/>
          <a:p>
            <a:pPr marL="342900" marR="0" lvl="0" indent="-342900" algn="l" defTabSz="914400" rtl="0" eaLnBrk="1" fontAlgn="base" latinLnBrk="0" hangingPunct="1">
              <a:spcBef>
                <a:spcPts val="300"/>
              </a:spcBef>
              <a:spcAft>
                <a:spcPct val="0"/>
              </a:spcAft>
              <a:buClrTx/>
              <a:buSzTx/>
              <a:tabLst>
                <a:tab pos="985838" algn="l"/>
              </a:tabLst>
              <a:defRPr/>
            </a:pPr>
            <a:r>
              <a:rPr lang="ja-JP" altLang="en-US" sz="1800" kern="0" dirty="0">
                <a:latin typeface="Meiryo UI" panose="020B0604030504040204" pitchFamily="50" charset="-128"/>
                <a:ea typeface="Meiryo UI" panose="020B0604030504040204" pitchFamily="50" charset="-128"/>
              </a:rPr>
              <a:t>①　対象となる行動の「発端（最初のシーン）」を思い浮かべてもらう</a:t>
            </a:r>
            <a:endParaRPr lang="en-US" altLang="ja-JP" sz="1800" kern="0" dirty="0">
              <a:latin typeface="Meiryo UI" panose="020B0604030504040204" pitchFamily="50" charset="-128"/>
              <a:ea typeface="Meiryo UI" panose="020B0604030504040204" pitchFamily="50" charset="-128"/>
            </a:endParaRPr>
          </a:p>
          <a:p>
            <a:pPr marL="342900" indent="-342900">
              <a:spcBef>
                <a:spcPts val="300"/>
              </a:spcBef>
              <a:tabLst>
                <a:tab pos="985838" algn="l"/>
              </a:tabLst>
              <a:defRPr/>
            </a:pPr>
            <a:r>
              <a:rPr lang="ja-JP" altLang="en-US" sz="1800" kern="0" dirty="0">
                <a:latin typeface="Meiryo UI" panose="020B0604030504040204" pitchFamily="50" charset="-128"/>
                <a:ea typeface="Meiryo UI" panose="020B0604030504040204" pitchFamily="50" charset="-128"/>
              </a:rPr>
              <a:t>②　「次に何をするか」を時系列で終わりまで、抜け・漏れなく洗い出す</a:t>
            </a:r>
            <a:endParaRPr lang="en-US" altLang="ja-JP" sz="1800" kern="0" dirty="0">
              <a:latin typeface="Meiryo UI" panose="020B0604030504040204" pitchFamily="50" charset="-128"/>
              <a:ea typeface="Meiryo UI" panose="020B0604030504040204" pitchFamily="50" charset="-128"/>
            </a:endParaRPr>
          </a:p>
          <a:p>
            <a:pPr marL="342900" indent="-342900">
              <a:spcBef>
                <a:spcPts val="300"/>
              </a:spcBef>
              <a:tabLst>
                <a:tab pos="985838" algn="l"/>
              </a:tabLst>
              <a:defRPr/>
            </a:pPr>
            <a:r>
              <a:rPr lang="ja-JP" altLang="en-US" sz="1800" kern="0" dirty="0">
                <a:latin typeface="Meiryo UI" panose="020B0604030504040204" pitchFamily="50" charset="-128"/>
                <a:ea typeface="Meiryo UI" panose="020B0604030504040204" pitchFamily="50" charset="-128"/>
              </a:rPr>
              <a:t>③　複数の時間軸を設定して分析してみる（日、週、月、年単位）</a:t>
            </a:r>
            <a:endParaRPr kumimoji="1" lang="ja-JP" altLang="en-US" sz="18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a:p>
            <a:pPr marL="342900" indent="-342900">
              <a:spcBef>
                <a:spcPts val="300"/>
              </a:spcBef>
              <a:tabLst>
                <a:tab pos="985838" algn="l"/>
              </a:tabLst>
              <a:defRPr/>
            </a:pPr>
            <a:r>
              <a:rPr lang="ja-JP" altLang="en-US" sz="1800" kern="0" dirty="0">
                <a:latin typeface="Meiryo UI" panose="020B0604030504040204" pitchFamily="50" charset="-128"/>
                <a:ea typeface="Meiryo UI" panose="020B0604030504040204" pitchFamily="50" charset="-128"/>
              </a:rPr>
              <a:t>④　複数のセグメントの相手にヒアリングする</a:t>
            </a:r>
            <a:endParaRPr lang="en-US" altLang="ja-JP" sz="18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8653535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2" name="Rectangle 4"/>
          <p:cNvSpPr>
            <a:spLocks noGrp="1" noChangeArrowheads="1"/>
          </p:cNvSpPr>
          <p:nvPr>
            <p:ph type="title"/>
          </p:nvPr>
        </p:nvSpPr>
        <p:spPr>
          <a:xfrm>
            <a:off x="232978" y="228600"/>
            <a:ext cx="8724900" cy="762000"/>
          </a:xfrm>
        </p:spPr>
        <p:txBody>
          <a:bodyPr/>
          <a:lstStyle/>
          <a:p>
            <a:pPr eaLnBrk="1" hangingPunct="1">
              <a:defRPr/>
            </a:pPr>
            <a:r>
              <a:rPr lang="ja-JP" altLang="en-US" sz="2800" b="1" dirty="0">
                <a:solidFill>
                  <a:schemeClr val="tx1"/>
                </a:solidFill>
              </a:rPr>
              <a:t>① 「インプット」すべき情報の例</a:t>
            </a:r>
          </a:p>
        </p:txBody>
      </p:sp>
      <p:sp>
        <p:nvSpPr>
          <p:cNvPr id="6" name="テキスト ボックス 5">
            <a:extLst>
              <a:ext uri="{FF2B5EF4-FFF2-40B4-BE49-F238E27FC236}">
                <a16:creationId xmlns:a16="http://schemas.microsoft.com/office/drawing/2014/main" id="{375FAECC-439C-E68E-A0A5-85A65924539A}"/>
              </a:ext>
            </a:extLst>
          </p:cNvPr>
          <p:cNvSpPr txBox="1"/>
          <p:nvPr/>
        </p:nvSpPr>
        <p:spPr>
          <a:xfrm>
            <a:off x="877615" y="1647323"/>
            <a:ext cx="1798890" cy="646331"/>
          </a:xfrm>
          <a:prstGeom prst="rect">
            <a:avLst/>
          </a:prstGeom>
          <a:solidFill>
            <a:schemeClr val="accent3">
              <a:lumMod val="20000"/>
              <a:lumOff val="80000"/>
            </a:schemeClr>
          </a:solid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①環境の変化</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（マクロの変化）</a:t>
            </a:r>
          </a:p>
        </p:txBody>
      </p:sp>
      <p:sp>
        <p:nvSpPr>
          <p:cNvPr id="7" name="テキスト ボックス 6">
            <a:extLst>
              <a:ext uri="{FF2B5EF4-FFF2-40B4-BE49-F238E27FC236}">
                <a16:creationId xmlns:a16="http://schemas.microsoft.com/office/drawing/2014/main" id="{839867F4-6902-F5FC-79FC-046E2B7A92AB}"/>
              </a:ext>
            </a:extLst>
          </p:cNvPr>
          <p:cNvSpPr txBox="1"/>
          <p:nvPr/>
        </p:nvSpPr>
        <p:spPr>
          <a:xfrm>
            <a:off x="6984243" y="1647323"/>
            <a:ext cx="2363147" cy="646331"/>
          </a:xfrm>
          <a:prstGeom prst="rect">
            <a:avLst/>
          </a:prstGeom>
          <a:solidFill>
            <a:schemeClr val="accent3">
              <a:lumMod val="20000"/>
              <a:lumOff val="80000"/>
            </a:schemeClr>
          </a:solid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③他社・他業界の事例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（パターン）</a:t>
            </a:r>
          </a:p>
        </p:txBody>
      </p:sp>
      <p:sp>
        <p:nvSpPr>
          <p:cNvPr id="8" name="テキスト ボックス 7">
            <a:extLst>
              <a:ext uri="{FF2B5EF4-FFF2-40B4-BE49-F238E27FC236}">
                <a16:creationId xmlns:a16="http://schemas.microsoft.com/office/drawing/2014/main" id="{5A6A1793-83D9-7F4C-D273-8FF7BB0541BD}"/>
              </a:ext>
            </a:extLst>
          </p:cNvPr>
          <p:cNvSpPr txBox="1"/>
          <p:nvPr/>
        </p:nvSpPr>
        <p:spPr>
          <a:xfrm>
            <a:off x="3945474" y="1647323"/>
            <a:ext cx="2040943" cy="646331"/>
          </a:xfrm>
          <a:prstGeom prst="rect">
            <a:avLst/>
          </a:prstGeom>
          <a:solidFill>
            <a:schemeClr val="accent3">
              <a:lumMod val="20000"/>
              <a:lumOff val="80000"/>
            </a:schemeClr>
          </a:solid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②現場・現物・現実</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（ミクロの状況）</a:t>
            </a:r>
          </a:p>
        </p:txBody>
      </p:sp>
      <p:sp>
        <p:nvSpPr>
          <p:cNvPr id="10" name="正方形/長方形 9">
            <a:extLst>
              <a:ext uri="{FF2B5EF4-FFF2-40B4-BE49-F238E27FC236}">
                <a16:creationId xmlns:a16="http://schemas.microsoft.com/office/drawing/2014/main" id="{72398A74-C618-E506-312C-EB31859E7A01}"/>
              </a:ext>
            </a:extLst>
          </p:cNvPr>
          <p:cNvSpPr/>
          <p:nvPr/>
        </p:nvSpPr>
        <p:spPr bwMode="auto">
          <a:xfrm>
            <a:off x="397359" y="2480242"/>
            <a:ext cx="2759400" cy="3442165"/>
          </a:xfrm>
          <a:prstGeom prst="rect">
            <a:avLst/>
          </a:prstGeom>
          <a:noFill/>
          <a:ln w="12700" cap="flat" cmpd="sng" algn="ctr">
            <a:solidFill>
              <a:schemeClr val="bg1">
                <a:lumMod val="85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PEST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分析</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政治・規制（</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Politics</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経済（</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Economy</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社会（</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Society</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技術（</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Technology</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それぞれ</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階層で把握</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自社・業界内</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顧客や仕入先の業界</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業界横断</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a:extLst>
              <a:ext uri="{FF2B5EF4-FFF2-40B4-BE49-F238E27FC236}">
                <a16:creationId xmlns:a16="http://schemas.microsoft.com/office/drawing/2014/main" id="{1898B678-B1AB-4150-FCBD-DB8959335DBC}"/>
              </a:ext>
            </a:extLst>
          </p:cNvPr>
          <p:cNvSpPr/>
          <p:nvPr/>
        </p:nvSpPr>
        <p:spPr bwMode="auto">
          <a:xfrm>
            <a:off x="3586246" y="2480242"/>
            <a:ext cx="2759400" cy="3442165"/>
          </a:xfrm>
          <a:prstGeom prst="rect">
            <a:avLst/>
          </a:prstGeom>
          <a:noFill/>
          <a:ln w="12700" cap="flat" cmpd="sng" algn="ctr">
            <a:solidFill>
              <a:schemeClr val="bg1">
                <a:lumMod val="85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顧客の状況</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(Customer)</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顧客の要求と水準の変化</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顧客の栄枯盛衰</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カスタマージャーニー</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顧客、顧客の顧客の声、例</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実際の数値データ</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自社の状況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(Company)</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経営方針、ありたい姿</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他部門も含めた特徴</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強み、弱み</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現場や関係者の声、例</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実際の数値・データ</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正方形/長方形 11">
            <a:extLst>
              <a:ext uri="{FF2B5EF4-FFF2-40B4-BE49-F238E27FC236}">
                <a16:creationId xmlns:a16="http://schemas.microsoft.com/office/drawing/2014/main" id="{3B214928-D4BA-F5C1-BF21-033DDB4A151A}"/>
              </a:ext>
            </a:extLst>
          </p:cNvPr>
          <p:cNvSpPr/>
          <p:nvPr/>
        </p:nvSpPr>
        <p:spPr bwMode="auto">
          <a:xfrm>
            <a:off x="6775133" y="2480241"/>
            <a:ext cx="2759400" cy="3442165"/>
          </a:xfrm>
          <a:prstGeom prst="rect">
            <a:avLst/>
          </a:prstGeom>
          <a:noFill/>
          <a:ln w="12700" cap="flat" cmpd="sng" algn="ctr">
            <a:solidFill>
              <a:schemeClr val="bg1">
                <a:lumMod val="85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競合会社</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(Competitor)</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新規参入、代替品の状況</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経営方針、事業コンセプト</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ターゲット顧客とそのニーズ</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マーケティング、オペレーション</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マネタイズモデル</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他業界の事例</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経営方針、ありたい姿</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事業化の発想</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ターゲット顧客とそのニーズ</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マーケティング、オペレーション</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マネタイズモデル</a:t>
            </a:r>
          </a:p>
        </p:txBody>
      </p:sp>
      <p:sp>
        <p:nvSpPr>
          <p:cNvPr id="14" name="正方形/長方形 13">
            <a:extLst>
              <a:ext uri="{FF2B5EF4-FFF2-40B4-BE49-F238E27FC236}">
                <a16:creationId xmlns:a16="http://schemas.microsoft.com/office/drawing/2014/main" id="{BBF6137B-CFB1-C04F-215F-D0A57E33FED2}"/>
              </a:ext>
            </a:extLst>
          </p:cNvPr>
          <p:cNvSpPr/>
          <p:nvPr/>
        </p:nvSpPr>
        <p:spPr bwMode="auto">
          <a:xfrm>
            <a:off x="4403926" y="5697492"/>
            <a:ext cx="493106" cy="224915"/>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15" name="正方形/長方形 14">
            <a:extLst>
              <a:ext uri="{FF2B5EF4-FFF2-40B4-BE49-F238E27FC236}">
                <a16:creationId xmlns:a16="http://schemas.microsoft.com/office/drawing/2014/main" id="{7EBD6183-79AA-427F-5B9A-986B5DF0E2B4}"/>
              </a:ext>
            </a:extLst>
          </p:cNvPr>
          <p:cNvSpPr/>
          <p:nvPr/>
        </p:nvSpPr>
        <p:spPr bwMode="auto">
          <a:xfrm>
            <a:off x="5008969" y="5697491"/>
            <a:ext cx="493106" cy="224915"/>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cxnSp>
        <p:nvCxnSpPr>
          <p:cNvPr id="17" name="コネクタ: カギ線 16">
            <a:extLst>
              <a:ext uri="{FF2B5EF4-FFF2-40B4-BE49-F238E27FC236}">
                <a16:creationId xmlns:a16="http://schemas.microsoft.com/office/drawing/2014/main" id="{69DF7A36-34BB-E475-37D2-0363A9438B72}"/>
              </a:ext>
            </a:extLst>
          </p:cNvPr>
          <p:cNvCxnSpPr>
            <a:cxnSpLocks/>
            <a:stCxn id="10" idx="2"/>
            <a:endCxn id="14" idx="2"/>
          </p:cNvCxnSpPr>
          <p:nvPr/>
        </p:nvCxnSpPr>
        <p:spPr bwMode="auto">
          <a:xfrm rot="16200000" flipH="1">
            <a:off x="3213769" y="4485697"/>
            <a:ext cx="12700" cy="2873420"/>
          </a:xfrm>
          <a:prstGeom prst="bentConnector3">
            <a:avLst>
              <a:gd name="adj1" fmla="val 1800000"/>
            </a:avLst>
          </a:prstGeom>
          <a:noFill/>
          <a:ln w="28575" cap="flat" cmpd="sng" algn="ctr">
            <a:solidFill>
              <a:schemeClr val="bg2">
                <a:lumMod val="75000"/>
              </a:schemeClr>
            </a:solidFill>
            <a:prstDash val="solid"/>
            <a:round/>
            <a:headEnd type="triangle" w="lg" len="med"/>
            <a:tailEnd type="triangle" w="lg" len="med"/>
          </a:ln>
          <a:effectLst/>
        </p:spPr>
      </p:cxnSp>
      <p:cxnSp>
        <p:nvCxnSpPr>
          <p:cNvPr id="19" name="コネクタ: カギ線 18">
            <a:extLst>
              <a:ext uri="{FF2B5EF4-FFF2-40B4-BE49-F238E27FC236}">
                <a16:creationId xmlns:a16="http://schemas.microsoft.com/office/drawing/2014/main" id="{1CBE2C1F-1297-6B98-273E-E1E473571000}"/>
              </a:ext>
            </a:extLst>
          </p:cNvPr>
          <p:cNvCxnSpPr>
            <a:cxnSpLocks/>
            <a:stCxn id="12" idx="2"/>
            <a:endCxn id="15" idx="2"/>
          </p:cNvCxnSpPr>
          <p:nvPr/>
        </p:nvCxnSpPr>
        <p:spPr bwMode="auto">
          <a:xfrm rot="5400000">
            <a:off x="6705178" y="4472751"/>
            <a:ext cx="12700" cy="2899311"/>
          </a:xfrm>
          <a:prstGeom prst="bentConnector3">
            <a:avLst>
              <a:gd name="adj1" fmla="val 1800000"/>
            </a:avLst>
          </a:prstGeom>
          <a:noFill/>
          <a:ln w="28575" cap="flat" cmpd="sng" algn="ctr">
            <a:solidFill>
              <a:schemeClr val="bg2">
                <a:lumMod val="75000"/>
              </a:schemeClr>
            </a:solidFill>
            <a:prstDash val="solid"/>
            <a:round/>
            <a:headEnd type="triangle" w="lg" len="med"/>
            <a:tailEnd type="triangle" w="lg" len="med"/>
          </a:ln>
          <a:effectLst/>
        </p:spPr>
      </p:cxnSp>
      <p:sp>
        <p:nvSpPr>
          <p:cNvPr id="24" name="テキスト ボックス 23">
            <a:extLst>
              <a:ext uri="{FF2B5EF4-FFF2-40B4-BE49-F238E27FC236}">
                <a16:creationId xmlns:a16="http://schemas.microsoft.com/office/drawing/2014/main" id="{245F30A9-72B7-514E-1F7B-1040AAE24170}"/>
              </a:ext>
            </a:extLst>
          </p:cNvPr>
          <p:cNvSpPr txBox="1"/>
          <p:nvPr/>
        </p:nvSpPr>
        <p:spPr>
          <a:xfrm>
            <a:off x="2788011" y="6263276"/>
            <a:ext cx="1269639"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ギャップ</a:t>
            </a:r>
            <a:r>
              <a:rPr kumimoji="1" lang="en-US" altLang="ja-JP" sz="20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p>
        </p:txBody>
      </p:sp>
      <p:sp>
        <p:nvSpPr>
          <p:cNvPr id="25" name="テキスト ボックス 24">
            <a:extLst>
              <a:ext uri="{FF2B5EF4-FFF2-40B4-BE49-F238E27FC236}">
                <a16:creationId xmlns:a16="http://schemas.microsoft.com/office/drawing/2014/main" id="{CB7A9E8B-8FBA-1A0F-DC3C-97D599CF995B}"/>
              </a:ext>
            </a:extLst>
          </p:cNvPr>
          <p:cNvSpPr txBox="1"/>
          <p:nvPr/>
        </p:nvSpPr>
        <p:spPr>
          <a:xfrm>
            <a:off x="6309070" y="6263276"/>
            <a:ext cx="1269639"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ギャップ</a:t>
            </a:r>
            <a:r>
              <a:rPr kumimoji="1" lang="en-US" altLang="ja-JP" sz="20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p>
        </p:txBody>
      </p:sp>
    </p:spTree>
    <p:extLst>
      <p:ext uri="{BB962C8B-B14F-4D97-AF65-F5344CB8AC3E}">
        <p14:creationId xmlns:p14="http://schemas.microsoft.com/office/powerpoint/2010/main" val="241654026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2AFF50-6662-0C1B-45F2-F7CF686D5CFE}"/>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7A7E4610-04B4-1838-CD97-1CCE3842A4B5}"/>
              </a:ext>
            </a:extLst>
          </p:cNvPr>
          <p:cNvSpPr txBox="1">
            <a:spLocks noChangeArrowheads="1"/>
          </p:cNvSpPr>
          <p:nvPr/>
        </p:nvSpPr>
        <p:spPr bwMode="auto">
          <a:xfrm>
            <a:off x="2911611" y="2163167"/>
            <a:ext cx="2526654" cy="1719054"/>
          </a:xfrm>
          <a:prstGeom prst="rect">
            <a:avLst/>
          </a:prstGeom>
          <a:noFill/>
          <a:ln w="9525">
            <a:noFill/>
            <a:miter lim="800000"/>
            <a:headEnd/>
            <a:tailEnd/>
          </a:ln>
          <a:effectLst/>
        </p:spPr>
        <p:txBody>
          <a:bodyPr wrap="none">
            <a:no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市場・顧客の動向</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関連事業者の動向</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業界動向、競合状況</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社内状況、取り組み</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その他パブリックデータ</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3059" name="Rectangle 4">
            <a:extLst>
              <a:ext uri="{FF2B5EF4-FFF2-40B4-BE49-F238E27FC236}">
                <a16:creationId xmlns:a16="http://schemas.microsoft.com/office/drawing/2014/main" id="{3910278B-8C98-987C-1AE8-13AFC7C49E22}"/>
              </a:ext>
            </a:extLst>
          </p:cNvPr>
          <p:cNvSpPr>
            <a:spLocks noGrp="1" noChangeArrowheads="1"/>
          </p:cNvSpPr>
          <p:nvPr>
            <p:ph type="title"/>
          </p:nvPr>
        </p:nvSpPr>
        <p:spPr>
          <a:xfrm>
            <a:off x="232345" y="228600"/>
            <a:ext cx="8724900" cy="762000"/>
          </a:xfrm>
        </p:spPr>
        <p:txBody>
          <a:bodyPr/>
          <a:lstStyle/>
          <a:p>
            <a:pPr eaLnBrk="1" hangingPunct="1"/>
            <a:r>
              <a:rPr lang="ja-JP" altLang="en-US" b="1" dirty="0"/>
              <a:t>①</a:t>
            </a:r>
            <a:r>
              <a:rPr lang="ja-JP" altLang="en-US" sz="2800" b="1" dirty="0">
                <a:latin typeface="Meiryo UI" panose="020B0604030504040204" pitchFamily="50" charset="-128"/>
                <a:ea typeface="Meiryo UI" panose="020B0604030504040204" pitchFamily="50" charset="-128"/>
              </a:rPr>
              <a:t> 「インプット」の主な方法</a:t>
            </a:r>
          </a:p>
        </p:txBody>
      </p:sp>
      <p:sp>
        <p:nvSpPr>
          <p:cNvPr id="8" name="正方形/長方形 7">
            <a:extLst>
              <a:ext uri="{FF2B5EF4-FFF2-40B4-BE49-F238E27FC236}">
                <a16:creationId xmlns:a16="http://schemas.microsoft.com/office/drawing/2014/main" id="{EB2E094C-781E-B588-5038-55A0C797E8AE}"/>
              </a:ext>
            </a:extLst>
          </p:cNvPr>
          <p:cNvSpPr/>
          <p:nvPr/>
        </p:nvSpPr>
        <p:spPr bwMode="auto">
          <a:xfrm>
            <a:off x="695294" y="2163167"/>
            <a:ext cx="1857525" cy="1723476"/>
          </a:xfrm>
          <a:prstGeom prst="rect">
            <a:avLst/>
          </a:prstGeom>
          <a:solidFill>
            <a:schemeClr val="accent4">
              <a:lumMod val="20000"/>
              <a:lumOff val="80000"/>
            </a:schemeClr>
          </a:solidFill>
          <a:ln w="19050" cap="flat" cmpd="sng" algn="ctr">
            <a:solidFill>
              <a:srgbClr val="072C62"/>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知りたい項目や</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内容が</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明確な場合</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649EFAF7-DF29-3D84-B2D5-68426FC0A230}"/>
              </a:ext>
            </a:extLst>
          </p:cNvPr>
          <p:cNvSpPr/>
          <p:nvPr/>
        </p:nvSpPr>
        <p:spPr bwMode="auto">
          <a:xfrm>
            <a:off x="695294" y="4186480"/>
            <a:ext cx="1857525" cy="1723476"/>
          </a:xfrm>
          <a:prstGeom prst="rect">
            <a:avLst/>
          </a:prstGeom>
          <a:solidFill>
            <a:schemeClr val="accent4">
              <a:lumMod val="20000"/>
              <a:lumOff val="80000"/>
            </a:schemeClr>
          </a:solidFill>
          <a:ln w="19050" cap="flat" cmpd="sng" algn="ctr">
            <a:solidFill>
              <a:srgbClr val="072C62"/>
            </a:solid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発想のための</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知見やネタを</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探す場合</a:t>
            </a:r>
          </a:p>
        </p:txBody>
      </p:sp>
      <p:sp>
        <p:nvSpPr>
          <p:cNvPr id="14" name="テキスト ボックス 13">
            <a:extLst>
              <a:ext uri="{FF2B5EF4-FFF2-40B4-BE49-F238E27FC236}">
                <a16:creationId xmlns:a16="http://schemas.microsoft.com/office/drawing/2014/main" id="{677DC6F3-FF28-9ACC-7DFB-CE3C422B22C9}"/>
              </a:ext>
            </a:extLst>
          </p:cNvPr>
          <p:cNvSpPr txBox="1"/>
          <p:nvPr/>
        </p:nvSpPr>
        <p:spPr>
          <a:xfrm>
            <a:off x="5549485" y="2163167"/>
            <a:ext cx="3936148" cy="1723476"/>
          </a:xfrm>
          <a:prstGeom prst="rect">
            <a:avLst/>
          </a:prstGeom>
          <a:solidFill>
            <a:schemeClr val="bg1"/>
          </a:solidFill>
        </p:spPr>
        <p:txBody>
          <a:bodyPr wrap="none" rtlCol="0" anchor="t">
            <a:no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検索：</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Google</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ChatGPT</a:t>
            </a: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レポート</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記事：日経テレコン、</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SPEEDA</a:t>
            </a: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ヒアリング：飛び込み、アポ取り代行会社</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（ビザスク、</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GLG</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）など</a:t>
            </a:r>
          </a:p>
          <a:p>
            <a:pPr marL="0" marR="0" lvl="0" indent="0" algn="l" defTabSz="914400" rtl="0" eaLnBrk="1" fontAlgn="base" latinLnBrk="0" hangingPunct="1">
              <a:lnSpc>
                <a:spcPct val="15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E865CBE6-F5B2-C615-27C8-BCDFDC097530}"/>
              </a:ext>
            </a:extLst>
          </p:cNvPr>
          <p:cNvSpPr txBox="1"/>
          <p:nvPr/>
        </p:nvSpPr>
        <p:spPr>
          <a:xfrm>
            <a:off x="5549483" y="4069423"/>
            <a:ext cx="1580909" cy="1721265"/>
          </a:xfrm>
          <a:prstGeom prst="rect">
            <a:avLst/>
          </a:prstGeom>
          <a:solidFill>
            <a:schemeClr val="bg1"/>
          </a:solidFill>
        </p:spPr>
        <p:txBody>
          <a:bodyPr wrap="none" rtlCol="0" anchor="t">
            <a:no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新聞</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雑誌：日経、</a:t>
            </a:r>
            <a:r>
              <a:rPr kumimoji="1" lang="en-US" altLang="ja-JP" sz="1600" b="0" i="0" u="none"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NewsPicks</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オンラインメディア：オンラインの経済誌</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書籍：アマゾン</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友人知人：</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SNS</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、勉強会</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日常の気づき</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 name="Rectangle 3">
            <a:extLst>
              <a:ext uri="{FF2B5EF4-FFF2-40B4-BE49-F238E27FC236}">
                <a16:creationId xmlns:a16="http://schemas.microsoft.com/office/drawing/2014/main" id="{CCC8CA4D-B53E-1A6A-81CF-C26B48740DFF}"/>
              </a:ext>
            </a:extLst>
          </p:cNvPr>
          <p:cNvSpPr txBox="1">
            <a:spLocks noChangeArrowheads="1"/>
          </p:cNvSpPr>
          <p:nvPr/>
        </p:nvSpPr>
        <p:spPr bwMode="auto">
          <a:xfrm>
            <a:off x="2911611" y="4186481"/>
            <a:ext cx="2526654" cy="1723475"/>
          </a:xfrm>
          <a:prstGeom prst="rect">
            <a:avLst/>
          </a:prstGeom>
          <a:noFill/>
          <a:ln w="9525">
            <a:noFill/>
            <a:miter lim="800000"/>
            <a:headEnd/>
            <a:tailEnd/>
          </a:ln>
          <a:effectLst/>
        </p:spPr>
        <p:txBody>
          <a:bodyPr wrap="none">
            <a:no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市場・トレンド、最新情報</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ニュース、現場レポート</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サービス動向</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事例、ケース</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フレームワーク</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 name="Rectangle 3">
            <a:extLst>
              <a:ext uri="{FF2B5EF4-FFF2-40B4-BE49-F238E27FC236}">
                <a16:creationId xmlns:a16="http://schemas.microsoft.com/office/drawing/2014/main" id="{9F5DE90F-DE0C-E783-AC88-BB387180DF0C}"/>
              </a:ext>
            </a:extLst>
          </p:cNvPr>
          <p:cNvSpPr txBox="1">
            <a:spLocks noChangeArrowheads="1"/>
          </p:cNvSpPr>
          <p:nvPr/>
        </p:nvSpPr>
        <p:spPr bwMode="auto">
          <a:xfrm>
            <a:off x="2911611" y="1519001"/>
            <a:ext cx="2526654" cy="444380"/>
          </a:xfrm>
          <a:prstGeom prst="rect">
            <a:avLst/>
          </a:prstGeom>
          <a:solidFill>
            <a:schemeClr val="accent3">
              <a:lumMod val="20000"/>
              <a:lumOff val="80000"/>
            </a:schemeClr>
          </a:solidFill>
          <a:ln w="9525">
            <a:noFill/>
            <a:miter lim="800000"/>
            <a:headEnd/>
            <a:tailEnd/>
          </a:ln>
          <a:effectLst/>
        </p:spPr>
        <p:txBody>
          <a:bodyPr wrap="none" anchor="ctr">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情報例</a:t>
            </a:r>
            <a:endParaRPr kumimoji="0" lang="en-US" altLang="ja-JP"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Rectangle 3">
            <a:extLst>
              <a:ext uri="{FF2B5EF4-FFF2-40B4-BE49-F238E27FC236}">
                <a16:creationId xmlns:a16="http://schemas.microsoft.com/office/drawing/2014/main" id="{A406FB45-E552-2EDB-6EDF-F2441FA4AC5E}"/>
              </a:ext>
            </a:extLst>
          </p:cNvPr>
          <p:cNvSpPr txBox="1">
            <a:spLocks noChangeArrowheads="1"/>
          </p:cNvSpPr>
          <p:nvPr/>
        </p:nvSpPr>
        <p:spPr bwMode="auto">
          <a:xfrm>
            <a:off x="5590664" y="1517578"/>
            <a:ext cx="3936148" cy="444380"/>
          </a:xfrm>
          <a:prstGeom prst="rect">
            <a:avLst/>
          </a:prstGeom>
          <a:solidFill>
            <a:schemeClr val="accent3">
              <a:lumMod val="20000"/>
              <a:lumOff val="80000"/>
            </a:schemeClr>
          </a:solidFill>
          <a:ln w="9525">
            <a:noFill/>
            <a:miter lim="800000"/>
            <a:headEnd/>
            <a:tailEnd/>
          </a:ln>
          <a:effectLst/>
        </p:spPr>
        <p:txBody>
          <a:bodyPr wrap="none" anchor="ctr">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収集方法（例）</a:t>
            </a:r>
            <a:endParaRPr kumimoji="0" lang="en-US" altLang="ja-JP"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 name="二等辺三角形 1">
            <a:extLst>
              <a:ext uri="{FF2B5EF4-FFF2-40B4-BE49-F238E27FC236}">
                <a16:creationId xmlns:a16="http://schemas.microsoft.com/office/drawing/2014/main" id="{10966AFB-6D08-9D76-6622-BFBB61D506F1}"/>
              </a:ext>
            </a:extLst>
          </p:cNvPr>
          <p:cNvSpPr/>
          <p:nvPr/>
        </p:nvSpPr>
        <p:spPr bwMode="auto">
          <a:xfrm rot="5400000">
            <a:off x="2523002" y="2954239"/>
            <a:ext cx="442835" cy="198782"/>
          </a:xfrm>
          <a:prstGeom prst="triangle">
            <a:avLst/>
          </a:prstGeom>
          <a:solidFill>
            <a:schemeClr val="accent1"/>
          </a:solidFill>
          <a:ln w="19050" cap="flat" cmpd="sng" algn="ctr">
            <a:solidFill>
              <a:schemeClr val="accent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16" name="二等辺三角形 15">
            <a:extLst>
              <a:ext uri="{FF2B5EF4-FFF2-40B4-BE49-F238E27FC236}">
                <a16:creationId xmlns:a16="http://schemas.microsoft.com/office/drawing/2014/main" id="{2D71BEED-9447-4F5A-5393-360445A834A3}"/>
              </a:ext>
            </a:extLst>
          </p:cNvPr>
          <p:cNvSpPr/>
          <p:nvPr/>
        </p:nvSpPr>
        <p:spPr bwMode="auto">
          <a:xfrm rot="5400000">
            <a:off x="2536256" y="4975191"/>
            <a:ext cx="442835" cy="198782"/>
          </a:xfrm>
          <a:prstGeom prst="triangle">
            <a:avLst/>
          </a:prstGeom>
          <a:solidFill>
            <a:schemeClr val="accent1"/>
          </a:solidFill>
          <a:ln w="19050" cap="flat" cmpd="sng" algn="ctr">
            <a:solidFill>
              <a:schemeClr val="accent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Tree>
    <p:extLst>
      <p:ext uri="{BB962C8B-B14F-4D97-AF65-F5344CB8AC3E}">
        <p14:creationId xmlns:p14="http://schemas.microsoft.com/office/powerpoint/2010/main" val="81444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CBF21-ACC2-5B74-743B-99E96C5D31D7}"/>
            </a:ext>
          </a:extLst>
        </p:cNvPr>
        <p:cNvGrpSpPr/>
        <p:nvPr/>
      </p:nvGrpSpPr>
      <p:grpSpPr>
        <a:xfrm>
          <a:off x="0" y="0"/>
          <a:ext cx="0" cy="0"/>
          <a:chOff x="0" y="0"/>
          <a:chExt cx="0" cy="0"/>
        </a:xfrm>
      </p:grpSpPr>
      <p:sp>
        <p:nvSpPr>
          <p:cNvPr id="12" name="タイトル 11">
            <a:extLst>
              <a:ext uri="{FF2B5EF4-FFF2-40B4-BE49-F238E27FC236}">
                <a16:creationId xmlns:a16="http://schemas.microsoft.com/office/drawing/2014/main" id="{3F49EF91-02FC-8F7F-282C-5A56802E9CEF}"/>
              </a:ext>
            </a:extLst>
          </p:cNvPr>
          <p:cNvSpPr>
            <a:spLocks noGrp="1"/>
          </p:cNvSpPr>
          <p:nvPr>
            <p:ph type="title"/>
          </p:nvPr>
        </p:nvSpPr>
        <p:spPr/>
        <p:txBody>
          <a:bodyPr/>
          <a:lstStyle/>
          <a:p>
            <a:r>
              <a:rPr lang="ja-JP" altLang="en-US" b="1" dirty="0"/>
              <a:t>② </a:t>
            </a:r>
            <a:r>
              <a:rPr lang="ja-JP" altLang="en-US" b="1" kern="0" dirty="0"/>
              <a:t>「</a:t>
            </a:r>
            <a:r>
              <a:rPr lang="en-US" altLang="ja-JP" b="1" kern="0" dirty="0"/>
              <a:t>PEST</a:t>
            </a:r>
            <a:r>
              <a:rPr lang="ja-JP" altLang="en-US" b="1" kern="0" dirty="0"/>
              <a:t>分析」のポイント</a:t>
            </a:r>
            <a:endParaRPr kumimoji="1" lang="ja-JP" altLang="en-US" dirty="0"/>
          </a:p>
        </p:txBody>
      </p:sp>
      <p:sp>
        <p:nvSpPr>
          <p:cNvPr id="15" name="テキスト ボックス 6">
            <a:extLst>
              <a:ext uri="{FF2B5EF4-FFF2-40B4-BE49-F238E27FC236}">
                <a16:creationId xmlns:a16="http://schemas.microsoft.com/office/drawing/2014/main" id="{170D9FFB-CD58-4993-72E6-8D68A9879689}"/>
              </a:ext>
            </a:extLst>
          </p:cNvPr>
          <p:cNvSpPr txBox="1">
            <a:spLocks noChangeArrowheads="1"/>
          </p:cNvSpPr>
          <p:nvPr/>
        </p:nvSpPr>
        <p:spPr bwMode="auto">
          <a:xfrm>
            <a:off x="448454" y="2588945"/>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003300"/>
                </a:solidFill>
                <a:effectLst/>
                <a:uLnTx/>
                <a:uFillTx/>
                <a:latin typeface="Meiryo UI" panose="020B0604030504040204" pitchFamily="50" charset="-128"/>
                <a:ea typeface="Meiryo UI" panose="020B0604030504040204" pitchFamily="50" charset="-128"/>
              </a:rPr>
              <a:t>政治</a:t>
            </a:r>
          </a:p>
        </p:txBody>
      </p:sp>
      <p:sp>
        <p:nvSpPr>
          <p:cNvPr id="16" name="テキスト ボックス 7">
            <a:extLst>
              <a:ext uri="{FF2B5EF4-FFF2-40B4-BE49-F238E27FC236}">
                <a16:creationId xmlns:a16="http://schemas.microsoft.com/office/drawing/2014/main" id="{B4BD7C02-4539-AE8F-E78C-58103D2128AC}"/>
              </a:ext>
            </a:extLst>
          </p:cNvPr>
          <p:cNvSpPr txBox="1">
            <a:spLocks noChangeArrowheads="1"/>
          </p:cNvSpPr>
          <p:nvPr/>
        </p:nvSpPr>
        <p:spPr bwMode="auto">
          <a:xfrm>
            <a:off x="448454" y="3600183"/>
            <a:ext cx="9064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003300"/>
                </a:solidFill>
                <a:effectLst/>
                <a:uLnTx/>
                <a:uFillTx/>
                <a:latin typeface="Meiryo UI" panose="020B0604030504040204" pitchFamily="50" charset="-128"/>
                <a:ea typeface="Meiryo UI" panose="020B0604030504040204" pitchFamily="50" charset="-128"/>
              </a:rPr>
              <a:t>経済</a:t>
            </a:r>
          </a:p>
        </p:txBody>
      </p:sp>
      <p:sp>
        <p:nvSpPr>
          <p:cNvPr id="18" name="テキスト ボックス 8">
            <a:extLst>
              <a:ext uri="{FF2B5EF4-FFF2-40B4-BE49-F238E27FC236}">
                <a16:creationId xmlns:a16="http://schemas.microsoft.com/office/drawing/2014/main" id="{7053D246-7F5E-1B3D-CD82-629B56543B3E}"/>
              </a:ext>
            </a:extLst>
          </p:cNvPr>
          <p:cNvSpPr txBox="1">
            <a:spLocks noChangeArrowheads="1"/>
          </p:cNvSpPr>
          <p:nvPr/>
        </p:nvSpPr>
        <p:spPr bwMode="auto">
          <a:xfrm>
            <a:off x="448454" y="4635233"/>
            <a:ext cx="9064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003300"/>
                </a:solidFill>
                <a:effectLst/>
                <a:uLnTx/>
                <a:uFillTx/>
                <a:latin typeface="Meiryo UI" panose="020B0604030504040204" pitchFamily="50" charset="-128"/>
                <a:ea typeface="Meiryo UI" panose="020B0604030504040204" pitchFamily="50" charset="-128"/>
              </a:rPr>
              <a:t>社会</a:t>
            </a:r>
          </a:p>
        </p:txBody>
      </p:sp>
      <p:sp>
        <p:nvSpPr>
          <p:cNvPr id="20" name="テキスト ボックス 9">
            <a:extLst>
              <a:ext uri="{FF2B5EF4-FFF2-40B4-BE49-F238E27FC236}">
                <a16:creationId xmlns:a16="http://schemas.microsoft.com/office/drawing/2014/main" id="{F6136A99-4CF0-3891-46ED-A4CF6757EE87}"/>
              </a:ext>
            </a:extLst>
          </p:cNvPr>
          <p:cNvSpPr txBox="1">
            <a:spLocks noChangeArrowheads="1"/>
          </p:cNvSpPr>
          <p:nvPr/>
        </p:nvSpPr>
        <p:spPr bwMode="auto">
          <a:xfrm>
            <a:off x="448454" y="5679808"/>
            <a:ext cx="9064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003300"/>
                </a:solidFill>
                <a:effectLst/>
                <a:uLnTx/>
                <a:uFillTx/>
                <a:latin typeface="Meiryo UI" panose="020B0604030504040204" pitchFamily="50" charset="-128"/>
                <a:ea typeface="Meiryo UI" panose="020B0604030504040204" pitchFamily="50" charset="-128"/>
              </a:rPr>
              <a:t>技術</a:t>
            </a:r>
          </a:p>
        </p:txBody>
      </p:sp>
      <p:cxnSp>
        <p:nvCxnSpPr>
          <p:cNvPr id="22" name="直線コネクタ 11">
            <a:extLst>
              <a:ext uri="{FF2B5EF4-FFF2-40B4-BE49-F238E27FC236}">
                <a16:creationId xmlns:a16="http://schemas.microsoft.com/office/drawing/2014/main" id="{5FA43434-6A0A-E368-21A7-CDF0093E5536}"/>
              </a:ext>
            </a:extLst>
          </p:cNvPr>
          <p:cNvCxnSpPr>
            <a:cxnSpLocks noChangeShapeType="1"/>
          </p:cNvCxnSpPr>
          <p:nvPr/>
        </p:nvCxnSpPr>
        <p:spPr bwMode="auto">
          <a:xfrm>
            <a:off x="1404129" y="2450833"/>
            <a:ext cx="3463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cxnSp>
        <p:nvCxnSpPr>
          <p:cNvPr id="24" name="直線コネクタ 12">
            <a:extLst>
              <a:ext uri="{FF2B5EF4-FFF2-40B4-BE49-F238E27FC236}">
                <a16:creationId xmlns:a16="http://schemas.microsoft.com/office/drawing/2014/main" id="{529296D3-BA7F-32C1-99A7-1F838149C60C}"/>
              </a:ext>
            </a:extLst>
          </p:cNvPr>
          <p:cNvCxnSpPr>
            <a:cxnSpLocks noChangeShapeType="1"/>
          </p:cNvCxnSpPr>
          <p:nvPr/>
        </p:nvCxnSpPr>
        <p:spPr bwMode="auto">
          <a:xfrm>
            <a:off x="5669742" y="2450833"/>
            <a:ext cx="3463925" cy="0"/>
          </a:xfrm>
          <a:prstGeom prst="line">
            <a:avLst/>
          </a:prstGeom>
          <a:noFill/>
          <a:ln w="12700" algn="ctr">
            <a:solidFill>
              <a:schemeClr val="tx1"/>
            </a:solidFill>
            <a:round/>
            <a:headEnd/>
            <a:tailEnd/>
          </a:ln>
          <a:extLst>
            <a:ext uri="{909E8E84-426E-40DD-AFC4-6F175D3DCCD1}">
              <a14:hiddenFill xmlns:a14="http://schemas.microsoft.com/office/drawing/2010/main">
                <a:noFill/>
              </a14:hiddenFill>
            </a:ext>
          </a:extLst>
        </p:spPr>
      </p:cxnSp>
      <p:sp>
        <p:nvSpPr>
          <p:cNvPr id="25" name="テキスト ボックス 14">
            <a:extLst>
              <a:ext uri="{FF2B5EF4-FFF2-40B4-BE49-F238E27FC236}">
                <a16:creationId xmlns:a16="http://schemas.microsoft.com/office/drawing/2014/main" id="{F615FB33-17E3-B523-04A6-901585EEA251}"/>
              </a:ext>
            </a:extLst>
          </p:cNvPr>
          <p:cNvSpPr txBox="1">
            <a:spLocks noChangeArrowheads="1"/>
          </p:cNvSpPr>
          <p:nvPr/>
        </p:nvSpPr>
        <p:spPr bwMode="auto">
          <a:xfrm>
            <a:off x="2015317" y="2058720"/>
            <a:ext cx="2537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注目すべき変化は何か？</a:t>
            </a:r>
          </a:p>
        </p:txBody>
      </p:sp>
      <p:sp>
        <p:nvSpPr>
          <p:cNvPr id="26" name="テキスト ボックス 15">
            <a:extLst>
              <a:ext uri="{FF2B5EF4-FFF2-40B4-BE49-F238E27FC236}">
                <a16:creationId xmlns:a16="http://schemas.microsoft.com/office/drawing/2014/main" id="{A0E5EFC0-CE21-5F83-507B-03A96B497690}"/>
              </a:ext>
            </a:extLst>
          </p:cNvPr>
          <p:cNvSpPr txBox="1">
            <a:spLocks noChangeArrowheads="1"/>
          </p:cNvSpPr>
          <p:nvPr/>
        </p:nvSpPr>
        <p:spPr bwMode="auto">
          <a:xfrm>
            <a:off x="5979304" y="2058720"/>
            <a:ext cx="30219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自社への影響、事業機会は？</a:t>
            </a:r>
          </a:p>
        </p:txBody>
      </p:sp>
      <p:sp>
        <p:nvSpPr>
          <p:cNvPr id="27" name="右矢印 16">
            <a:extLst>
              <a:ext uri="{FF2B5EF4-FFF2-40B4-BE49-F238E27FC236}">
                <a16:creationId xmlns:a16="http://schemas.microsoft.com/office/drawing/2014/main" id="{2AEDA885-167B-C1A2-C0AE-CB3DBF615DA2}"/>
              </a:ext>
            </a:extLst>
          </p:cNvPr>
          <p:cNvSpPr>
            <a:spLocks noChangeArrowheads="1"/>
          </p:cNvSpPr>
          <p:nvPr/>
        </p:nvSpPr>
        <p:spPr bwMode="auto">
          <a:xfrm>
            <a:off x="5158567" y="2588945"/>
            <a:ext cx="331787" cy="539750"/>
          </a:xfrm>
          <a:prstGeom prst="rightArrow">
            <a:avLst>
              <a:gd name="adj1" fmla="val 50000"/>
              <a:gd name="adj2" fmla="val 50000"/>
            </a:avLst>
          </a:prstGeom>
          <a:solidFill>
            <a:schemeClr val="accent3"/>
          </a:solidFill>
          <a:ln w="12700" algn="ctr">
            <a:noFill/>
            <a:round/>
            <a:headEnd/>
            <a:tailEnd/>
          </a:ln>
        </p:spPr>
        <p:txBody>
          <a:bodyPr lIns="29250" tIns="29250" rIns="29250" bIns="2925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8" name="右矢印 17">
            <a:extLst>
              <a:ext uri="{FF2B5EF4-FFF2-40B4-BE49-F238E27FC236}">
                <a16:creationId xmlns:a16="http://schemas.microsoft.com/office/drawing/2014/main" id="{652968E9-E5B6-AE86-C092-79831763259C}"/>
              </a:ext>
            </a:extLst>
          </p:cNvPr>
          <p:cNvSpPr>
            <a:spLocks noChangeArrowheads="1"/>
          </p:cNvSpPr>
          <p:nvPr/>
        </p:nvSpPr>
        <p:spPr bwMode="auto">
          <a:xfrm>
            <a:off x="5158567" y="3606533"/>
            <a:ext cx="331787" cy="538162"/>
          </a:xfrm>
          <a:prstGeom prst="rightArrow">
            <a:avLst>
              <a:gd name="adj1" fmla="val 50000"/>
              <a:gd name="adj2" fmla="val 50000"/>
            </a:avLst>
          </a:prstGeom>
          <a:solidFill>
            <a:schemeClr val="accent3"/>
          </a:solidFill>
          <a:ln w="12700" algn="ctr">
            <a:noFill/>
            <a:round/>
            <a:headEnd/>
            <a:tailEnd/>
          </a:ln>
        </p:spPr>
        <p:txBody>
          <a:bodyPr lIns="29250" tIns="29250" rIns="29250" bIns="2925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9" name="右矢印 18">
            <a:extLst>
              <a:ext uri="{FF2B5EF4-FFF2-40B4-BE49-F238E27FC236}">
                <a16:creationId xmlns:a16="http://schemas.microsoft.com/office/drawing/2014/main" id="{84850D59-56C1-C00A-D46D-ADF997E21BAE}"/>
              </a:ext>
            </a:extLst>
          </p:cNvPr>
          <p:cNvSpPr>
            <a:spLocks noChangeArrowheads="1"/>
          </p:cNvSpPr>
          <p:nvPr/>
        </p:nvSpPr>
        <p:spPr bwMode="auto">
          <a:xfrm>
            <a:off x="5158567" y="4635233"/>
            <a:ext cx="331787" cy="538162"/>
          </a:xfrm>
          <a:prstGeom prst="rightArrow">
            <a:avLst>
              <a:gd name="adj1" fmla="val 50000"/>
              <a:gd name="adj2" fmla="val 50000"/>
            </a:avLst>
          </a:prstGeom>
          <a:solidFill>
            <a:schemeClr val="accent3"/>
          </a:solidFill>
          <a:ln w="12700" algn="ctr">
            <a:noFill/>
            <a:round/>
            <a:headEnd/>
            <a:tailEnd/>
          </a:ln>
        </p:spPr>
        <p:txBody>
          <a:bodyPr lIns="29250" tIns="29250" rIns="29250" bIns="2925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0" name="右矢印 19">
            <a:extLst>
              <a:ext uri="{FF2B5EF4-FFF2-40B4-BE49-F238E27FC236}">
                <a16:creationId xmlns:a16="http://schemas.microsoft.com/office/drawing/2014/main" id="{938B287F-DC9F-9419-407D-BD017CC69AD3}"/>
              </a:ext>
            </a:extLst>
          </p:cNvPr>
          <p:cNvSpPr>
            <a:spLocks noChangeArrowheads="1"/>
          </p:cNvSpPr>
          <p:nvPr/>
        </p:nvSpPr>
        <p:spPr bwMode="auto">
          <a:xfrm>
            <a:off x="5158567" y="5651233"/>
            <a:ext cx="331787" cy="539750"/>
          </a:xfrm>
          <a:prstGeom prst="rightArrow">
            <a:avLst>
              <a:gd name="adj1" fmla="val 50000"/>
              <a:gd name="adj2" fmla="val 50000"/>
            </a:avLst>
          </a:prstGeom>
          <a:solidFill>
            <a:schemeClr val="accent3"/>
          </a:solidFill>
          <a:ln w="12700" algn="ctr">
            <a:noFill/>
            <a:round/>
            <a:headEnd/>
            <a:tailEnd/>
          </a:ln>
        </p:spPr>
        <p:txBody>
          <a:bodyPr lIns="29250" tIns="29250" rIns="29250" bIns="2925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31" name="直線コネクタ 20">
            <a:extLst>
              <a:ext uri="{FF2B5EF4-FFF2-40B4-BE49-F238E27FC236}">
                <a16:creationId xmlns:a16="http://schemas.microsoft.com/office/drawing/2014/main" id="{58BA4BE3-ABB7-A10C-CE87-07BAB7564531}"/>
              </a:ext>
            </a:extLst>
          </p:cNvPr>
          <p:cNvCxnSpPr>
            <a:cxnSpLocks noChangeShapeType="1"/>
          </p:cNvCxnSpPr>
          <p:nvPr/>
        </p:nvCxnSpPr>
        <p:spPr bwMode="auto">
          <a:xfrm>
            <a:off x="1404129" y="3600183"/>
            <a:ext cx="3463925" cy="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2" name="直線コネクタ 21">
            <a:extLst>
              <a:ext uri="{FF2B5EF4-FFF2-40B4-BE49-F238E27FC236}">
                <a16:creationId xmlns:a16="http://schemas.microsoft.com/office/drawing/2014/main" id="{98F04C11-FE36-331F-06E0-64725C15AA5E}"/>
              </a:ext>
            </a:extLst>
          </p:cNvPr>
          <p:cNvCxnSpPr>
            <a:cxnSpLocks noChangeShapeType="1"/>
          </p:cNvCxnSpPr>
          <p:nvPr/>
        </p:nvCxnSpPr>
        <p:spPr bwMode="auto">
          <a:xfrm>
            <a:off x="5669742" y="3600183"/>
            <a:ext cx="3463925" cy="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3" name="直線コネクタ 22">
            <a:extLst>
              <a:ext uri="{FF2B5EF4-FFF2-40B4-BE49-F238E27FC236}">
                <a16:creationId xmlns:a16="http://schemas.microsoft.com/office/drawing/2014/main" id="{76471FAC-FB78-FE8B-DDA8-DCB78844A1EE}"/>
              </a:ext>
            </a:extLst>
          </p:cNvPr>
          <p:cNvCxnSpPr>
            <a:cxnSpLocks noChangeShapeType="1"/>
          </p:cNvCxnSpPr>
          <p:nvPr/>
        </p:nvCxnSpPr>
        <p:spPr bwMode="auto">
          <a:xfrm>
            <a:off x="1415242" y="4635233"/>
            <a:ext cx="3463925" cy="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4" name="直線コネクタ 23">
            <a:extLst>
              <a:ext uri="{FF2B5EF4-FFF2-40B4-BE49-F238E27FC236}">
                <a16:creationId xmlns:a16="http://schemas.microsoft.com/office/drawing/2014/main" id="{5E98603D-1104-6470-2B6F-8E7B9ACF09FE}"/>
              </a:ext>
            </a:extLst>
          </p:cNvPr>
          <p:cNvCxnSpPr>
            <a:cxnSpLocks noChangeShapeType="1"/>
          </p:cNvCxnSpPr>
          <p:nvPr/>
        </p:nvCxnSpPr>
        <p:spPr bwMode="auto">
          <a:xfrm>
            <a:off x="5680854" y="4635233"/>
            <a:ext cx="3463925" cy="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5" name="直線コネクタ 24">
            <a:extLst>
              <a:ext uri="{FF2B5EF4-FFF2-40B4-BE49-F238E27FC236}">
                <a16:creationId xmlns:a16="http://schemas.microsoft.com/office/drawing/2014/main" id="{66648266-CDBF-7D81-3EF6-7347CDFDFD48}"/>
              </a:ext>
            </a:extLst>
          </p:cNvPr>
          <p:cNvCxnSpPr>
            <a:cxnSpLocks noChangeShapeType="1"/>
          </p:cNvCxnSpPr>
          <p:nvPr/>
        </p:nvCxnSpPr>
        <p:spPr bwMode="auto">
          <a:xfrm>
            <a:off x="1404129" y="5679808"/>
            <a:ext cx="3463925" cy="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36" name="直線コネクタ 25">
            <a:extLst>
              <a:ext uri="{FF2B5EF4-FFF2-40B4-BE49-F238E27FC236}">
                <a16:creationId xmlns:a16="http://schemas.microsoft.com/office/drawing/2014/main" id="{A021F9A4-3CAA-FF5A-88E1-5A7D4A1533DA}"/>
              </a:ext>
            </a:extLst>
          </p:cNvPr>
          <p:cNvCxnSpPr>
            <a:cxnSpLocks noChangeShapeType="1"/>
          </p:cNvCxnSpPr>
          <p:nvPr/>
        </p:nvCxnSpPr>
        <p:spPr bwMode="auto">
          <a:xfrm>
            <a:off x="5669742" y="5679808"/>
            <a:ext cx="3463925" cy="0"/>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37" name="角丸四角形 26">
            <a:extLst>
              <a:ext uri="{FF2B5EF4-FFF2-40B4-BE49-F238E27FC236}">
                <a16:creationId xmlns:a16="http://schemas.microsoft.com/office/drawing/2014/main" id="{376C11C1-FC4B-57FE-2CDB-B432FFE7BD88}"/>
              </a:ext>
            </a:extLst>
          </p:cNvPr>
          <p:cNvSpPr/>
          <p:nvPr/>
        </p:nvSpPr>
        <p:spPr bwMode="auto">
          <a:xfrm>
            <a:off x="1735917" y="2653239"/>
            <a:ext cx="2724150" cy="3676650"/>
          </a:xfrm>
          <a:prstGeom prst="roundRect">
            <a:avLst>
              <a:gd name="adj" fmla="val 0"/>
            </a:avLst>
          </a:prstGeom>
          <a:solidFill>
            <a:srgbClr val="E0EBF6"/>
          </a:solidFill>
          <a:ln w="12700" cap="flat" cmpd="sng" algn="ctr">
            <a:solidFill>
              <a:schemeClr val="bg1"/>
            </a:solidFill>
            <a:prstDash val="solid"/>
            <a:round/>
            <a:headEnd type="none" w="med" len="med"/>
            <a:tailEnd type="none" w="med" len="med"/>
          </a:ln>
          <a:effectLst/>
        </p:spPr>
        <p:txBody>
          <a:bodyPr lIns="29250" tIns="29250" rIns="29250" bIns="2925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業界、自社、顧客、社会の各階層での変化を挙げる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一見関係なさそうなことがインパクトをもつ可能性があることに留意</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範囲を広げたうえで、ひとつ</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6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ずつきちんと吟味する。潜在的変化を捉えられるか？</a:t>
            </a:r>
          </a:p>
        </p:txBody>
      </p:sp>
      <p:sp>
        <p:nvSpPr>
          <p:cNvPr id="38" name="下矢印 27">
            <a:extLst>
              <a:ext uri="{FF2B5EF4-FFF2-40B4-BE49-F238E27FC236}">
                <a16:creationId xmlns:a16="http://schemas.microsoft.com/office/drawing/2014/main" id="{E5C9B787-9EEE-2EA3-69EE-3B9B766DD6EC}"/>
              </a:ext>
            </a:extLst>
          </p:cNvPr>
          <p:cNvSpPr>
            <a:spLocks noChangeArrowheads="1"/>
          </p:cNvSpPr>
          <p:nvPr/>
        </p:nvSpPr>
        <p:spPr bwMode="auto">
          <a:xfrm>
            <a:off x="2872567" y="4817781"/>
            <a:ext cx="430212" cy="201612"/>
          </a:xfrm>
          <a:prstGeom prst="downArrow">
            <a:avLst>
              <a:gd name="adj1" fmla="val 50000"/>
              <a:gd name="adj2" fmla="val 50000"/>
            </a:avLst>
          </a:prstGeom>
          <a:solidFill>
            <a:schemeClr val="accent3"/>
          </a:solidFill>
          <a:ln w="12700" algn="ctr">
            <a:noFill/>
            <a:round/>
            <a:headEnd/>
            <a:tailEnd/>
          </a:ln>
        </p:spPr>
        <p:txBody>
          <a:bodyPr lIns="29250" tIns="29250" rIns="29250" bIns="2925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9" name="角丸四角形 28">
            <a:extLst>
              <a:ext uri="{FF2B5EF4-FFF2-40B4-BE49-F238E27FC236}">
                <a16:creationId xmlns:a16="http://schemas.microsoft.com/office/drawing/2014/main" id="{7482DC2F-B887-31C3-EEC4-6F87CB0A8010}"/>
              </a:ext>
            </a:extLst>
          </p:cNvPr>
          <p:cNvSpPr/>
          <p:nvPr/>
        </p:nvSpPr>
        <p:spPr bwMode="auto">
          <a:xfrm>
            <a:off x="6106304" y="2654827"/>
            <a:ext cx="2724150" cy="3676650"/>
          </a:xfrm>
          <a:prstGeom prst="roundRect">
            <a:avLst>
              <a:gd name="adj" fmla="val 0"/>
            </a:avLst>
          </a:prstGeom>
          <a:solidFill>
            <a:srgbClr val="E0EBF6"/>
          </a:solidFill>
          <a:ln w="12700" cap="flat" cmpd="sng" algn="ctr">
            <a:solidFill>
              <a:schemeClr val="bg1"/>
            </a:solidFill>
            <a:prstDash val="solid"/>
            <a:round/>
            <a:headEnd type="none" w="med" len="med"/>
            <a:tailEnd type="none" w="med" len="med"/>
          </a:ln>
          <a:effectLst/>
        </p:spPr>
        <p:txBody>
          <a:bodyPr lIns="29250" tIns="29250" rIns="29250" bIns="2925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ja-JP" sz="180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自社への影響が重要。</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変化が「リスク」を生む場合と</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「チャンス」を生む場合がある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ja-JP" sz="180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リスクにとらわれるのではなく、どんなチャンスが生まれるのかを考えてみることがコツ</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0" name="下矢印 30">
            <a:extLst>
              <a:ext uri="{FF2B5EF4-FFF2-40B4-BE49-F238E27FC236}">
                <a16:creationId xmlns:a16="http://schemas.microsoft.com/office/drawing/2014/main" id="{16D5D0C7-8448-F913-2636-6FA076D10BF1}"/>
              </a:ext>
            </a:extLst>
          </p:cNvPr>
          <p:cNvSpPr>
            <a:spLocks noChangeArrowheads="1"/>
          </p:cNvSpPr>
          <p:nvPr/>
        </p:nvSpPr>
        <p:spPr bwMode="auto">
          <a:xfrm>
            <a:off x="7271529" y="4820749"/>
            <a:ext cx="428625" cy="201612"/>
          </a:xfrm>
          <a:prstGeom prst="downArrow">
            <a:avLst>
              <a:gd name="adj1" fmla="val 50000"/>
              <a:gd name="adj2" fmla="val 50000"/>
            </a:avLst>
          </a:prstGeom>
          <a:solidFill>
            <a:schemeClr val="accent3"/>
          </a:solidFill>
          <a:ln w="12700" algn="ctr">
            <a:noFill/>
            <a:round/>
            <a:headEnd/>
            <a:tailEnd/>
          </a:ln>
        </p:spPr>
        <p:txBody>
          <a:bodyPr lIns="29250" tIns="29250" rIns="29250" bIns="2925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1" name="テキスト ボックス 28">
            <a:extLst>
              <a:ext uri="{FF2B5EF4-FFF2-40B4-BE49-F238E27FC236}">
                <a16:creationId xmlns:a16="http://schemas.microsoft.com/office/drawing/2014/main" id="{891B0CE1-CD56-11F5-B7C8-419BDDB9B6D5}"/>
              </a:ext>
            </a:extLst>
          </p:cNvPr>
          <p:cNvSpPr txBox="1">
            <a:spLocks noChangeArrowheads="1"/>
          </p:cNvSpPr>
          <p:nvPr/>
        </p:nvSpPr>
        <p:spPr bwMode="auto">
          <a:xfrm>
            <a:off x="232744" y="1144588"/>
            <a:ext cx="88979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1600">
                <a:solidFill>
                  <a:schemeClr val="tx1"/>
                </a:solidFill>
                <a:latin typeface="Arial" panose="020B0604020202020204" pitchFamily="34" charset="0"/>
                <a:ea typeface="ＭＳ Ｐゴシック" panose="020B0600070205080204" pitchFamily="50" charset="-128"/>
              </a:defRPr>
            </a:lvl1pPr>
            <a:lvl2pPr>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PEST</a:t>
            </a: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分析」は「環境変化を捉える際の視点と考え方」を整理したフレームワーク。</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事業にインパクトを与える重要な変化を見落とすことがないように重要ポイントを網羅する。</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5786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CBF21-ACC2-5B74-743B-99E96C5D31D7}"/>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77C921DC-C44A-D0FC-D8F6-0AAFAF7ED9C5}"/>
              </a:ext>
            </a:extLst>
          </p:cNvPr>
          <p:cNvSpPr>
            <a:spLocks noGrp="1"/>
          </p:cNvSpPr>
          <p:nvPr>
            <p:ph type="title"/>
          </p:nvPr>
        </p:nvSpPr>
        <p:spPr/>
        <p:txBody>
          <a:bodyPr/>
          <a:lstStyle/>
          <a:p>
            <a:r>
              <a:rPr lang="ja-JP" altLang="en-US" b="1" dirty="0">
                <a:solidFill>
                  <a:schemeClr val="tx1"/>
                </a:solidFill>
              </a:rPr>
              <a:t>② 「</a:t>
            </a:r>
            <a:r>
              <a:rPr lang="en-US" altLang="ja-JP" b="1" dirty="0">
                <a:solidFill>
                  <a:schemeClr val="tx1"/>
                </a:solidFill>
              </a:rPr>
              <a:t>PEST</a:t>
            </a:r>
            <a:r>
              <a:rPr lang="ja-JP" altLang="en-US" b="1" dirty="0">
                <a:solidFill>
                  <a:schemeClr val="tx1"/>
                </a:solidFill>
              </a:rPr>
              <a:t>分析」の例　</a:t>
            </a:r>
          </a:p>
        </p:txBody>
      </p:sp>
      <p:sp>
        <p:nvSpPr>
          <p:cNvPr id="2" name="テキスト ボックス 1">
            <a:extLst>
              <a:ext uri="{FF2B5EF4-FFF2-40B4-BE49-F238E27FC236}">
                <a16:creationId xmlns:a16="http://schemas.microsoft.com/office/drawing/2014/main" id="{771E02B8-B7F0-D6E3-F49D-F1D89834FABA}"/>
              </a:ext>
            </a:extLst>
          </p:cNvPr>
          <p:cNvSpPr txBox="1"/>
          <p:nvPr/>
        </p:nvSpPr>
        <p:spPr>
          <a:xfrm>
            <a:off x="267158" y="2153578"/>
            <a:ext cx="2200995" cy="400110"/>
          </a:xfrm>
          <a:prstGeom prst="rect">
            <a:avLst/>
          </a:prstGeom>
          <a:solidFill>
            <a:schemeClr val="accent2">
              <a:lumMod val="20000"/>
              <a:lumOff val="80000"/>
            </a:schemeClr>
          </a:solid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政治・規制の変化</a:t>
            </a:r>
          </a:p>
        </p:txBody>
      </p:sp>
      <p:sp>
        <p:nvSpPr>
          <p:cNvPr id="3" name="テキスト ボックス 2">
            <a:extLst>
              <a:ext uri="{FF2B5EF4-FFF2-40B4-BE49-F238E27FC236}">
                <a16:creationId xmlns:a16="http://schemas.microsoft.com/office/drawing/2014/main" id="{97D9F023-CABA-AE65-8C26-3F7C35495A07}"/>
              </a:ext>
            </a:extLst>
          </p:cNvPr>
          <p:cNvSpPr txBox="1"/>
          <p:nvPr/>
        </p:nvSpPr>
        <p:spPr>
          <a:xfrm>
            <a:off x="2733470" y="2153578"/>
            <a:ext cx="2200995" cy="400110"/>
          </a:xfrm>
          <a:prstGeom prst="rect">
            <a:avLst/>
          </a:prstGeom>
          <a:solidFill>
            <a:schemeClr val="accent2">
              <a:lumMod val="20000"/>
              <a:lumOff val="80000"/>
            </a:schemeClr>
          </a:solid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E</a:t>
            </a:r>
            <a:r>
              <a:rPr kumimoji="1" lang="en-US" altLang="ja-JP" sz="18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経済の変化</a:t>
            </a:r>
          </a:p>
        </p:txBody>
      </p:sp>
      <p:sp>
        <p:nvSpPr>
          <p:cNvPr id="5" name="テキスト ボックス 4">
            <a:extLst>
              <a:ext uri="{FF2B5EF4-FFF2-40B4-BE49-F238E27FC236}">
                <a16:creationId xmlns:a16="http://schemas.microsoft.com/office/drawing/2014/main" id="{87BFBE4F-92F4-717C-DA51-C2383C9F6906}"/>
              </a:ext>
            </a:extLst>
          </p:cNvPr>
          <p:cNvSpPr txBox="1"/>
          <p:nvPr/>
        </p:nvSpPr>
        <p:spPr>
          <a:xfrm>
            <a:off x="5199782" y="2153578"/>
            <a:ext cx="2200996" cy="400110"/>
          </a:xfrm>
          <a:prstGeom prst="rect">
            <a:avLst/>
          </a:prstGeom>
          <a:solidFill>
            <a:schemeClr val="accent2">
              <a:lumMod val="20000"/>
              <a:lumOff val="80000"/>
            </a:schemeClr>
          </a:solid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社会の変化</a:t>
            </a:r>
          </a:p>
        </p:txBody>
      </p:sp>
      <p:sp>
        <p:nvSpPr>
          <p:cNvPr id="7" name="テキスト ボックス 6">
            <a:extLst>
              <a:ext uri="{FF2B5EF4-FFF2-40B4-BE49-F238E27FC236}">
                <a16:creationId xmlns:a16="http://schemas.microsoft.com/office/drawing/2014/main" id="{AE2A46DB-041F-FE98-38E0-9B398C23C997}"/>
              </a:ext>
            </a:extLst>
          </p:cNvPr>
          <p:cNvSpPr txBox="1"/>
          <p:nvPr/>
        </p:nvSpPr>
        <p:spPr>
          <a:xfrm>
            <a:off x="7607722" y="2153578"/>
            <a:ext cx="2200997" cy="400110"/>
          </a:xfrm>
          <a:prstGeom prst="rect">
            <a:avLst/>
          </a:prstGeom>
          <a:solidFill>
            <a:schemeClr val="accent2">
              <a:lumMod val="20000"/>
              <a:lumOff val="80000"/>
            </a:schemeClr>
          </a:solid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T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技術の変化</a:t>
            </a:r>
          </a:p>
        </p:txBody>
      </p:sp>
      <p:sp>
        <p:nvSpPr>
          <p:cNvPr id="8" name="テキスト ボックス 7">
            <a:extLst>
              <a:ext uri="{FF2B5EF4-FFF2-40B4-BE49-F238E27FC236}">
                <a16:creationId xmlns:a16="http://schemas.microsoft.com/office/drawing/2014/main" id="{F5BA6738-01B4-094F-25CE-BA3E476291DB}"/>
              </a:ext>
            </a:extLst>
          </p:cNvPr>
          <p:cNvSpPr txBox="1"/>
          <p:nvPr/>
        </p:nvSpPr>
        <p:spPr>
          <a:xfrm>
            <a:off x="163574" y="2709099"/>
            <a:ext cx="2466311" cy="2800767"/>
          </a:xfrm>
          <a:prstGeom prst="rect">
            <a:avLst/>
          </a:prstGeom>
          <a:noFill/>
        </p:spPr>
        <p:txBody>
          <a:bodyPr wrap="square" rtlCol="0">
            <a:spAutoFit/>
          </a:bodyPr>
          <a:lstStyle/>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気候変動、</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SDG</a:t>
            </a:r>
            <a:r>
              <a:rPr lang="en-US" altLang="ja-JP" dirty="0">
                <a:solidFill>
                  <a:prstClr val="black"/>
                </a:solidFill>
                <a:latin typeface="Meiryo UI" panose="020B0604030504040204" pitchFamily="50" charset="-128"/>
                <a:ea typeface="Meiryo UI" panose="020B0604030504040204" pitchFamily="50" charset="-128"/>
              </a:rPr>
              <a:t>s</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再エネ推進</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地域紛争・戦争</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パンデミック</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業界規制の緩和・強化</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手続きのオンライン化</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働き方・子育て・介護</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base" latinLnBrk="0" hangingPunct="1">
              <a:lnSpc>
                <a:spcPct val="100000"/>
              </a:lnSpc>
              <a:spcBef>
                <a:spcPct val="0"/>
              </a:spcBef>
              <a:spcAft>
                <a:spcPct val="0"/>
              </a:spcAft>
              <a:buClr>
                <a:schemeClr val="accent1"/>
              </a:buClr>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医療・診療</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a:t>
            </a:r>
          </a:p>
        </p:txBody>
      </p:sp>
      <p:sp>
        <p:nvSpPr>
          <p:cNvPr id="9" name="テキスト ボックス 8">
            <a:extLst>
              <a:ext uri="{FF2B5EF4-FFF2-40B4-BE49-F238E27FC236}">
                <a16:creationId xmlns:a16="http://schemas.microsoft.com/office/drawing/2014/main" id="{3FA21C2A-4171-35C9-5DD7-AD30DA64AFC9}"/>
              </a:ext>
            </a:extLst>
          </p:cNvPr>
          <p:cNvSpPr txBox="1"/>
          <p:nvPr/>
        </p:nvSpPr>
        <p:spPr>
          <a:xfrm>
            <a:off x="2629888" y="2709099"/>
            <a:ext cx="2293928" cy="3046988"/>
          </a:xfrm>
          <a:prstGeom prst="rect">
            <a:avLst/>
          </a:prstGeom>
          <a:noFill/>
        </p:spPr>
        <p:txBody>
          <a:bodyPr wrap="square" rtlCol="0">
            <a:spAutoFit/>
          </a:bodyPr>
          <a:lstStyle/>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産業構造の変化</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為替・株価・金利</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エネルギー価格の変動</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物価・地価の変動</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インフレ・デフレ</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増税・減税</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インバウンド</a:t>
            </a: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新興国の拡大</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26EAC791-1E95-76E5-64AF-E571F59FB53B}"/>
              </a:ext>
            </a:extLst>
          </p:cNvPr>
          <p:cNvSpPr txBox="1"/>
          <p:nvPr/>
        </p:nvSpPr>
        <p:spPr>
          <a:xfrm>
            <a:off x="5096196" y="2709099"/>
            <a:ext cx="2412467" cy="2800767"/>
          </a:xfrm>
          <a:prstGeom prst="rect">
            <a:avLst/>
          </a:prstGeom>
          <a:noFill/>
        </p:spPr>
        <p:txBody>
          <a:bodyPr wrap="square" rtlCol="0">
            <a:spAutoFit/>
          </a:bodyPr>
          <a:lstStyle/>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人口動態の変化</a:t>
            </a:r>
            <a:endParaRPr lang="en-US" altLang="ja-JP" dirty="0">
              <a:solidFill>
                <a:prstClr val="black"/>
              </a:solidFill>
              <a:latin typeface="Meiryo UI" panose="020B0604030504040204" pitchFamily="50" charset="-128"/>
              <a:ea typeface="Meiryo UI" panose="020B0604030504040204" pitchFamily="50" charset="-128"/>
            </a:endParaRP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高齢化・就労年齢拡大</a:t>
            </a: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en-US" altLang="ja-JP" dirty="0">
                <a:solidFill>
                  <a:prstClr val="black"/>
                </a:solidFill>
                <a:latin typeface="Meiryo UI" panose="020B0604030504040204" pitchFamily="50" charset="-128"/>
                <a:ea typeface="Meiryo UI" panose="020B0604030504040204" pitchFamily="50" charset="-128"/>
              </a:rPr>
              <a:t>Z</a:t>
            </a:r>
            <a:r>
              <a:rPr lang="ja-JP" altLang="en-US" dirty="0">
                <a:solidFill>
                  <a:prstClr val="black"/>
                </a:solidFill>
                <a:latin typeface="Meiryo UI" panose="020B0604030504040204" pitchFamily="50" charset="-128"/>
                <a:ea typeface="Meiryo UI" panose="020B0604030504040204" pitchFamily="50" charset="-128"/>
              </a:rPr>
              <a:t>世代、ダイバーシティ</a:t>
            </a: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ワークスタイルの変化</a:t>
            </a:r>
            <a:endParaRPr lang="en-US" altLang="ja-JP" dirty="0">
              <a:solidFill>
                <a:prstClr val="black"/>
              </a:solidFill>
              <a:latin typeface="Meiryo UI" panose="020B0604030504040204" pitchFamily="50" charset="-128"/>
              <a:ea typeface="Meiryo UI" panose="020B0604030504040204" pitchFamily="50" charset="-128"/>
            </a:endParaRP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endParaRPr lang="en-US" altLang="ja-JP" dirty="0">
              <a:solidFill>
                <a:prstClr val="black"/>
              </a:solidFill>
              <a:latin typeface="Meiryo UI" panose="020B0604030504040204" pitchFamily="50" charset="-128"/>
              <a:ea typeface="Meiryo UI" panose="020B0604030504040204" pitchFamily="50" charset="-128"/>
            </a:endParaRP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健康・防災への意識</a:t>
            </a:r>
            <a:endParaRPr lang="en-US" altLang="ja-JP" dirty="0">
              <a:solidFill>
                <a:prstClr val="black"/>
              </a:solidFill>
              <a:latin typeface="Meiryo UI" panose="020B0604030504040204" pitchFamily="50" charset="-128"/>
              <a:ea typeface="Meiryo UI" panose="020B0604030504040204" pitchFamily="50" charset="-128"/>
            </a:endParaRP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余暇時間の拡大</a:t>
            </a: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メディア接触の変化</a:t>
            </a:r>
            <a:endParaRPr lang="en-US" altLang="ja-JP" dirty="0">
              <a:solidFill>
                <a:prstClr val="black"/>
              </a:solidFill>
              <a:latin typeface="Meiryo UI" panose="020B0604030504040204" pitchFamily="50" charset="-128"/>
              <a:ea typeface="Meiryo UI" panose="020B0604030504040204" pitchFamily="50" charset="-128"/>
            </a:endParaRPr>
          </a:p>
          <a:p>
            <a:pPr marL="285750" marR="0" lvl="0" indent="-285750" defTabSz="914400" eaLnBrk="1" latinLnBrk="0" hangingPunct="1">
              <a:lnSpc>
                <a:spcPct val="100000"/>
              </a:lnSpc>
              <a:buClr>
                <a:schemeClr val="accent1"/>
              </a:buClr>
              <a:buSzTx/>
              <a:buFont typeface="Wingdings" panose="05000000000000000000" pitchFamily="2" charset="2"/>
              <a:buChar char="l"/>
              <a:tabLst/>
              <a:defRPr/>
            </a:pPr>
            <a:r>
              <a:rPr lang="ja-JP" altLang="en-US" dirty="0">
                <a:solidFill>
                  <a:prstClr val="black"/>
                </a:solidFill>
                <a:latin typeface="Meiryo UI" panose="020B0604030504040204" pitchFamily="50" charset="-128"/>
                <a:ea typeface="Meiryo UI" panose="020B0604030504040204" pitchFamily="50" charset="-128"/>
              </a:rPr>
              <a:t>消費による幸福感低下</a:t>
            </a:r>
            <a:endParaRPr lang="en-US" altLang="ja-JP"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a:t>
            </a:r>
          </a:p>
        </p:txBody>
      </p:sp>
      <p:sp>
        <p:nvSpPr>
          <p:cNvPr id="11" name="テキスト ボックス 10">
            <a:extLst>
              <a:ext uri="{FF2B5EF4-FFF2-40B4-BE49-F238E27FC236}">
                <a16:creationId xmlns:a16="http://schemas.microsoft.com/office/drawing/2014/main" id="{59F291B8-68DB-2195-D17B-A59423EC5B4E}"/>
              </a:ext>
            </a:extLst>
          </p:cNvPr>
          <p:cNvSpPr txBox="1"/>
          <p:nvPr/>
        </p:nvSpPr>
        <p:spPr>
          <a:xfrm>
            <a:off x="7562510" y="2709099"/>
            <a:ext cx="2314306" cy="3046988"/>
          </a:xfrm>
          <a:prstGeom prst="rect">
            <a:avLst/>
          </a:prstGeom>
          <a:noFill/>
        </p:spPr>
        <p:txBody>
          <a:bodyPr wrap="square" rtlCol="0">
            <a:spAutoFit/>
          </a:bodyPr>
          <a:lstStyle/>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生成</a:t>
            </a:r>
            <a:r>
              <a:rPr lang="en-US" altLang="ja-JP" dirty="0">
                <a:solidFill>
                  <a:prstClr val="black"/>
                </a:solidFill>
                <a:latin typeface="Meiryo UI" panose="020B0604030504040204" pitchFamily="50" charset="-128"/>
                <a:ea typeface="Meiryo UI" panose="020B0604030504040204" pitchFamily="50" charset="-128"/>
              </a:rPr>
              <a:t>AI</a:t>
            </a:r>
          </a:p>
          <a:p>
            <a:pPr marL="285750" indent="-285750">
              <a:buClr>
                <a:schemeClr val="accent1"/>
              </a:buClr>
              <a:buFont typeface="Wingdings" panose="05000000000000000000" pitchFamily="2" charset="2"/>
              <a:buChar char="l"/>
              <a:defRPr/>
            </a:pPr>
            <a:r>
              <a:rPr lang="en-US" altLang="ja-JP" dirty="0">
                <a:solidFill>
                  <a:prstClr val="black"/>
                </a:solidFill>
                <a:latin typeface="Meiryo UI" panose="020B0604030504040204" pitchFamily="50" charset="-128"/>
                <a:ea typeface="Meiryo UI" panose="020B0604030504040204" pitchFamily="50" charset="-128"/>
              </a:rPr>
              <a:t>DX</a:t>
            </a:r>
            <a:r>
              <a:rPr lang="ja-JP" altLang="en-US" dirty="0">
                <a:solidFill>
                  <a:prstClr val="black"/>
                </a:solidFill>
                <a:latin typeface="Meiryo UI" panose="020B0604030504040204" pitchFamily="50" charset="-128"/>
                <a:ea typeface="Meiryo UI" panose="020B0604030504040204" pitchFamily="50" charset="-128"/>
              </a:rPr>
              <a:t>、デジタル化</a:t>
            </a: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en-US" altLang="ja-JP" dirty="0">
                <a:solidFill>
                  <a:prstClr val="black"/>
                </a:solidFill>
                <a:latin typeface="Meiryo UI" panose="020B0604030504040204" pitchFamily="50" charset="-128"/>
                <a:ea typeface="Meiryo UI" panose="020B0604030504040204" pitchFamily="50" charset="-128"/>
              </a:rPr>
              <a:t>IoT</a:t>
            </a:r>
            <a:r>
              <a:rPr lang="ja-JP" altLang="en-US" dirty="0">
                <a:solidFill>
                  <a:prstClr val="black"/>
                </a:solidFill>
                <a:latin typeface="Meiryo UI" panose="020B0604030504040204" pitchFamily="50" charset="-128"/>
                <a:ea typeface="Meiryo UI" panose="020B0604030504040204" pitchFamily="50" charset="-128"/>
              </a:rPr>
              <a:t>、ブロックチェーン</a:t>
            </a: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モバイル、ネットワーク</a:t>
            </a:r>
          </a:p>
          <a:p>
            <a:pPr marL="285750" indent="-285750">
              <a:buClr>
                <a:schemeClr val="accent1"/>
              </a:buClr>
              <a:buFont typeface="Wingdings" panose="05000000000000000000" pitchFamily="2" charset="2"/>
              <a:buChar char="l"/>
              <a:defRPr/>
            </a:pPr>
            <a:endParaRPr lang="en-US" altLang="ja-JP" dirty="0">
              <a:solidFill>
                <a:prstClr val="black"/>
              </a:solidFill>
              <a:latin typeface="Meiryo UI" panose="020B0604030504040204" pitchFamily="50" charset="-128"/>
              <a:ea typeface="Meiryo UI" panose="020B0604030504040204" pitchFamily="50" charset="-128"/>
            </a:endParaRPr>
          </a:p>
          <a:p>
            <a:pPr marL="285750" indent="-285750">
              <a:buClr>
                <a:schemeClr val="accent1"/>
              </a:buClr>
              <a:buFont typeface="Wingdings" panose="05000000000000000000" pitchFamily="2" charset="2"/>
              <a:buChar char="l"/>
              <a:defRPr/>
            </a:pPr>
            <a:r>
              <a:rPr lang="en-US" altLang="ja-JP" dirty="0">
                <a:solidFill>
                  <a:prstClr val="black"/>
                </a:solidFill>
                <a:latin typeface="Meiryo UI" panose="020B0604030504040204" pitchFamily="50" charset="-128"/>
                <a:ea typeface="Meiryo UI" panose="020B0604030504040204" pitchFamily="50" charset="-128"/>
              </a:rPr>
              <a:t>VR/AR/MR</a:t>
            </a: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ドローン、空飛ぶクルマ</a:t>
            </a: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ロボティクス、自動運転</a:t>
            </a:r>
          </a:p>
          <a:p>
            <a:pPr marL="285750" indent="-285750">
              <a:buClr>
                <a:schemeClr val="accent1"/>
              </a:buClr>
              <a:buFont typeface="Wingdings" panose="05000000000000000000" pitchFamily="2" charset="2"/>
              <a:buChar char="l"/>
              <a:defRPr/>
            </a:pPr>
            <a:r>
              <a:rPr lang="ja-JP" altLang="en-US" dirty="0">
                <a:solidFill>
                  <a:prstClr val="black"/>
                </a:solidFill>
                <a:latin typeface="Meiryo UI" panose="020B0604030504040204" pitchFamily="50" charset="-128"/>
                <a:ea typeface="Meiryo UI" panose="020B0604030504040204" pitchFamily="50" charset="-128"/>
              </a:rPr>
              <a:t>再生・バイオ医薬</a:t>
            </a:r>
            <a:endParaRPr lang="en-US" altLang="ja-JP"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28">
            <a:extLst>
              <a:ext uri="{FF2B5EF4-FFF2-40B4-BE49-F238E27FC236}">
                <a16:creationId xmlns:a16="http://schemas.microsoft.com/office/drawing/2014/main" id="{F5EDCFF2-8679-898A-63CD-09092A6E9EB8}"/>
              </a:ext>
            </a:extLst>
          </p:cNvPr>
          <p:cNvSpPr txBox="1">
            <a:spLocks noChangeArrowheads="1"/>
          </p:cNvSpPr>
          <p:nvPr/>
        </p:nvSpPr>
        <p:spPr bwMode="auto">
          <a:xfrm>
            <a:off x="267158" y="1101795"/>
            <a:ext cx="88979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1600">
                <a:solidFill>
                  <a:schemeClr val="tx1"/>
                </a:solidFill>
                <a:latin typeface="Arial" panose="020B0604020202020204" pitchFamily="34" charset="0"/>
                <a:ea typeface="ＭＳ Ｐゴシック" panose="020B0600070205080204" pitchFamily="50" charset="-128"/>
              </a:defRPr>
            </a:lvl1pPr>
            <a:lvl2pPr>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分析の際は自社の業界、顧客の業界、業界横断など、いくつかの視点で分析する。</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0" marR="0" lvl="1" indent="0" algn="l" defTabSz="914400" rtl="0" eaLnBrk="0" fontAlgn="base" latinLnBrk="0" hangingPunct="0">
              <a:lnSpc>
                <a:spcPct val="100000"/>
              </a:lnSpc>
              <a:spcBef>
                <a:spcPct val="0"/>
              </a:spcBef>
              <a:spcAft>
                <a:spcPct val="0"/>
              </a:spcAft>
              <a:buClrTx/>
              <a:buSzTx/>
              <a:buFontTx/>
              <a:buNone/>
              <a:tabLst/>
              <a:defRPr/>
            </a:pPr>
            <a:r>
              <a:rPr lang="ja-JP" altLang="en-US" sz="1800" dirty="0">
                <a:solidFill>
                  <a:srgbClr val="292929"/>
                </a:solidFill>
                <a:latin typeface="Meiryo UI" panose="020B0604030504040204" pitchFamily="50" charset="-128"/>
                <a:ea typeface="Meiryo UI" panose="020B0604030504040204" pitchFamily="50" charset="-128"/>
              </a:rPr>
              <a:t>以下は業界横断にインパクトを与える可能性のあるものを例として挙げてみた（</a:t>
            </a:r>
            <a:r>
              <a:rPr lang="en-US" altLang="ja-JP" sz="1800" dirty="0">
                <a:solidFill>
                  <a:srgbClr val="292929"/>
                </a:solidFill>
                <a:latin typeface="Meiryo UI" panose="020B0604030504040204" pitchFamily="50" charset="-128"/>
                <a:ea typeface="Meiryo UI" panose="020B0604030504040204" pitchFamily="50" charset="-128"/>
              </a:rPr>
              <a:t>2024</a:t>
            </a:r>
            <a:r>
              <a:rPr lang="ja-JP" altLang="en-US" sz="1800" dirty="0">
                <a:solidFill>
                  <a:srgbClr val="292929"/>
                </a:solidFill>
                <a:latin typeface="Meiryo UI" panose="020B0604030504040204" pitchFamily="50" charset="-128"/>
                <a:ea typeface="Meiryo UI" panose="020B0604030504040204" pitchFamily="50" charset="-128"/>
              </a:rPr>
              <a:t>年時点）。</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961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ja-JP" altLang="en-US" dirty="0">
                <a:solidFill>
                  <a:schemeClr val="tx1"/>
                </a:solidFill>
              </a:rPr>
              <a:t>② 「</a:t>
            </a:r>
            <a:r>
              <a:rPr lang="en-US" altLang="ja-JP" dirty="0">
                <a:solidFill>
                  <a:schemeClr val="tx1"/>
                </a:solidFill>
              </a:rPr>
              <a:t>PEST</a:t>
            </a:r>
            <a:r>
              <a:rPr lang="ja-JP" altLang="en-US" dirty="0">
                <a:solidFill>
                  <a:schemeClr val="tx1"/>
                </a:solidFill>
              </a:rPr>
              <a:t>分析」フォーマット</a:t>
            </a:r>
            <a:endParaRPr lang="ja-JP" altLang="en-US" sz="2800" b="1" dirty="0">
              <a:solidFill>
                <a:srgbClr val="FF0000"/>
              </a:solidFill>
            </a:endParaRPr>
          </a:p>
        </p:txBody>
      </p:sp>
      <p:graphicFrame>
        <p:nvGraphicFramePr>
          <p:cNvPr id="6" name="表 2">
            <a:extLst>
              <a:ext uri="{FF2B5EF4-FFF2-40B4-BE49-F238E27FC236}">
                <a16:creationId xmlns:a16="http://schemas.microsoft.com/office/drawing/2014/main" id="{306BB9F4-58B4-4625-9B73-E69210CF6C82}"/>
              </a:ext>
            </a:extLst>
          </p:cNvPr>
          <p:cNvGraphicFramePr>
            <a:graphicFrameLocks noGrp="1"/>
          </p:cNvGraphicFramePr>
          <p:nvPr>
            <p:extLst>
              <p:ext uri="{D42A27DB-BD31-4B8C-83A1-F6EECF244321}">
                <p14:modId xmlns:p14="http://schemas.microsoft.com/office/powerpoint/2010/main" val="1961550900"/>
              </p:ext>
            </p:extLst>
          </p:nvPr>
        </p:nvGraphicFramePr>
        <p:xfrm>
          <a:off x="419100" y="1109435"/>
          <a:ext cx="8978535" cy="4136813"/>
        </p:xfrm>
        <a:graphic>
          <a:graphicData uri="http://schemas.openxmlformats.org/drawingml/2006/table">
            <a:tbl>
              <a:tblPr firstRow="1" bandRow="1">
                <a:tableStyleId>{5C22544A-7EE6-4342-B048-85BDC9FD1C3A}</a:tableStyleId>
              </a:tblPr>
              <a:tblGrid>
                <a:gridCol w="1873271">
                  <a:extLst>
                    <a:ext uri="{9D8B030D-6E8A-4147-A177-3AD203B41FA5}">
                      <a16:colId xmlns:a16="http://schemas.microsoft.com/office/drawing/2014/main" val="3356831951"/>
                    </a:ext>
                  </a:extLst>
                </a:gridCol>
                <a:gridCol w="1776316">
                  <a:extLst>
                    <a:ext uri="{9D8B030D-6E8A-4147-A177-3AD203B41FA5}">
                      <a16:colId xmlns:a16="http://schemas.microsoft.com/office/drawing/2014/main" val="2685429339"/>
                    </a:ext>
                  </a:extLst>
                </a:gridCol>
                <a:gridCol w="1776316">
                  <a:extLst>
                    <a:ext uri="{9D8B030D-6E8A-4147-A177-3AD203B41FA5}">
                      <a16:colId xmlns:a16="http://schemas.microsoft.com/office/drawing/2014/main" val="2123754207"/>
                    </a:ext>
                  </a:extLst>
                </a:gridCol>
                <a:gridCol w="1776316">
                  <a:extLst>
                    <a:ext uri="{9D8B030D-6E8A-4147-A177-3AD203B41FA5}">
                      <a16:colId xmlns:a16="http://schemas.microsoft.com/office/drawing/2014/main" val="1558789606"/>
                    </a:ext>
                  </a:extLst>
                </a:gridCol>
                <a:gridCol w="1776316">
                  <a:extLst>
                    <a:ext uri="{9D8B030D-6E8A-4147-A177-3AD203B41FA5}">
                      <a16:colId xmlns:a16="http://schemas.microsoft.com/office/drawing/2014/main" val="153097908"/>
                    </a:ext>
                  </a:extLst>
                </a:gridCol>
              </a:tblGrid>
              <a:tr h="381194">
                <a:tc>
                  <a:txBody>
                    <a:bodyPr/>
                    <a:lstStyle/>
                    <a:p>
                      <a:pPr algn="ctr"/>
                      <a:endParaRPr kumimoji="1" lang="ja-JP" altLang="en-US" b="1" dirty="0">
                        <a:solidFill>
                          <a:srgbClr val="003CB4"/>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rgbClr val="FF0000"/>
                          </a:solidFill>
                          <a:latin typeface="Meiryo UI" panose="020B0604030504040204" pitchFamily="50" charset="-128"/>
                          <a:ea typeface="Meiryo UI" panose="020B0604030504040204" pitchFamily="50" charset="-128"/>
                        </a:rPr>
                        <a:t>P </a:t>
                      </a:r>
                      <a:r>
                        <a:rPr kumimoji="1" lang="ja-JP" altLang="en-US" dirty="0">
                          <a:solidFill>
                            <a:schemeClr val="tx1"/>
                          </a:solidFill>
                          <a:latin typeface="Meiryo UI" panose="020B0604030504040204" pitchFamily="50" charset="-128"/>
                          <a:ea typeface="Meiryo UI" panose="020B0604030504040204" pitchFamily="50" charset="-128"/>
                        </a:rPr>
                        <a:t>政治</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rgbClr val="FF0000"/>
                          </a:solidFill>
                          <a:latin typeface="Meiryo UI" panose="020B0604030504040204" pitchFamily="50" charset="-128"/>
                          <a:ea typeface="Meiryo UI" panose="020B0604030504040204" pitchFamily="50" charset="-128"/>
                        </a:rPr>
                        <a:t>E </a:t>
                      </a:r>
                      <a:r>
                        <a:rPr kumimoji="1" lang="ja-JP" altLang="en-US" dirty="0">
                          <a:solidFill>
                            <a:schemeClr val="tx1"/>
                          </a:solidFill>
                          <a:latin typeface="Meiryo UI" panose="020B0604030504040204" pitchFamily="50" charset="-128"/>
                          <a:ea typeface="Meiryo UI" panose="020B0604030504040204" pitchFamily="50" charset="-128"/>
                        </a:rPr>
                        <a:t>経済</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rgbClr val="FF0000"/>
                          </a:solidFill>
                          <a:latin typeface="Meiryo UI" panose="020B0604030504040204" pitchFamily="50" charset="-128"/>
                          <a:ea typeface="Meiryo UI" panose="020B0604030504040204" pitchFamily="50" charset="-128"/>
                        </a:rPr>
                        <a:t>S </a:t>
                      </a:r>
                      <a:r>
                        <a:rPr kumimoji="1" lang="ja-JP" altLang="en-US" dirty="0">
                          <a:solidFill>
                            <a:schemeClr val="tx1"/>
                          </a:solidFill>
                          <a:latin typeface="Meiryo UI" panose="020B0604030504040204" pitchFamily="50" charset="-128"/>
                          <a:ea typeface="Meiryo UI" panose="020B0604030504040204" pitchFamily="50" charset="-128"/>
                        </a:rPr>
                        <a:t>社会</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rgbClr val="FF0000"/>
                          </a:solidFill>
                          <a:latin typeface="Meiryo UI" panose="020B0604030504040204" pitchFamily="50" charset="-128"/>
                          <a:ea typeface="Meiryo UI" panose="020B0604030504040204" pitchFamily="50" charset="-128"/>
                        </a:rPr>
                        <a:t>T </a:t>
                      </a:r>
                      <a:r>
                        <a:rPr kumimoji="1" lang="ja-JP" altLang="en-US" dirty="0">
                          <a:solidFill>
                            <a:schemeClr val="tx1"/>
                          </a:solidFill>
                          <a:latin typeface="Meiryo UI" panose="020B0604030504040204" pitchFamily="50" charset="-128"/>
                          <a:ea typeface="Meiryo UI" panose="020B0604030504040204" pitchFamily="50" charset="-128"/>
                        </a:rPr>
                        <a:t>技術</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3080232"/>
                  </a:ext>
                </a:extLst>
              </a:tr>
              <a:tr h="1251873">
                <a:tc>
                  <a:txBody>
                    <a:bodyPr/>
                    <a:lstStyle/>
                    <a:p>
                      <a:pPr algn="l"/>
                      <a:r>
                        <a:rPr kumimoji="1" lang="ja-JP" altLang="en-US" b="1" dirty="0">
                          <a:solidFill>
                            <a:srgbClr val="003CB4"/>
                          </a:solidFill>
                          <a:latin typeface="Meiryo UI" panose="020B0604030504040204" pitchFamily="50" charset="-128"/>
                          <a:ea typeface="Meiryo UI" panose="020B0604030504040204" pitchFamily="50" charset="-128"/>
                        </a:rPr>
                        <a:t>検討対象の業界</a:t>
                      </a:r>
                      <a:endParaRPr kumimoji="1" lang="en-US" altLang="ja-JP" b="1" dirty="0">
                        <a:solidFill>
                          <a:srgbClr val="003CB4"/>
                        </a:solidFill>
                        <a:latin typeface="Meiryo UI" panose="020B0604030504040204" pitchFamily="50" charset="-128"/>
                        <a:ea typeface="Meiryo UI" panose="020B0604030504040204" pitchFamily="50" charset="-128"/>
                      </a:endParaRPr>
                    </a:p>
                    <a:p>
                      <a:pPr algn="l"/>
                      <a:r>
                        <a:rPr kumimoji="1" lang="ja-JP" altLang="en-US" b="1" dirty="0">
                          <a:solidFill>
                            <a:srgbClr val="003CB4"/>
                          </a:solidFill>
                          <a:latin typeface="Meiryo UI" panose="020B0604030504040204" pitchFamily="50" charset="-128"/>
                          <a:ea typeface="Meiryo UI" panose="020B0604030504040204" pitchFamily="50" charset="-128"/>
                        </a:rPr>
                        <a:t>自社の業界</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endParaRPr kumimoji="1" lang="en-US" altLang="ja-JP"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1602168"/>
                  </a:ext>
                </a:extLst>
              </a:tr>
              <a:tr h="1251873">
                <a:tc>
                  <a:txBody>
                    <a:bodyPr/>
                    <a:lstStyle/>
                    <a:p>
                      <a:pPr algn="l"/>
                      <a:r>
                        <a:rPr kumimoji="1" lang="ja-JP" altLang="en-US" b="1" dirty="0">
                          <a:solidFill>
                            <a:srgbClr val="003CB4"/>
                          </a:solidFill>
                          <a:latin typeface="Meiryo UI" panose="020B0604030504040204" pitchFamily="50" charset="-128"/>
                          <a:ea typeface="Meiryo UI" panose="020B0604030504040204" pitchFamily="50" charset="-128"/>
                        </a:rPr>
                        <a:t>その顧客の業界</a:t>
                      </a:r>
                      <a:endParaRPr kumimoji="1" lang="en-US" altLang="ja-JP" sz="800" b="1" dirty="0">
                        <a:solidFill>
                          <a:srgbClr val="003CB4"/>
                        </a:solidFill>
                        <a:latin typeface="Meiryo UI" panose="020B0604030504040204" pitchFamily="50" charset="-128"/>
                        <a:ea typeface="Meiryo UI" panose="020B0604030504040204" pitchFamily="50" charset="-128"/>
                      </a:endParaRPr>
                    </a:p>
                    <a:p>
                      <a:pPr algn="l"/>
                      <a:r>
                        <a:rPr kumimoji="1" lang="ja-JP" altLang="en-US" b="1" dirty="0">
                          <a:solidFill>
                            <a:srgbClr val="003CB4"/>
                          </a:solidFill>
                          <a:latin typeface="Meiryo UI" panose="020B0604030504040204" pitchFamily="50" charset="-128"/>
                          <a:ea typeface="Meiryo UI" panose="020B0604030504040204" pitchFamily="50" charset="-128"/>
                        </a:rPr>
                        <a:t>仕入先の業界</a:t>
                      </a:r>
                      <a:endParaRPr kumimoji="1" lang="en-US" altLang="ja-JP" b="1" dirty="0">
                        <a:solidFill>
                          <a:srgbClr val="003CB4"/>
                        </a:solidFill>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4044073"/>
                  </a:ext>
                </a:extLst>
              </a:tr>
              <a:tr h="1251873">
                <a:tc>
                  <a:txBody>
                    <a:bodyPr/>
                    <a:lstStyle/>
                    <a:p>
                      <a:pPr algn="l"/>
                      <a:r>
                        <a:rPr kumimoji="1" lang="ja-JP" altLang="en-US" b="1" dirty="0">
                          <a:solidFill>
                            <a:srgbClr val="003CB4"/>
                          </a:solidFill>
                          <a:latin typeface="Meiryo UI" panose="020B0604030504040204" pitchFamily="50" charset="-128"/>
                          <a:ea typeface="Meiryo UI" panose="020B0604030504040204" pitchFamily="50" charset="-128"/>
                        </a:rPr>
                        <a:t>業界横断</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3317177"/>
                  </a:ext>
                </a:extLst>
              </a:tr>
            </a:tbl>
          </a:graphicData>
        </a:graphic>
      </p:graphicFrame>
      <p:sp>
        <p:nvSpPr>
          <p:cNvPr id="13314" name="Rectangle 3">
            <a:extLst>
              <a:ext uri="{FF2B5EF4-FFF2-40B4-BE49-F238E27FC236}">
                <a16:creationId xmlns:a16="http://schemas.microsoft.com/office/drawing/2014/main" id="{B437D7CC-E015-91B4-412C-3972A399B84A}"/>
              </a:ext>
            </a:extLst>
          </p:cNvPr>
          <p:cNvSpPr txBox="1">
            <a:spLocks noChangeArrowheads="1"/>
          </p:cNvSpPr>
          <p:nvPr/>
        </p:nvSpPr>
        <p:spPr bwMode="auto">
          <a:xfrm>
            <a:off x="1621017" y="5642490"/>
            <a:ext cx="742809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１）　事業機会を生み出す可能性のある</a:t>
            </a:r>
            <a:r>
              <a:rPr lang="ja-JP" altLang="en-US" sz="2000" dirty="0">
                <a:solidFill>
                  <a:srgbClr val="000000"/>
                </a:solidFill>
                <a:latin typeface="Meiryo UI" panose="020B0604030504040204" pitchFamily="50" charset="-128"/>
                <a:ea typeface="Meiryo UI" panose="020B0604030504040204" pitchFamily="50" charset="-128"/>
                <a:cs typeface="メイリオ" panose="020B0604030504040204" pitchFamily="50" charset="-128"/>
              </a:rPr>
              <a:t>環境</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変化は何か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２）　自社</a:t>
            </a:r>
            <a:r>
              <a:rPr lang="ja-JP" altLang="en-US" sz="2000" dirty="0">
                <a:solidFill>
                  <a:srgbClr val="000000"/>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rPr>
              <a:t>顧客、社会にとって、その変化の意味合いは何か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194314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3C4BF5-D92F-D5DD-D889-5257FCEB5ED3}"/>
              </a:ext>
            </a:extLst>
          </p:cNvPr>
          <p:cNvSpPr/>
          <p:nvPr/>
        </p:nvSpPr>
        <p:spPr bwMode="auto">
          <a:xfrm>
            <a:off x="484188" y="1344613"/>
            <a:ext cx="8964612" cy="5167312"/>
          </a:xfrm>
          <a:prstGeom prst="rect">
            <a:avLst/>
          </a:prstGeom>
          <a:solidFill>
            <a:schemeClr val="bg1"/>
          </a:solidFill>
          <a:ln w="2857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lIns="36000" tIns="36000" rIns="36000" bIns="3600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5" name="Rectangle 3">
            <a:extLst>
              <a:ext uri="{FF2B5EF4-FFF2-40B4-BE49-F238E27FC236}">
                <a16:creationId xmlns:a16="http://schemas.microsoft.com/office/drawing/2014/main" id="{DCD9D4B8-8E07-F983-5F3C-96D725706BA2}"/>
              </a:ext>
            </a:extLst>
          </p:cNvPr>
          <p:cNvSpPr txBox="1">
            <a:spLocks noChangeArrowheads="1"/>
          </p:cNvSpPr>
          <p:nvPr/>
        </p:nvSpPr>
        <p:spPr bwMode="auto">
          <a:xfrm>
            <a:off x="1027113" y="1476375"/>
            <a:ext cx="8161337" cy="4862513"/>
          </a:xfrm>
          <a:prstGeom prst="rect">
            <a:avLst/>
          </a:prstGeom>
          <a:noFill/>
          <a:ln w="9525">
            <a:noFill/>
            <a:miter lim="800000"/>
            <a:headEnd/>
            <a:tailEnd/>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３名以上で行う。</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lvl="0" eaLnBrk="0" hangingPunct="0">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１人８枚ずつの</a:t>
            </a:r>
            <a:r>
              <a:rPr lang="ja-JP" altLang="en-US" sz="2000" dirty="0">
                <a:solidFill>
                  <a:srgbClr val="000000"/>
                </a:solidFill>
                <a:latin typeface="Meiryo UI" panose="020B0604030504040204" pitchFamily="50" charset="-128"/>
                <a:ea typeface="Meiryo UI" panose="020B0604030504040204" pitchFamily="50" charset="-128"/>
                <a:cs typeface="メイリオ" pitchFamily="50" charset="-128"/>
              </a:rPr>
              <a:t>白紙カード</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と、ホワイトボードを用意する。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注目のキーワードを１つずつ白紙カードに記入する。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725487" marR="0" lvl="1" indent="0" algn="l" defTabSz="914400" rtl="0" eaLnBrk="0" fontAlgn="base" latinLnBrk="0" hangingPunct="0">
              <a:lnSpc>
                <a:spcPct val="100000"/>
              </a:lnSpc>
              <a:spcBef>
                <a:spcPct val="0"/>
              </a:spcBef>
              <a:spcAft>
                <a:spcPct val="0"/>
              </a:spcAft>
              <a:buClr>
                <a:srgbClr val="FF0000"/>
              </a:buClr>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事業分野、製品、ビジネスモデル、社会現象、技術、地域などの</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725487" marR="0" lvl="1" indent="0" algn="l" defTabSz="914400" rtl="0" eaLnBrk="0" fontAlgn="base" latinLnBrk="0" hangingPunct="0">
              <a:lnSpc>
                <a:spcPct val="100000"/>
              </a:lnSpc>
              <a:spcBef>
                <a:spcPct val="0"/>
              </a:spcBef>
              <a:spcAft>
                <a:spcPct val="0"/>
              </a:spcAft>
              <a:buClr>
                <a:srgbClr val="FF0000"/>
              </a:buClr>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カテゴリーを意識して書き分ける。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全員のカードを集め、すべてまとめてシャッフルし、２つの山に分ける。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上から順に１枚ずつめくり、キーワードのペアを「○○</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○○＝」と書き出し、事業アイデアを考える（必ずペアずつ行うこと）。</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アイデアが出なかったり、適切なペアでなければ次のカードに移る。</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これをおもしろいアイデアが出るまで続ける</a:t>
            </a:r>
            <a:r>
              <a:rPr lang="ja-JP" altLang="en-US" sz="2000" dirty="0">
                <a:solidFill>
                  <a:srgbClr val="000000"/>
                </a:solidFill>
                <a:latin typeface="Meiryo UI" panose="020B0604030504040204" pitchFamily="50" charset="-128"/>
                <a:ea typeface="Meiryo UI" panose="020B0604030504040204" pitchFamily="50" charset="-128"/>
                <a:cs typeface="メイリオ" pitchFamily="50" charset="-128"/>
              </a:rPr>
              <a:t>。</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a:p>
            <a:pPr marL="457200" marR="0" lvl="0" indent="-457200" algn="l" defTabSz="914400" rtl="0" eaLnBrk="0" fontAlgn="base" latinLnBrk="0" hangingPunct="0">
              <a:lnSpc>
                <a:spcPct val="100000"/>
              </a:lnSpc>
              <a:spcBef>
                <a:spcPct val="0"/>
              </a:spcBef>
              <a:spcAft>
                <a:spcPct val="0"/>
              </a:spcAft>
              <a:buClrTx/>
              <a:buSzTx/>
              <a:buFontTx/>
              <a:buAutoNum type="circleNumDbPlain"/>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rPr>
              <a:t>出たアイデアのなかから深堀りするものを選ぶ（２～３件）。</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メイリオ" pitchFamily="50" charset="-128"/>
            </a:endParaRPr>
          </a:p>
        </p:txBody>
      </p:sp>
      <p:sp>
        <p:nvSpPr>
          <p:cNvPr id="14340" name="Rectangle 4">
            <a:extLst>
              <a:ext uri="{FF2B5EF4-FFF2-40B4-BE49-F238E27FC236}">
                <a16:creationId xmlns:a16="http://schemas.microsoft.com/office/drawing/2014/main" id="{A24F011E-6D0E-0542-6BFB-5879C20695BB}"/>
              </a:ext>
            </a:extLst>
          </p:cNvPr>
          <p:cNvSpPr>
            <a:spLocks noGrp="1" noChangeArrowheads="1"/>
          </p:cNvSpPr>
          <p:nvPr>
            <p:ph type="title"/>
          </p:nvPr>
        </p:nvSpPr>
        <p:spPr>
          <a:xfrm>
            <a:off x="233363" y="228600"/>
            <a:ext cx="8724900" cy="762000"/>
          </a:xfrm>
        </p:spPr>
        <p:txBody>
          <a:bodyPr/>
          <a:lstStyle/>
          <a:p>
            <a:pPr eaLnBrk="1" hangingPunct="1"/>
            <a:r>
              <a:rPr lang="ja-JP" altLang="en-US" sz="2800" b="1" dirty="0">
                <a:solidFill>
                  <a:schemeClr val="tx1"/>
                </a:solidFill>
                <a:latin typeface="Meiryo UI" panose="020B0604030504040204" pitchFamily="50" charset="-128"/>
                <a:ea typeface="Meiryo UI" panose="020B0604030504040204" pitchFamily="50" charset="-128"/>
              </a:rPr>
              <a:t>③ 「クロストライアル」の進め方</a:t>
            </a:r>
          </a:p>
        </p:txBody>
      </p:sp>
      <p:sp>
        <p:nvSpPr>
          <p:cNvPr id="14341" name="大かっこ 2">
            <a:extLst>
              <a:ext uri="{FF2B5EF4-FFF2-40B4-BE49-F238E27FC236}">
                <a16:creationId xmlns:a16="http://schemas.microsoft.com/office/drawing/2014/main" id="{072C7709-C1E4-C0B6-BECF-2FC17C6F58AA}"/>
              </a:ext>
            </a:extLst>
          </p:cNvPr>
          <p:cNvSpPr>
            <a:spLocks noChangeArrowheads="1"/>
          </p:cNvSpPr>
          <p:nvPr/>
        </p:nvSpPr>
        <p:spPr bwMode="auto">
          <a:xfrm>
            <a:off x="1662113" y="2687638"/>
            <a:ext cx="6705600" cy="568325"/>
          </a:xfrm>
          <a:prstGeom prst="bracketPair">
            <a:avLst>
              <a:gd name="adj" fmla="val 16667"/>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tIns="36000" rIns="36000" bIns="36000"/>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CD3C3-D3DB-AC07-D388-83DBC157A7DE}"/>
            </a:ext>
          </a:extLst>
        </p:cNvPr>
        <p:cNvGrpSpPr/>
        <p:nvPr/>
      </p:nvGrpSpPr>
      <p:grpSpPr>
        <a:xfrm>
          <a:off x="0" y="0"/>
          <a:ext cx="0" cy="0"/>
          <a:chOff x="0" y="0"/>
          <a:chExt cx="0" cy="0"/>
        </a:xfrm>
      </p:grpSpPr>
      <p:sp>
        <p:nvSpPr>
          <p:cNvPr id="590852" name="Rectangle 4">
            <a:extLst>
              <a:ext uri="{FF2B5EF4-FFF2-40B4-BE49-F238E27FC236}">
                <a16:creationId xmlns:a16="http://schemas.microsoft.com/office/drawing/2014/main" id="{722BED72-032B-6241-5E90-146A7A1BDE22}"/>
              </a:ext>
            </a:extLst>
          </p:cNvPr>
          <p:cNvSpPr>
            <a:spLocks noGrp="1" noChangeArrowheads="1"/>
          </p:cNvSpPr>
          <p:nvPr>
            <p:ph type="title"/>
          </p:nvPr>
        </p:nvSpPr>
        <p:spPr>
          <a:xfrm>
            <a:off x="232978" y="228600"/>
            <a:ext cx="8724900" cy="762000"/>
          </a:xfrm>
        </p:spPr>
        <p:txBody>
          <a:bodyPr/>
          <a:lstStyle/>
          <a:p>
            <a:pPr eaLnBrk="1" hangingPunct="1">
              <a:defRPr/>
            </a:pPr>
            <a:r>
              <a:rPr lang="ja-JP" altLang="en-US" dirty="0">
                <a:solidFill>
                  <a:schemeClr val="tx1"/>
                </a:solidFill>
              </a:rPr>
              <a:t>③ 「</a:t>
            </a:r>
            <a:r>
              <a:rPr lang="ja-JP" altLang="en-US" sz="2800" dirty="0">
                <a:solidFill>
                  <a:schemeClr val="tx1"/>
                </a:solidFill>
              </a:rPr>
              <a:t>クロストライアル」の実施イメージ</a:t>
            </a:r>
          </a:p>
        </p:txBody>
      </p:sp>
      <p:sp>
        <p:nvSpPr>
          <p:cNvPr id="38" name="正方形/長方形 37">
            <a:extLst>
              <a:ext uri="{FF2B5EF4-FFF2-40B4-BE49-F238E27FC236}">
                <a16:creationId xmlns:a16="http://schemas.microsoft.com/office/drawing/2014/main" id="{EA10AC9B-32DD-FB20-D3DA-E229D0720FD3}"/>
              </a:ext>
            </a:extLst>
          </p:cNvPr>
          <p:cNvSpPr/>
          <p:nvPr/>
        </p:nvSpPr>
        <p:spPr bwMode="auto">
          <a:xfrm>
            <a:off x="1420318" y="3018310"/>
            <a:ext cx="1967459" cy="1205451"/>
          </a:xfrm>
          <a:prstGeom prst="rect">
            <a:avLst/>
          </a:prstGeom>
          <a:solidFill>
            <a:schemeClr val="bg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39" name="正方形/長方形 38">
            <a:extLst>
              <a:ext uri="{FF2B5EF4-FFF2-40B4-BE49-F238E27FC236}">
                <a16:creationId xmlns:a16="http://schemas.microsoft.com/office/drawing/2014/main" id="{E69C94FD-E8D7-A0CD-B24F-725518F95947}"/>
              </a:ext>
            </a:extLst>
          </p:cNvPr>
          <p:cNvSpPr/>
          <p:nvPr/>
        </p:nvSpPr>
        <p:spPr bwMode="auto">
          <a:xfrm>
            <a:off x="689548" y="2469561"/>
            <a:ext cx="3232278" cy="1880695"/>
          </a:xfrm>
          <a:prstGeom prst="rect">
            <a:avLst/>
          </a:prstGeom>
          <a:noFill/>
          <a:ln w="381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37" name="テキスト ボックス 36">
            <a:extLst>
              <a:ext uri="{FF2B5EF4-FFF2-40B4-BE49-F238E27FC236}">
                <a16:creationId xmlns:a16="http://schemas.microsoft.com/office/drawing/2014/main" id="{F74DB7FA-6366-E90D-7484-18D08AB76F32}"/>
              </a:ext>
            </a:extLst>
          </p:cNvPr>
          <p:cNvSpPr txBox="1"/>
          <p:nvPr/>
        </p:nvSpPr>
        <p:spPr>
          <a:xfrm>
            <a:off x="2682662" y="2717636"/>
            <a:ext cx="1191352" cy="307777"/>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＝アイデア ！</a:t>
            </a:r>
          </a:p>
        </p:txBody>
      </p:sp>
      <p:sp>
        <p:nvSpPr>
          <p:cNvPr id="48" name="正方形/長方形 47">
            <a:extLst>
              <a:ext uri="{FF2B5EF4-FFF2-40B4-BE49-F238E27FC236}">
                <a16:creationId xmlns:a16="http://schemas.microsoft.com/office/drawing/2014/main" id="{A6CCEECD-916F-E624-9437-4996D755AE3B}"/>
              </a:ext>
            </a:extLst>
          </p:cNvPr>
          <p:cNvSpPr/>
          <p:nvPr/>
        </p:nvSpPr>
        <p:spPr bwMode="auto">
          <a:xfrm>
            <a:off x="1069850" y="2706557"/>
            <a:ext cx="590983" cy="307777"/>
          </a:xfrm>
          <a:prstGeom prst="rect">
            <a:avLst/>
          </a:prstGeom>
          <a:solidFill>
            <a:srgbClr val="D4E5F7"/>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49" name="正方形/長方形 48">
            <a:extLst>
              <a:ext uri="{FF2B5EF4-FFF2-40B4-BE49-F238E27FC236}">
                <a16:creationId xmlns:a16="http://schemas.microsoft.com/office/drawing/2014/main" id="{FCB08FAA-0486-1094-6ABB-0C0E041BFAA1}"/>
              </a:ext>
            </a:extLst>
          </p:cNvPr>
          <p:cNvSpPr/>
          <p:nvPr/>
        </p:nvSpPr>
        <p:spPr bwMode="auto">
          <a:xfrm>
            <a:off x="2091679" y="2706557"/>
            <a:ext cx="590983" cy="307777"/>
          </a:xfrm>
          <a:prstGeom prst="rect">
            <a:avLst/>
          </a:prstGeom>
          <a:solidFill>
            <a:srgbClr val="D4E5F7"/>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50" name="テキスト ボックス 49">
            <a:extLst>
              <a:ext uri="{FF2B5EF4-FFF2-40B4-BE49-F238E27FC236}">
                <a16:creationId xmlns:a16="http://schemas.microsoft.com/office/drawing/2014/main" id="{38529D58-2388-8574-8220-000A53736AB3}"/>
              </a:ext>
            </a:extLst>
          </p:cNvPr>
          <p:cNvSpPr txBox="1"/>
          <p:nvPr/>
        </p:nvSpPr>
        <p:spPr>
          <a:xfrm>
            <a:off x="1701726" y="2696794"/>
            <a:ext cx="333746" cy="307777"/>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endParaRPr>
          </a:p>
        </p:txBody>
      </p:sp>
      <p:sp>
        <p:nvSpPr>
          <p:cNvPr id="51" name="正方形/長方形 50">
            <a:extLst>
              <a:ext uri="{FF2B5EF4-FFF2-40B4-BE49-F238E27FC236}">
                <a16:creationId xmlns:a16="http://schemas.microsoft.com/office/drawing/2014/main" id="{4FC97471-F197-33AD-1667-8F31C95DC6D2}"/>
              </a:ext>
            </a:extLst>
          </p:cNvPr>
          <p:cNvSpPr/>
          <p:nvPr/>
        </p:nvSpPr>
        <p:spPr bwMode="auto">
          <a:xfrm>
            <a:off x="1056056" y="3133054"/>
            <a:ext cx="590983" cy="307777"/>
          </a:xfrm>
          <a:prstGeom prst="rect">
            <a:avLst/>
          </a:prstGeom>
          <a:solidFill>
            <a:srgbClr val="D4E5F7"/>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52" name="正方形/長方形 51">
            <a:extLst>
              <a:ext uri="{FF2B5EF4-FFF2-40B4-BE49-F238E27FC236}">
                <a16:creationId xmlns:a16="http://schemas.microsoft.com/office/drawing/2014/main" id="{AF9345E2-CB35-25BA-C3CB-CB378568715C}"/>
              </a:ext>
            </a:extLst>
          </p:cNvPr>
          <p:cNvSpPr/>
          <p:nvPr/>
        </p:nvSpPr>
        <p:spPr bwMode="auto">
          <a:xfrm>
            <a:off x="2077885" y="3133054"/>
            <a:ext cx="590983" cy="307777"/>
          </a:xfrm>
          <a:prstGeom prst="rect">
            <a:avLst/>
          </a:prstGeom>
          <a:solidFill>
            <a:srgbClr val="D4E5F7"/>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53" name="テキスト ボックス 52">
            <a:extLst>
              <a:ext uri="{FF2B5EF4-FFF2-40B4-BE49-F238E27FC236}">
                <a16:creationId xmlns:a16="http://schemas.microsoft.com/office/drawing/2014/main" id="{6D53649A-92E6-D512-A7C9-A608153558DF}"/>
              </a:ext>
            </a:extLst>
          </p:cNvPr>
          <p:cNvSpPr txBox="1"/>
          <p:nvPr/>
        </p:nvSpPr>
        <p:spPr>
          <a:xfrm>
            <a:off x="1687932" y="3123291"/>
            <a:ext cx="333746" cy="307777"/>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endPar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endParaRPr>
          </a:p>
        </p:txBody>
      </p:sp>
      <p:sp>
        <p:nvSpPr>
          <p:cNvPr id="55" name="テキスト ボックス 54">
            <a:extLst>
              <a:ext uri="{FF2B5EF4-FFF2-40B4-BE49-F238E27FC236}">
                <a16:creationId xmlns:a16="http://schemas.microsoft.com/office/drawing/2014/main" id="{7CD86B76-DACF-2E5E-7782-871F134251EA}"/>
              </a:ext>
            </a:extLst>
          </p:cNvPr>
          <p:cNvSpPr txBox="1"/>
          <p:nvPr/>
        </p:nvSpPr>
        <p:spPr>
          <a:xfrm>
            <a:off x="1219498" y="3426227"/>
            <a:ext cx="277640" cy="73866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endParaRPr kumimoji="1" lang="en-US" altLang="ja-JP"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endParaRPr kumimoji="1" lang="en-US" altLang="ja-JP"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p>
        </p:txBody>
      </p:sp>
      <p:sp>
        <p:nvSpPr>
          <p:cNvPr id="56" name="テキスト ボックス 55">
            <a:extLst>
              <a:ext uri="{FF2B5EF4-FFF2-40B4-BE49-F238E27FC236}">
                <a16:creationId xmlns:a16="http://schemas.microsoft.com/office/drawing/2014/main" id="{F478AFBF-0EF0-DC72-3EC6-110A53B6DC51}"/>
              </a:ext>
            </a:extLst>
          </p:cNvPr>
          <p:cNvSpPr txBox="1"/>
          <p:nvPr/>
        </p:nvSpPr>
        <p:spPr>
          <a:xfrm>
            <a:off x="2269422" y="3421966"/>
            <a:ext cx="277640" cy="73866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endParaRPr kumimoji="1" lang="en-US" altLang="ja-JP"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endParaRPr kumimoji="1" lang="en-US" altLang="ja-JP"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p>
        </p:txBody>
      </p:sp>
      <p:cxnSp>
        <p:nvCxnSpPr>
          <p:cNvPr id="58" name="コネクタ: カギ線 57">
            <a:extLst>
              <a:ext uri="{FF2B5EF4-FFF2-40B4-BE49-F238E27FC236}">
                <a16:creationId xmlns:a16="http://schemas.microsoft.com/office/drawing/2014/main" id="{D7F52FD9-DF27-4F0C-6F93-3E358EEC2EEA}"/>
              </a:ext>
            </a:extLst>
          </p:cNvPr>
          <p:cNvCxnSpPr>
            <a:cxnSpLocks/>
            <a:stCxn id="60" idx="1"/>
            <a:endCxn id="49" idx="0"/>
          </p:cNvCxnSpPr>
          <p:nvPr/>
        </p:nvCxnSpPr>
        <p:spPr bwMode="auto">
          <a:xfrm rot="10800000" flipV="1">
            <a:off x="2387171" y="2183005"/>
            <a:ext cx="2237298" cy="523552"/>
          </a:xfrm>
          <a:prstGeom prst="bentConnector2">
            <a:avLst/>
          </a:prstGeom>
          <a:noFill/>
          <a:ln w="19050" cap="flat" cmpd="sng" algn="ctr">
            <a:solidFill>
              <a:schemeClr val="bg2">
                <a:lumMod val="50000"/>
              </a:schemeClr>
            </a:solidFill>
            <a:prstDash val="solid"/>
            <a:round/>
            <a:headEnd type="none" w="med" len="med"/>
            <a:tailEnd type="triangle"/>
          </a:ln>
          <a:effectLst/>
        </p:spPr>
      </p:cxnSp>
      <p:sp>
        <p:nvSpPr>
          <p:cNvPr id="60" name="正方形/長方形 59">
            <a:extLst>
              <a:ext uri="{FF2B5EF4-FFF2-40B4-BE49-F238E27FC236}">
                <a16:creationId xmlns:a16="http://schemas.microsoft.com/office/drawing/2014/main" id="{361F57F4-1F9C-712B-D4AD-B65F0AF0A42D}"/>
              </a:ext>
            </a:extLst>
          </p:cNvPr>
          <p:cNvSpPr/>
          <p:nvPr/>
        </p:nvSpPr>
        <p:spPr bwMode="auto">
          <a:xfrm>
            <a:off x="4624469" y="2106180"/>
            <a:ext cx="243590" cy="153649"/>
          </a:xfrm>
          <a:prstGeom prst="rect">
            <a:avLst/>
          </a:prstGeom>
          <a:noFill/>
          <a:ln w="12700" cap="flat" cmpd="sng" algn="ctr">
            <a:no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cxnSp>
        <p:nvCxnSpPr>
          <p:cNvPr id="62" name="コネクタ: カギ線 61">
            <a:extLst>
              <a:ext uri="{FF2B5EF4-FFF2-40B4-BE49-F238E27FC236}">
                <a16:creationId xmlns:a16="http://schemas.microsoft.com/office/drawing/2014/main" id="{A00DD027-E44E-8B6B-1839-E022AC7103D2}"/>
              </a:ext>
            </a:extLst>
          </p:cNvPr>
          <p:cNvCxnSpPr>
            <a:cxnSpLocks/>
            <a:stCxn id="60" idx="1"/>
            <a:endCxn id="48" idx="0"/>
          </p:cNvCxnSpPr>
          <p:nvPr/>
        </p:nvCxnSpPr>
        <p:spPr bwMode="auto">
          <a:xfrm rot="10800000" flipV="1">
            <a:off x="1365343" y="2183005"/>
            <a:ext cx="3259127" cy="523552"/>
          </a:xfrm>
          <a:prstGeom prst="bentConnector2">
            <a:avLst/>
          </a:prstGeom>
          <a:noFill/>
          <a:ln w="19050" cap="flat" cmpd="sng" algn="ctr">
            <a:solidFill>
              <a:schemeClr val="bg2">
                <a:lumMod val="50000"/>
              </a:schemeClr>
            </a:solidFill>
            <a:prstDash val="solid"/>
            <a:round/>
            <a:headEnd type="none" w="med" len="med"/>
            <a:tailEnd type="triangle"/>
          </a:ln>
          <a:effectLst/>
        </p:spPr>
      </p:cxnSp>
      <p:sp>
        <p:nvSpPr>
          <p:cNvPr id="590849" name="Rectangle 3">
            <a:extLst>
              <a:ext uri="{FF2B5EF4-FFF2-40B4-BE49-F238E27FC236}">
                <a16:creationId xmlns:a16="http://schemas.microsoft.com/office/drawing/2014/main" id="{7782EB9F-F12D-F442-89AB-4E572E17111C}"/>
              </a:ext>
            </a:extLst>
          </p:cNvPr>
          <p:cNvSpPr txBox="1">
            <a:spLocks noChangeArrowheads="1"/>
          </p:cNvSpPr>
          <p:nvPr/>
        </p:nvSpPr>
        <p:spPr bwMode="auto">
          <a:xfrm>
            <a:off x="4530791" y="4833757"/>
            <a:ext cx="5117401" cy="1170220"/>
          </a:xfrm>
          <a:prstGeom prst="rect">
            <a:avLst/>
          </a:prstGeom>
          <a:solidFill>
            <a:schemeClr val="accent3">
              <a:lumMod val="20000"/>
              <a:lumOff val="80000"/>
            </a:schemeClr>
          </a:solidFill>
          <a:ln w="9525">
            <a:noFill/>
            <a:miter lim="800000"/>
            <a:headEnd/>
            <a:tailEnd/>
          </a:ln>
        </p:spPr>
        <p:txBody>
          <a:bodyPr anchor="ctr"/>
          <a:lstStyle/>
          <a:p>
            <a:pPr marL="0" marR="0" lvl="1" indent="0" algn="l" defTabSz="914400" rtl="0" eaLnBrk="1" fontAlgn="base" latinLnBrk="0" hangingPunct="1">
              <a:lnSpc>
                <a:spcPct val="100000"/>
              </a:lnSpc>
              <a:spcBef>
                <a:spcPts val="600"/>
              </a:spcBef>
              <a:spcAft>
                <a:spcPct val="0"/>
              </a:spcAft>
              <a:buClrTx/>
              <a:buSzTx/>
              <a:buFont typeface="Wingdings" pitchFamily="2" charset="2"/>
              <a:buNone/>
              <a:tabLst/>
              <a:defRPr/>
            </a:pPr>
            <a:r>
              <a:rPr kumimoji="1"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組み合わせるキーワードで応用が広がる</a:t>
            </a:r>
            <a:endParaRPr kumimoji="1" lang="en-US" altLang="ja-JP"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base" latinLnBrk="0" hangingPunct="1">
              <a:lnSpc>
                <a:spcPct val="100000"/>
              </a:lnSpc>
              <a:spcBef>
                <a:spcPts val="600"/>
              </a:spcBef>
              <a:spcAft>
                <a:spcPct val="0"/>
              </a:spcAft>
              <a:buClrTx/>
              <a:buSzTx/>
              <a:buFont typeface="Wingdings" pitchFamily="2" charset="2"/>
              <a:buNone/>
              <a:tabLst/>
              <a:defRPr/>
            </a:pPr>
            <a:r>
              <a:rPr kumimoji="1" lang="ja-JP" altLang="en-US"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　「機会と脅威」</a:t>
            </a:r>
            <a:r>
              <a:rPr kumimoji="1" lang="en-US" altLang="ja-JP"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「強みと弱み」とすれば「クロス</a:t>
            </a:r>
            <a:r>
              <a:rPr kumimoji="1" lang="en-US" altLang="ja-JP"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SWOT</a:t>
            </a:r>
            <a:r>
              <a:rPr kumimoji="1" lang="ja-JP" altLang="en-US"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base" latinLnBrk="0" hangingPunct="1">
              <a:lnSpc>
                <a:spcPct val="100000"/>
              </a:lnSpc>
              <a:spcBef>
                <a:spcPts val="600"/>
              </a:spcBef>
              <a:spcAft>
                <a:spcPct val="0"/>
              </a:spcAft>
              <a:buClrTx/>
              <a:buSzTx/>
              <a:buFont typeface="Wingdings" pitchFamily="2" charset="2"/>
              <a:buNone/>
              <a:tabLst/>
              <a:defRPr/>
            </a:pPr>
            <a:r>
              <a:rPr kumimoji="1" lang="ja-JP" altLang="en-US"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　「保有技術」</a:t>
            </a:r>
            <a:r>
              <a:rPr kumimoji="1" lang="en-US" altLang="ja-JP"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「業種分類」とすれば「用途開発」</a:t>
            </a:r>
            <a:endParaRPr kumimoji="1" lang="en-US" altLang="ja-JP"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90850" name="テキスト ボックス 590849">
            <a:extLst>
              <a:ext uri="{FF2B5EF4-FFF2-40B4-BE49-F238E27FC236}">
                <a16:creationId xmlns:a16="http://schemas.microsoft.com/office/drawing/2014/main" id="{5ACC5204-9872-9207-DDB3-C893061D813F}"/>
              </a:ext>
            </a:extLst>
          </p:cNvPr>
          <p:cNvSpPr txBox="1"/>
          <p:nvPr/>
        </p:nvSpPr>
        <p:spPr>
          <a:xfrm>
            <a:off x="219503" y="6352913"/>
            <a:ext cx="4404967" cy="261610"/>
          </a:xfrm>
          <a:prstGeom prst="rect">
            <a:avLst/>
          </a:prstGeom>
          <a:noFill/>
        </p:spPr>
        <p:txBody>
          <a:bodyPr wrap="square" rtlCol="0">
            <a:spAutoFit/>
          </a:bodyPr>
          <a:lstStyle/>
          <a:p>
            <a:pPr lvl="0">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具体的なやり方は、</a:t>
            </a:r>
            <a:r>
              <a:rPr lang="ja-JP" altLang="en-US" sz="1100" dirty="0">
                <a:solidFill>
                  <a:prstClr val="black"/>
                </a:solidFill>
                <a:latin typeface="Meiryo UI" panose="020B0604030504040204" pitchFamily="50" charset="-128"/>
                <a:ea typeface="Meiryo UI" panose="020B0604030504040204" pitchFamily="50" charset="-128"/>
              </a:rPr>
              <a:t>秦充洋</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事業開発一気通貫</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（日経</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BP</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100" dirty="0">
                <a:solidFill>
                  <a:prstClr val="black"/>
                </a:solidFill>
                <a:latin typeface="Meiryo UI" panose="020B0604030504040204" pitchFamily="50" charset="-128"/>
                <a:ea typeface="Meiryo UI" panose="020B0604030504040204" pitchFamily="50" charset="-128"/>
              </a:rPr>
              <a:t>を参照</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楕円 1">
            <a:extLst>
              <a:ext uri="{FF2B5EF4-FFF2-40B4-BE49-F238E27FC236}">
                <a16:creationId xmlns:a16="http://schemas.microsoft.com/office/drawing/2014/main" id="{BA88BD92-37C1-0A7B-FFEB-F7452A00EA0C}"/>
              </a:ext>
            </a:extLst>
          </p:cNvPr>
          <p:cNvSpPr/>
          <p:nvPr/>
        </p:nvSpPr>
        <p:spPr bwMode="auto">
          <a:xfrm>
            <a:off x="980890" y="3314303"/>
            <a:ext cx="333746" cy="333746"/>
          </a:xfrm>
          <a:prstGeom prst="ellipse">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4" name="四角形: 角を丸くする 3">
            <a:extLst>
              <a:ext uri="{FF2B5EF4-FFF2-40B4-BE49-F238E27FC236}">
                <a16:creationId xmlns:a16="http://schemas.microsoft.com/office/drawing/2014/main" id="{32CB1455-8824-415E-C027-C10DDF93923D}"/>
              </a:ext>
            </a:extLst>
          </p:cNvPr>
          <p:cNvSpPr/>
          <p:nvPr/>
        </p:nvSpPr>
        <p:spPr bwMode="auto">
          <a:xfrm>
            <a:off x="912386" y="3653056"/>
            <a:ext cx="434476" cy="1015361"/>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3" name="四角形: 角を丸くする 2">
            <a:extLst>
              <a:ext uri="{FF2B5EF4-FFF2-40B4-BE49-F238E27FC236}">
                <a16:creationId xmlns:a16="http://schemas.microsoft.com/office/drawing/2014/main" id="{9C5FA301-026C-1E94-D5F5-85261959A83E}"/>
              </a:ext>
            </a:extLst>
          </p:cNvPr>
          <p:cNvSpPr/>
          <p:nvPr/>
        </p:nvSpPr>
        <p:spPr bwMode="auto">
          <a:xfrm rot="4052111">
            <a:off x="1524336" y="3332716"/>
            <a:ext cx="132875" cy="676341"/>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nvGrpSpPr>
          <p:cNvPr id="9" name="グループ化 8">
            <a:extLst>
              <a:ext uri="{FF2B5EF4-FFF2-40B4-BE49-F238E27FC236}">
                <a16:creationId xmlns:a16="http://schemas.microsoft.com/office/drawing/2014/main" id="{37D91CB1-9C55-7A26-3644-E725F9AC5ECA}"/>
              </a:ext>
            </a:extLst>
          </p:cNvPr>
          <p:cNvGrpSpPr/>
          <p:nvPr/>
        </p:nvGrpSpPr>
        <p:grpSpPr>
          <a:xfrm>
            <a:off x="2757793" y="4062555"/>
            <a:ext cx="369507" cy="991100"/>
            <a:chOff x="2455869" y="3803766"/>
            <a:chExt cx="369507" cy="991100"/>
          </a:xfrm>
        </p:grpSpPr>
        <p:sp>
          <p:nvSpPr>
            <p:cNvPr id="40" name="楕円 39">
              <a:extLst>
                <a:ext uri="{FF2B5EF4-FFF2-40B4-BE49-F238E27FC236}">
                  <a16:creationId xmlns:a16="http://schemas.microsoft.com/office/drawing/2014/main" id="{E8FA7C77-F75B-9EB1-A63F-6FD5376681DB}"/>
                </a:ext>
              </a:extLst>
            </p:cNvPr>
            <p:cNvSpPr/>
            <p:nvPr/>
          </p:nvSpPr>
          <p:spPr bwMode="auto">
            <a:xfrm>
              <a:off x="2465884" y="3803766"/>
              <a:ext cx="359492" cy="359492"/>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
          <p:nvSpPr>
            <p:cNvPr id="6" name="四角形: 角を丸くする 5">
              <a:extLst>
                <a:ext uri="{FF2B5EF4-FFF2-40B4-BE49-F238E27FC236}">
                  <a16:creationId xmlns:a16="http://schemas.microsoft.com/office/drawing/2014/main" id="{87D31218-44D6-776C-AB30-CBE0D153641F}"/>
                </a:ext>
              </a:extLst>
            </p:cNvPr>
            <p:cNvSpPr/>
            <p:nvPr/>
          </p:nvSpPr>
          <p:spPr bwMode="auto">
            <a:xfrm>
              <a:off x="2455869" y="4170502"/>
              <a:ext cx="359493" cy="624364"/>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sp>
        <p:nvSpPr>
          <p:cNvPr id="7" name="楕円 6">
            <a:extLst>
              <a:ext uri="{FF2B5EF4-FFF2-40B4-BE49-F238E27FC236}">
                <a16:creationId xmlns:a16="http://schemas.microsoft.com/office/drawing/2014/main" id="{1B99791F-B063-1629-CD2C-AB65F046CEE2}"/>
              </a:ext>
            </a:extLst>
          </p:cNvPr>
          <p:cNvSpPr/>
          <p:nvPr/>
        </p:nvSpPr>
        <p:spPr bwMode="auto">
          <a:xfrm>
            <a:off x="1195310" y="4051180"/>
            <a:ext cx="359492" cy="359492"/>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endParaRPr>
          </a:p>
        </p:txBody>
      </p:sp>
      <p:sp>
        <p:nvSpPr>
          <p:cNvPr id="8" name="四角形: 角を丸くする 7">
            <a:extLst>
              <a:ext uri="{FF2B5EF4-FFF2-40B4-BE49-F238E27FC236}">
                <a16:creationId xmlns:a16="http://schemas.microsoft.com/office/drawing/2014/main" id="{B407E59C-B518-1049-AB36-F8FF9652CBB2}"/>
              </a:ext>
            </a:extLst>
          </p:cNvPr>
          <p:cNvSpPr/>
          <p:nvPr/>
        </p:nvSpPr>
        <p:spPr bwMode="auto">
          <a:xfrm>
            <a:off x="1195310" y="4415064"/>
            <a:ext cx="359493" cy="624364"/>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nvGrpSpPr>
          <p:cNvPr id="10" name="グループ化 9">
            <a:extLst>
              <a:ext uri="{FF2B5EF4-FFF2-40B4-BE49-F238E27FC236}">
                <a16:creationId xmlns:a16="http://schemas.microsoft.com/office/drawing/2014/main" id="{30D3B2FE-CCA4-D51F-35A4-8C1169D942BE}"/>
              </a:ext>
            </a:extLst>
          </p:cNvPr>
          <p:cNvGrpSpPr/>
          <p:nvPr/>
        </p:nvGrpSpPr>
        <p:grpSpPr>
          <a:xfrm>
            <a:off x="2900179" y="4410671"/>
            <a:ext cx="468207" cy="1255835"/>
            <a:chOff x="2455869" y="3803766"/>
            <a:chExt cx="369507" cy="991100"/>
          </a:xfrm>
        </p:grpSpPr>
        <p:sp>
          <p:nvSpPr>
            <p:cNvPr id="11" name="楕円 10">
              <a:extLst>
                <a:ext uri="{FF2B5EF4-FFF2-40B4-BE49-F238E27FC236}">
                  <a16:creationId xmlns:a16="http://schemas.microsoft.com/office/drawing/2014/main" id="{0996C2F2-A29D-D7BD-486A-6B0E8DC07B2C}"/>
                </a:ext>
              </a:extLst>
            </p:cNvPr>
            <p:cNvSpPr/>
            <p:nvPr/>
          </p:nvSpPr>
          <p:spPr bwMode="auto">
            <a:xfrm>
              <a:off x="2465884" y="3803766"/>
              <a:ext cx="359492" cy="359492"/>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
          <p:nvSpPr>
            <p:cNvPr id="12" name="四角形: 角を丸くする 11">
              <a:extLst>
                <a:ext uri="{FF2B5EF4-FFF2-40B4-BE49-F238E27FC236}">
                  <a16:creationId xmlns:a16="http://schemas.microsoft.com/office/drawing/2014/main" id="{C67AE2DE-C8E9-C2ED-002C-0D1764F7A01F}"/>
                </a:ext>
              </a:extLst>
            </p:cNvPr>
            <p:cNvSpPr/>
            <p:nvPr/>
          </p:nvSpPr>
          <p:spPr bwMode="auto">
            <a:xfrm>
              <a:off x="2455869" y="4170502"/>
              <a:ext cx="359493" cy="624364"/>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grpSp>
        <p:nvGrpSpPr>
          <p:cNvPr id="13" name="グループ化 12">
            <a:extLst>
              <a:ext uri="{FF2B5EF4-FFF2-40B4-BE49-F238E27FC236}">
                <a16:creationId xmlns:a16="http://schemas.microsoft.com/office/drawing/2014/main" id="{49183970-3561-8103-013E-5B46E879DD5B}"/>
              </a:ext>
            </a:extLst>
          </p:cNvPr>
          <p:cNvGrpSpPr/>
          <p:nvPr/>
        </p:nvGrpSpPr>
        <p:grpSpPr>
          <a:xfrm>
            <a:off x="3130770" y="4638429"/>
            <a:ext cx="569884" cy="1528555"/>
            <a:chOff x="2455869" y="3803766"/>
            <a:chExt cx="369507" cy="991100"/>
          </a:xfrm>
        </p:grpSpPr>
        <p:sp>
          <p:nvSpPr>
            <p:cNvPr id="14" name="楕円 13">
              <a:extLst>
                <a:ext uri="{FF2B5EF4-FFF2-40B4-BE49-F238E27FC236}">
                  <a16:creationId xmlns:a16="http://schemas.microsoft.com/office/drawing/2014/main" id="{41DABD85-E868-8106-A26C-4452685857AF}"/>
                </a:ext>
              </a:extLst>
            </p:cNvPr>
            <p:cNvSpPr/>
            <p:nvPr/>
          </p:nvSpPr>
          <p:spPr bwMode="auto">
            <a:xfrm>
              <a:off x="2465884" y="3803766"/>
              <a:ext cx="359492" cy="359492"/>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
          <p:nvSpPr>
            <p:cNvPr id="15" name="四角形: 角を丸くする 14">
              <a:extLst>
                <a:ext uri="{FF2B5EF4-FFF2-40B4-BE49-F238E27FC236}">
                  <a16:creationId xmlns:a16="http://schemas.microsoft.com/office/drawing/2014/main" id="{C886B5A8-DE21-F649-B9F0-9229D0A11645}"/>
                </a:ext>
              </a:extLst>
            </p:cNvPr>
            <p:cNvSpPr/>
            <p:nvPr/>
          </p:nvSpPr>
          <p:spPr bwMode="auto">
            <a:xfrm>
              <a:off x="2455869" y="4170502"/>
              <a:ext cx="359493" cy="624364"/>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grpSp>
        <p:nvGrpSpPr>
          <p:cNvPr id="16" name="グループ化 15">
            <a:extLst>
              <a:ext uri="{FF2B5EF4-FFF2-40B4-BE49-F238E27FC236}">
                <a16:creationId xmlns:a16="http://schemas.microsoft.com/office/drawing/2014/main" id="{97D889B6-ABA6-7452-AE92-259F193EA511}"/>
              </a:ext>
            </a:extLst>
          </p:cNvPr>
          <p:cNvGrpSpPr/>
          <p:nvPr/>
        </p:nvGrpSpPr>
        <p:grpSpPr>
          <a:xfrm>
            <a:off x="946018" y="4407996"/>
            <a:ext cx="468207" cy="1255835"/>
            <a:chOff x="2455869" y="3803766"/>
            <a:chExt cx="369507" cy="991100"/>
          </a:xfrm>
        </p:grpSpPr>
        <p:sp>
          <p:nvSpPr>
            <p:cNvPr id="17" name="楕円 16">
              <a:extLst>
                <a:ext uri="{FF2B5EF4-FFF2-40B4-BE49-F238E27FC236}">
                  <a16:creationId xmlns:a16="http://schemas.microsoft.com/office/drawing/2014/main" id="{30036A92-95E6-7698-9B1E-76A5BCB57999}"/>
                </a:ext>
              </a:extLst>
            </p:cNvPr>
            <p:cNvSpPr/>
            <p:nvPr/>
          </p:nvSpPr>
          <p:spPr bwMode="auto">
            <a:xfrm>
              <a:off x="2465884" y="3803766"/>
              <a:ext cx="359492" cy="359492"/>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
          <p:nvSpPr>
            <p:cNvPr id="18" name="四角形: 角を丸くする 17">
              <a:extLst>
                <a:ext uri="{FF2B5EF4-FFF2-40B4-BE49-F238E27FC236}">
                  <a16:creationId xmlns:a16="http://schemas.microsoft.com/office/drawing/2014/main" id="{6C2CC2A3-3AE0-5AAB-C2CB-52CBA9D0627F}"/>
                </a:ext>
              </a:extLst>
            </p:cNvPr>
            <p:cNvSpPr/>
            <p:nvPr/>
          </p:nvSpPr>
          <p:spPr bwMode="auto">
            <a:xfrm>
              <a:off x="2455869" y="4170502"/>
              <a:ext cx="359493" cy="624364"/>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grpSp>
        <p:nvGrpSpPr>
          <p:cNvPr id="19" name="グループ化 18">
            <a:extLst>
              <a:ext uri="{FF2B5EF4-FFF2-40B4-BE49-F238E27FC236}">
                <a16:creationId xmlns:a16="http://schemas.microsoft.com/office/drawing/2014/main" id="{614B60C9-19C7-CEFF-3DF1-6FE76FFC2558}"/>
              </a:ext>
            </a:extLst>
          </p:cNvPr>
          <p:cNvGrpSpPr/>
          <p:nvPr/>
        </p:nvGrpSpPr>
        <p:grpSpPr>
          <a:xfrm>
            <a:off x="652157" y="4635754"/>
            <a:ext cx="569884" cy="1528555"/>
            <a:chOff x="2455869" y="3803766"/>
            <a:chExt cx="369507" cy="991100"/>
          </a:xfrm>
        </p:grpSpPr>
        <p:sp>
          <p:nvSpPr>
            <p:cNvPr id="20" name="楕円 19">
              <a:extLst>
                <a:ext uri="{FF2B5EF4-FFF2-40B4-BE49-F238E27FC236}">
                  <a16:creationId xmlns:a16="http://schemas.microsoft.com/office/drawing/2014/main" id="{28596D14-5A3A-C758-7357-EBBBED789504}"/>
                </a:ext>
              </a:extLst>
            </p:cNvPr>
            <p:cNvSpPr/>
            <p:nvPr/>
          </p:nvSpPr>
          <p:spPr bwMode="auto">
            <a:xfrm>
              <a:off x="2465884" y="3803766"/>
              <a:ext cx="359492" cy="359492"/>
            </a:xfrm>
            <a:prstGeom prst="ellipse">
              <a:avLst/>
            </a:prstGeom>
            <a:solidFill>
              <a:schemeClr val="tx1"/>
            </a:solidFill>
            <a:ln w="1270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
          <p:nvSpPr>
            <p:cNvPr id="21" name="四角形: 角を丸くする 20">
              <a:extLst>
                <a:ext uri="{FF2B5EF4-FFF2-40B4-BE49-F238E27FC236}">
                  <a16:creationId xmlns:a16="http://schemas.microsoft.com/office/drawing/2014/main" id="{CAC2ED6F-E4A7-89A0-E926-E2EB5D4416D4}"/>
                </a:ext>
              </a:extLst>
            </p:cNvPr>
            <p:cNvSpPr/>
            <p:nvPr/>
          </p:nvSpPr>
          <p:spPr bwMode="auto">
            <a:xfrm>
              <a:off x="2455869" y="4170502"/>
              <a:ext cx="359493" cy="624364"/>
            </a:xfrm>
            <a:prstGeom prst="roundRect">
              <a:avLst>
                <a:gd name="adj" fmla="val 32175"/>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grpSp>
      <p:sp>
        <p:nvSpPr>
          <p:cNvPr id="5" name="台形 4">
            <a:extLst>
              <a:ext uri="{FF2B5EF4-FFF2-40B4-BE49-F238E27FC236}">
                <a16:creationId xmlns:a16="http://schemas.microsoft.com/office/drawing/2014/main" id="{A6F91E67-BF67-76EA-80BE-8698036A1BB0}"/>
              </a:ext>
            </a:extLst>
          </p:cNvPr>
          <p:cNvSpPr/>
          <p:nvPr/>
        </p:nvSpPr>
        <p:spPr bwMode="auto">
          <a:xfrm>
            <a:off x="992705" y="4561133"/>
            <a:ext cx="2361362" cy="1520995"/>
          </a:xfrm>
          <a:prstGeom prst="trapezoid">
            <a:avLst>
              <a:gd name="adj" fmla="val 32883"/>
            </a:avLst>
          </a:prstGeom>
          <a:solidFill>
            <a:schemeClr val="tx1">
              <a:lumMod val="85000"/>
              <a:lumOff val="15000"/>
            </a:schemeClr>
          </a:solidFill>
          <a:ln w="19050" cap="flat" cmpd="sng" algn="ctr">
            <a:solidFill>
              <a:schemeClr val="bg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2" name="正方形/長方形 21">
            <a:extLst>
              <a:ext uri="{FF2B5EF4-FFF2-40B4-BE49-F238E27FC236}">
                <a16:creationId xmlns:a16="http://schemas.microsoft.com/office/drawing/2014/main" id="{20BBADBD-6E43-1732-70BC-2210353D82FB}"/>
              </a:ext>
            </a:extLst>
          </p:cNvPr>
          <p:cNvSpPr/>
          <p:nvPr/>
        </p:nvSpPr>
        <p:spPr bwMode="auto">
          <a:xfrm rot="1038783">
            <a:off x="1591108" y="4774338"/>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3" name="正方形/長方形 22">
            <a:extLst>
              <a:ext uri="{FF2B5EF4-FFF2-40B4-BE49-F238E27FC236}">
                <a16:creationId xmlns:a16="http://schemas.microsoft.com/office/drawing/2014/main" id="{43B15DF9-E071-C58B-3D28-07D380C9CF52}"/>
              </a:ext>
            </a:extLst>
          </p:cNvPr>
          <p:cNvSpPr/>
          <p:nvPr/>
        </p:nvSpPr>
        <p:spPr bwMode="auto">
          <a:xfrm rot="1038783">
            <a:off x="1571183" y="5212659"/>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4" name="正方形/長方形 23">
            <a:extLst>
              <a:ext uri="{FF2B5EF4-FFF2-40B4-BE49-F238E27FC236}">
                <a16:creationId xmlns:a16="http://schemas.microsoft.com/office/drawing/2014/main" id="{E28C88A2-5912-6BE2-7B15-1B454F9F8001}"/>
              </a:ext>
            </a:extLst>
          </p:cNvPr>
          <p:cNvSpPr/>
          <p:nvPr/>
        </p:nvSpPr>
        <p:spPr bwMode="auto">
          <a:xfrm rot="20373962">
            <a:off x="2092647" y="5306982"/>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5" name="正方形/長方形 24">
            <a:extLst>
              <a:ext uri="{FF2B5EF4-FFF2-40B4-BE49-F238E27FC236}">
                <a16:creationId xmlns:a16="http://schemas.microsoft.com/office/drawing/2014/main" id="{D8D515A3-A443-801C-6A5C-A06A5A5A97B8}"/>
              </a:ext>
            </a:extLst>
          </p:cNvPr>
          <p:cNvSpPr/>
          <p:nvPr/>
        </p:nvSpPr>
        <p:spPr bwMode="auto">
          <a:xfrm rot="7942701">
            <a:off x="2453445" y="5052266"/>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6" name="正方形/長方形 25">
            <a:extLst>
              <a:ext uri="{FF2B5EF4-FFF2-40B4-BE49-F238E27FC236}">
                <a16:creationId xmlns:a16="http://schemas.microsoft.com/office/drawing/2014/main" id="{5D4A1FDF-90C4-4CA1-F14F-8A90981D125B}"/>
              </a:ext>
            </a:extLst>
          </p:cNvPr>
          <p:cNvSpPr/>
          <p:nvPr/>
        </p:nvSpPr>
        <p:spPr bwMode="auto">
          <a:xfrm rot="21379766">
            <a:off x="1406795" y="5668758"/>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7" name="正方形/長方形 26">
            <a:extLst>
              <a:ext uri="{FF2B5EF4-FFF2-40B4-BE49-F238E27FC236}">
                <a16:creationId xmlns:a16="http://schemas.microsoft.com/office/drawing/2014/main" id="{15EF081A-FCF4-733B-95E2-590986A478D8}"/>
              </a:ext>
            </a:extLst>
          </p:cNvPr>
          <p:cNvSpPr/>
          <p:nvPr/>
        </p:nvSpPr>
        <p:spPr bwMode="auto">
          <a:xfrm rot="20428981">
            <a:off x="2776703" y="5569338"/>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8" name="正方形/長方形 27">
            <a:extLst>
              <a:ext uri="{FF2B5EF4-FFF2-40B4-BE49-F238E27FC236}">
                <a16:creationId xmlns:a16="http://schemas.microsoft.com/office/drawing/2014/main" id="{BABF7E2D-E634-24EF-8A9D-EAA3AE694ABC}"/>
              </a:ext>
            </a:extLst>
          </p:cNvPr>
          <p:cNvSpPr/>
          <p:nvPr/>
        </p:nvSpPr>
        <p:spPr bwMode="auto">
          <a:xfrm rot="20428981">
            <a:off x="2506172" y="5263137"/>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chemeClr val="tx1"/>
              </a:solidFill>
              <a:effectLst/>
              <a:latin typeface="ＭＳ Ｐゴシック" pitchFamily="50" charset="-128"/>
              <a:ea typeface="ＭＳ Ｐゴシック" pitchFamily="50" charset="-128"/>
            </a:endParaRPr>
          </a:p>
        </p:txBody>
      </p:sp>
      <p:sp>
        <p:nvSpPr>
          <p:cNvPr id="30" name="正方形/長方形 29">
            <a:extLst>
              <a:ext uri="{FF2B5EF4-FFF2-40B4-BE49-F238E27FC236}">
                <a16:creationId xmlns:a16="http://schemas.microsoft.com/office/drawing/2014/main" id="{A37F4E84-91C3-736E-A986-E657EE62E8E4}"/>
              </a:ext>
            </a:extLst>
          </p:cNvPr>
          <p:cNvSpPr/>
          <p:nvPr/>
        </p:nvSpPr>
        <p:spPr bwMode="auto">
          <a:xfrm rot="20373962">
            <a:off x="1909402" y="4744503"/>
            <a:ext cx="303230" cy="235846"/>
          </a:xfrm>
          <a:prstGeom prst="rect">
            <a:avLst/>
          </a:prstGeom>
          <a:solidFill>
            <a:schemeClr val="bg1">
              <a:lumMod val="95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31" name="テキスト ボックス 30">
            <a:extLst>
              <a:ext uri="{FF2B5EF4-FFF2-40B4-BE49-F238E27FC236}">
                <a16:creationId xmlns:a16="http://schemas.microsoft.com/office/drawing/2014/main" id="{AB43FB0D-EE56-BCCE-8FC7-5B6AD6980E6F}"/>
              </a:ext>
            </a:extLst>
          </p:cNvPr>
          <p:cNvSpPr txBox="1"/>
          <p:nvPr/>
        </p:nvSpPr>
        <p:spPr>
          <a:xfrm>
            <a:off x="2695575" y="3146176"/>
            <a:ext cx="364202" cy="307777"/>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ACCBF9">
                    <a:lumMod val="50000"/>
                  </a:srgbClr>
                </a:solidFill>
                <a:effectLst/>
                <a:uLnTx/>
                <a:uFillTx/>
                <a:latin typeface="Meiryo UI" panose="020B0604030504040204" pitchFamily="50" charset="-128"/>
                <a:ea typeface="Meiryo UI" panose="020B0604030504040204" pitchFamily="50" charset="-128"/>
                <a:cs typeface="+mn-cs"/>
              </a:rPr>
              <a:t>＝</a:t>
            </a:r>
          </a:p>
        </p:txBody>
      </p:sp>
      <p:sp>
        <p:nvSpPr>
          <p:cNvPr id="32" name="テキスト ボックス 28">
            <a:extLst>
              <a:ext uri="{FF2B5EF4-FFF2-40B4-BE49-F238E27FC236}">
                <a16:creationId xmlns:a16="http://schemas.microsoft.com/office/drawing/2014/main" id="{02634659-05EA-875D-8779-151F512C45A4}"/>
              </a:ext>
            </a:extLst>
          </p:cNvPr>
          <p:cNvSpPr txBox="1">
            <a:spLocks noChangeArrowheads="1"/>
          </p:cNvSpPr>
          <p:nvPr/>
        </p:nvSpPr>
        <p:spPr bwMode="auto">
          <a:xfrm>
            <a:off x="267158" y="1101795"/>
            <a:ext cx="88979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1600">
                <a:solidFill>
                  <a:schemeClr val="tx1"/>
                </a:solidFill>
                <a:latin typeface="Arial" panose="020B0604020202020204" pitchFamily="34" charset="0"/>
                <a:ea typeface="ＭＳ Ｐゴシック" panose="020B0600070205080204" pitchFamily="50" charset="-128"/>
              </a:defRPr>
            </a:lvl1pPr>
            <a:lvl2pPr>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1" indent="0" algn="l" defTabSz="914400" rtl="0" eaLnBrk="0" fontAlgn="base" latinLnBrk="0" hangingPunct="0">
              <a:lnSpc>
                <a:spcPct val="100000"/>
              </a:lnSpc>
              <a:spcBef>
                <a:spcPct val="0"/>
              </a:spcBef>
              <a:spcAft>
                <a:spcPct val="0"/>
              </a:spcAft>
              <a:buClrTx/>
              <a:buSzTx/>
              <a:buFontTx/>
              <a:buNone/>
              <a:tabLst/>
              <a:defRPr/>
            </a:pPr>
            <a:r>
              <a:rPr lang="en-US" altLang="ja-JP" sz="1800" dirty="0">
                <a:solidFill>
                  <a:srgbClr val="292929"/>
                </a:solidFill>
                <a:latin typeface="Meiryo UI" panose="020B0604030504040204" pitchFamily="50" charset="-128"/>
                <a:ea typeface="Meiryo UI" panose="020B0604030504040204" pitchFamily="50" charset="-128"/>
              </a:rPr>
              <a:t>PEST</a:t>
            </a:r>
            <a:r>
              <a:rPr lang="ja-JP" altLang="en-US" sz="1800" dirty="0">
                <a:solidFill>
                  <a:srgbClr val="292929"/>
                </a:solidFill>
                <a:latin typeface="Meiryo UI" panose="020B0604030504040204" pitchFamily="50" charset="-128"/>
                <a:ea typeface="Meiryo UI" panose="020B0604030504040204" pitchFamily="50" charset="-128"/>
              </a:rPr>
              <a:t>のほか、問題意識をもとに事前のインプットからキーワードを洗い出す。</a:t>
            </a:r>
            <a:endParaRPr lang="en-US" altLang="ja-JP" sz="1800" dirty="0">
              <a:solidFill>
                <a:srgbClr val="292929"/>
              </a:solidFill>
              <a:latin typeface="Meiryo UI" panose="020B0604030504040204" pitchFamily="50" charset="-128"/>
              <a:ea typeface="Meiryo UI" panose="020B0604030504040204" pitchFamily="50" charset="-128"/>
            </a:endParaRPr>
          </a:p>
          <a:p>
            <a:pPr marL="0" marR="0" lvl="1" indent="0" algn="l"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3</a:t>
            </a: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a:t>
            </a:r>
            <a:r>
              <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5</a:t>
            </a: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名でわいわい言いながら出していく。アイデアキラーにならないように注意する。</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p:txBody>
      </p:sp>
      <p:pic>
        <p:nvPicPr>
          <p:cNvPr id="47" name="図 46">
            <a:extLst>
              <a:ext uri="{FF2B5EF4-FFF2-40B4-BE49-F238E27FC236}">
                <a16:creationId xmlns:a16="http://schemas.microsoft.com/office/drawing/2014/main" id="{E1AE4CC6-E79F-7CBC-1067-24B5A4386715}"/>
              </a:ext>
            </a:extLst>
          </p:cNvPr>
          <p:cNvPicPr>
            <a:picLocks noChangeAspect="1"/>
          </p:cNvPicPr>
          <p:nvPr/>
        </p:nvPicPr>
        <p:blipFill>
          <a:blip r:embed="rId2"/>
          <a:stretch>
            <a:fillRect/>
          </a:stretch>
        </p:blipFill>
        <p:spPr>
          <a:xfrm>
            <a:off x="4540175" y="1979480"/>
            <a:ext cx="5090293" cy="2370776"/>
          </a:xfrm>
          <a:prstGeom prst="rect">
            <a:avLst/>
          </a:prstGeom>
        </p:spPr>
      </p:pic>
    </p:spTree>
    <p:extLst>
      <p:ext uri="{BB962C8B-B14F-4D97-AF65-F5344CB8AC3E}">
        <p14:creationId xmlns:p14="http://schemas.microsoft.com/office/powerpoint/2010/main" val="7706812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084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084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084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659F509-44B3-451F-A7B2-189036963E65}"/>
              </a:ext>
            </a:extLst>
          </p:cNvPr>
          <p:cNvSpPr>
            <a:spLocks noGrp="1"/>
          </p:cNvSpPr>
          <p:nvPr>
            <p:ph type="title"/>
          </p:nvPr>
        </p:nvSpPr>
        <p:spPr/>
        <p:txBody>
          <a:bodyPr/>
          <a:lstStyle/>
          <a:p>
            <a:r>
              <a:rPr lang="ja-JP" altLang="en-US" sz="2800" b="1" dirty="0">
                <a:latin typeface="Meiryo UI" panose="020B0604030504040204" pitchFamily="50" charset="-128"/>
                <a:ea typeface="Meiryo UI" panose="020B0604030504040204" pitchFamily="50" charset="-128"/>
              </a:rPr>
              <a:t>③ 「クロストライアル」 顧客仮説のヒント（法人</a:t>
            </a:r>
            <a:r>
              <a:rPr lang="en-US" altLang="ja-JP" sz="2800" b="1" dirty="0">
                <a:latin typeface="Meiryo UI" panose="020B0604030504040204" pitchFamily="50" charset="-128"/>
                <a:ea typeface="Meiryo UI" panose="020B0604030504040204" pitchFamily="50" charset="-128"/>
              </a:rPr>
              <a:t>/B2B</a:t>
            </a:r>
            <a:r>
              <a:rPr lang="ja-JP" altLang="en-US" sz="2800" b="1" dirty="0">
                <a:latin typeface="Meiryo UI" panose="020B0604030504040204" pitchFamily="50" charset="-128"/>
                <a:ea typeface="Meiryo UI" panose="020B0604030504040204" pitchFamily="50" charset="-128"/>
              </a:rPr>
              <a:t>）</a:t>
            </a:r>
          </a:p>
        </p:txBody>
      </p:sp>
      <p:grpSp>
        <p:nvGrpSpPr>
          <p:cNvPr id="9" name="グループ化 8">
            <a:extLst>
              <a:ext uri="{FF2B5EF4-FFF2-40B4-BE49-F238E27FC236}">
                <a16:creationId xmlns:a16="http://schemas.microsoft.com/office/drawing/2014/main" id="{74F92EAE-ED8B-0D91-6EDA-979F889BCA41}"/>
              </a:ext>
            </a:extLst>
          </p:cNvPr>
          <p:cNvGrpSpPr/>
          <p:nvPr/>
        </p:nvGrpSpPr>
        <p:grpSpPr>
          <a:xfrm>
            <a:off x="1001350" y="1992700"/>
            <a:ext cx="7938562" cy="602114"/>
            <a:chOff x="1001350" y="1570008"/>
            <a:chExt cx="7938562" cy="602114"/>
          </a:xfrm>
        </p:grpSpPr>
        <p:sp>
          <p:nvSpPr>
            <p:cNvPr id="2" name="テキスト ボックス 1">
              <a:extLst>
                <a:ext uri="{FF2B5EF4-FFF2-40B4-BE49-F238E27FC236}">
                  <a16:creationId xmlns:a16="http://schemas.microsoft.com/office/drawing/2014/main" id="{00E8A71B-093B-6332-455B-87465E1D17C5}"/>
                </a:ext>
              </a:extLst>
            </p:cNvPr>
            <p:cNvSpPr txBox="1"/>
            <p:nvPr/>
          </p:nvSpPr>
          <p:spPr>
            <a:xfrm>
              <a:off x="1001350" y="1570008"/>
              <a:ext cx="5366736" cy="602114"/>
            </a:xfrm>
            <a:prstGeom prst="rect">
              <a:avLst/>
            </a:prstGeom>
            <a:solidFill>
              <a:schemeClr val="accent3">
                <a:lumMod val="20000"/>
                <a:lumOff val="80000"/>
              </a:schemeClr>
            </a:solidFill>
          </p:spPr>
          <p:txBody>
            <a:bodyPr wrap="square" rtlCol="0" anchor="ctr">
              <a:noAutofit/>
            </a:bodyPr>
            <a:lstStyle/>
            <a:p>
              <a:pPr algn="ctr">
                <a:spcBef>
                  <a:spcPts val="300"/>
                </a:spcBef>
                <a:spcAft>
                  <a:spcPts val="0"/>
                </a:spcAft>
              </a:pPr>
              <a:r>
                <a:rPr lang="ja-JP" altLang="en-US" sz="2000" dirty="0">
                  <a:latin typeface="Meiryo UI" panose="020B0604030504040204" pitchFamily="50" charset="-128"/>
                  <a:ea typeface="Meiryo UI" panose="020B0604030504040204" pitchFamily="50" charset="-128"/>
                </a:rPr>
                <a:t>業界タイプ（</a:t>
              </a:r>
              <a:r>
                <a:rPr kumimoji="1" lang="ja-JP" altLang="en-US" sz="2000" dirty="0">
                  <a:latin typeface="Meiryo UI" panose="020B0604030504040204" pitchFamily="50" charset="-128"/>
                  <a:ea typeface="Meiryo UI" panose="020B0604030504040204" pitchFamily="50" charset="-128"/>
                </a:rPr>
                <a:t>四季報ブレスト）</a:t>
              </a:r>
            </a:p>
          </p:txBody>
        </p:sp>
        <p:sp>
          <p:nvSpPr>
            <p:cNvPr id="5" name="テキスト ボックス 4">
              <a:extLst>
                <a:ext uri="{FF2B5EF4-FFF2-40B4-BE49-F238E27FC236}">
                  <a16:creationId xmlns:a16="http://schemas.microsoft.com/office/drawing/2014/main" id="{DB610E47-E16F-3FD3-358B-92872C9DC7E9}"/>
                </a:ext>
              </a:extLst>
            </p:cNvPr>
            <p:cNvSpPr txBox="1"/>
            <p:nvPr/>
          </p:nvSpPr>
          <p:spPr>
            <a:xfrm>
              <a:off x="6991595" y="1570008"/>
              <a:ext cx="1948317" cy="602114"/>
            </a:xfrm>
            <a:prstGeom prst="rect">
              <a:avLst/>
            </a:prstGeom>
            <a:solidFill>
              <a:schemeClr val="accent3">
                <a:lumMod val="20000"/>
                <a:lumOff val="80000"/>
              </a:schemeClr>
            </a:solidFill>
          </p:spPr>
          <p:txBody>
            <a:bodyPr wrap="square" rtlCol="0" anchor="ctr">
              <a:noAutofit/>
            </a:bodyPr>
            <a:lstStyle/>
            <a:p>
              <a:pPr algn="ctr">
                <a:spcBef>
                  <a:spcPts val="300"/>
                </a:spcBef>
                <a:spcAft>
                  <a:spcPts val="0"/>
                </a:spcAft>
              </a:pPr>
              <a:r>
                <a:rPr kumimoji="1" lang="ja-JP" altLang="en-US" sz="2000" dirty="0">
                  <a:latin typeface="Meiryo UI" panose="020B0604030504040204" pitchFamily="50" charset="-128"/>
                  <a:ea typeface="Meiryo UI" panose="020B0604030504040204" pitchFamily="50" charset="-128"/>
                </a:rPr>
                <a:t>業務タイプ</a:t>
              </a:r>
              <a:endParaRPr kumimoji="1" lang="en-US" altLang="ja-JP" sz="2000" dirty="0">
                <a:latin typeface="Meiryo UI" panose="020B0604030504040204" pitchFamily="50" charset="-128"/>
                <a:ea typeface="Meiryo UI" panose="020B0604030504040204" pitchFamily="50" charset="-128"/>
              </a:endParaRPr>
            </a:p>
          </p:txBody>
        </p:sp>
      </p:grpSp>
      <p:sp>
        <p:nvSpPr>
          <p:cNvPr id="37" name="テキスト ボックス 13">
            <a:extLst>
              <a:ext uri="{FF2B5EF4-FFF2-40B4-BE49-F238E27FC236}">
                <a16:creationId xmlns:a16="http://schemas.microsoft.com/office/drawing/2014/main" id="{A4ED8ADF-2FB0-4235-B7FF-8C9E44FB87EA}"/>
              </a:ext>
            </a:extLst>
          </p:cNvPr>
          <p:cNvSpPr txBox="1">
            <a:spLocks noChangeArrowheads="1"/>
          </p:cNvSpPr>
          <p:nvPr/>
        </p:nvSpPr>
        <p:spPr bwMode="auto">
          <a:xfrm>
            <a:off x="1009288" y="2747153"/>
            <a:ext cx="1719240" cy="383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30000"/>
              </a:spcBef>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a:spcBef>
                <a:spcPct val="30000"/>
              </a:spcBef>
              <a:buFont typeface="Wingdings" panose="05000000000000000000" pitchFamily="2" charset="2"/>
              <a:buChar char="l"/>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30000"/>
              </a:spcBef>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30000"/>
              </a:spcBef>
              <a:buSzPct val="70000"/>
              <a:buFont typeface="Wingdings" panose="05000000000000000000" pitchFamily="2" charset="2"/>
              <a:buChar char="l"/>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30000"/>
              </a:spcBef>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農林水産</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鉱業</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建設業</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食品</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繊維</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パルプ・紙</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出版・印刷</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石油化学</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医薬品</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化粧品</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石油・ガス</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ゴム・皮革</a:t>
            </a:r>
          </a:p>
        </p:txBody>
      </p:sp>
      <p:sp>
        <p:nvSpPr>
          <p:cNvPr id="47" name="テキスト ボックス 46">
            <a:extLst>
              <a:ext uri="{FF2B5EF4-FFF2-40B4-BE49-F238E27FC236}">
                <a16:creationId xmlns:a16="http://schemas.microsoft.com/office/drawing/2014/main" id="{97E88900-B3B8-4F14-93A7-078F26997E5C}"/>
              </a:ext>
            </a:extLst>
          </p:cNvPr>
          <p:cNvSpPr txBox="1"/>
          <p:nvPr/>
        </p:nvSpPr>
        <p:spPr>
          <a:xfrm>
            <a:off x="6991596" y="2747153"/>
            <a:ext cx="1948317" cy="3839513"/>
          </a:xfrm>
          <a:prstGeom prst="rect">
            <a:avLst/>
          </a:prstGeom>
          <a:noFill/>
        </p:spPr>
        <p:txBody>
          <a:bodyPr wrap="square" rtlCol="0">
            <a:spAutoFit/>
          </a:bodyPr>
          <a:lstStyle/>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研究・開発</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製造・調達</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物流・在庫</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営業・販売</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広告・マーケ</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運用・フィールド</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品質管理・保証</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法務・会計</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人事・採用</a:t>
            </a: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業務アシスタント</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防犯・不正検出</a:t>
            </a:r>
            <a:endParaRPr kumimoji="0" lang="en-US" altLang="ja-JP" sz="1800" kern="0" dirty="0">
              <a:solidFill>
                <a:sysClr val="windowText" lastClr="000000"/>
              </a:solidFill>
              <a:latin typeface="Meiryo UI" panose="020B0604030504040204" pitchFamily="50" charset="-128"/>
              <a:ea typeface="Meiryo UI" panose="020B0604030504040204" pitchFamily="50" charset="-128"/>
            </a:endParaRPr>
          </a:p>
          <a:p>
            <a:pPr fontAlgn="auto">
              <a:spcBef>
                <a:spcPts val="300"/>
              </a:spcBef>
              <a:spcAft>
                <a:spcPts val="0"/>
              </a:spcAft>
              <a:defRPr/>
            </a:pPr>
            <a:r>
              <a:rPr kumimoji="0" lang="ja-JP" altLang="en-US" sz="1800" kern="0" dirty="0">
                <a:solidFill>
                  <a:sysClr val="windowText" lastClr="000000"/>
                </a:solidFill>
                <a:latin typeface="Meiryo UI" panose="020B0604030504040204" pitchFamily="50" charset="-128"/>
                <a:ea typeface="Meiryo UI" panose="020B0604030504040204" pitchFamily="50" charset="-128"/>
              </a:rPr>
              <a:t>その他業務支援</a:t>
            </a:r>
          </a:p>
        </p:txBody>
      </p:sp>
      <p:sp>
        <p:nvSpPr>
          <p:cNvPr id="48" name="テキスト ボックス 13">
            <a:extLst>
              <a:ext uri="{FF2B5EF4-FFF2-40B4-BE49-F238E27FC236}">
                <a16:creationId xmlns:a16="http://schemas.microsoft.com/office/drawing/2014/main" id="{5DC3F881-7F3D-46BC-807E-D4678512E289}"/>
              </a:ext>
            </a:extLst>
          </p:cNvPr>
          <p:cNvSpPr txBox="1">
            <a:spLocks noChangeArrowheads="1"/>
          </p:cNvSpPr>
          <p:nvPr/>
        </p:nvSpPr>
        <p:spPr bwMode="auto">
          <a:xfrm>
            <a:off x="2728528" y="2747153"/>
            <a:ext cx="1719240" cy="3839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30000"/>
              </a:spcBef>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a:spcBef>
                <a:spcPct val="30000"/>
              </a:spcBef>
              <a:buFont typeface="Wingdings" panose="05000000000000000000" pitchFamily="2" charset="2"/>
              <a:buChar char="l"/>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30000"/>
              </a:spcBef>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30000"/>
              </a:spcBef>
              <a:buSzPct val="70000"/>
              <a:buFont typeface="Wingdings" panose="05000000000000000000" pitchFamily="2" charset="2"/>
              <a:buChar char="l"/>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30000"/>
              </a:spcBef>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窯業・金属</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鋼鉄・非鉄</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機械</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電機</a:t>
            </a:r>
            <a:endParaRPr lang="en-US" altLang="ja-JP" sz="1800" kern="0" dirty="0">
              <a:solidFill>
                <a:prstClr val="black"/>
              </a:solidFill>
              <a:latin typeface="Meiryo UI" panose="020B0604030504040204" pitchFamily="50" charset="-128"/>
              <a:ea typeface="Meiryo UI" panose="020B0604030504040204" pitchFamily="50" charset="-128"/>
            </a:endParaRP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自動車</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輸送用機器</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精密機器</a:t>
            </a:r>
            <a:endParaRPr lang="en-US" altLang="ja-JP" sz="1800" kern="0" dirty="0">
              <a:solidFill>
                <a:prstClr val="black"/>
              </a:solidFill>
              <a:latin typeface="Meiryo UI" panose="020B0604030504040204" pitchFamily="50" charset="-128"/>
              <a:ea typeface="Meiryo UI" panose="020B0604030504040204" pitchFamily="50" charset="-128"/>
            </a:endParaRP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医療機器</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銀行・証券</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信販・カード</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保険</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卸・小売</a:t>
            </a:r>
          </a:p>
        </p:txBody>
      </p:sp>
      <p:sp>
        <p:nvSpPr>
          <p:cNvPr id="49" name="テキスト ボックス 13">
            <a:extLst>
              <a:ext uri="{FF2B5EF4-FFF2-40B4-BE49-F238E27FC236}">
                <a16:creationId xmlns:a16="http://schemas.microsoft.com/office/drawing/2014/main" id="{AFAE3732-84AC-4D0B-9CD4-D997D4150993}"/>
              </a:ext>
            </a:extLst>
          </p:cNvPr>
          <p:cNvSpPr txBox="1">
            <a:spLocks noChangeArrowheads="1"/>
          </p:cNvSpPr>
          <p:nvPr/>
        </p:nvSpPr>
        <p:spPr bwMode="auto">
          <a:xfrm>
            <a:off x="4521702" y="2747153"/>
            <a:ext cx="1846384" cy="352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30000"/>
              </a:spcBef>
              <a:buChar char="•"/>
              <a:defRPr kumimoji="1" sz="3200">
                <a:solidFill>
                  <a:schemeClr val="tx1"/>
                </a:solidFill>
                <a:latin typeface="ＭＳ Ｐゴシック" panose="020B0600070205080204" pitchFamily="50" charset="-128"/>
                <a:ea typeface="ＭＳ Ｐゴシック" panose="020B0600070205080204" pitchFamily="50" charset="-128"/>
              </a:defRPr>
            </a:lvl1pPr>
            <a:lvl2pPr>
              <a:spcBef>
                <a:spcPct val="30000"/>
              </a:spcBef>
              <a:buFont typeface="Wingdings" panose="05000000000000000000" pitchFamily="2" charset="2"/>
              <a:buChar char="l"/>
              <a:defRPr kumimoji="1" sz="2800">
                <a:solidFill>
                  <a:schemeClr val="tx1"/>
                </a:solidFill>
                <a:latin typeface="ＭＳ Ｐゴシック" panose="020B0600070205080204" pitchFamily="50" charset="-128"/>
                <a:ea typeface="ＭＳ Ｐゴシック" panose="020B0600070205080204" pitchFamily="50" charset="-128"/>
              </a:defRPr>
            </a:lvl2pPr>
            <a:lvl3pPr marL="1143000" indent="-228600">
              <a:spcBef>
                <a:spcPct val="30000"/>
              </a:spcBef>
              <a:buChar char="–"/>
              <a:defRPr kumimoji="1" sz="2400">
                <a:solidFill>
                  <a:schemeClr val="tx1"/>
                </a:solidFill>
                <a:latin typeface="ＭＳ Ｐゴシック" panose="020B0600070205080204" pitchFamily="50" charset="-128"/>
                <a:ea typeface="ＭＳ Ｐゴシック" panose="020B0600070205080204" pitchFamily="50" charset="-128"/>
              </a:defRPr>
            </a:lvl3pPr>
            <a:lvl4pPr marL="1600200" indent="-228600">
              <a:spcBef>
                <a:spcPct val="30000"/>
              </a:spcBef>
              <a:buSzPct val="70000"/>
              <a:buFont typeface="Wingdings" panose="05000000000000000000" pitchFamily="2" charset="2"/>
              <a:buChar char="l"/>
              <a:defRPr kumimoji="1" sz="2000">
                <a:solidFill>
                  <a:schemeClr val="tx1"/>
                </a:solidFill>
                <a:latin typeface="ＭＳ Ｐゴシック" panose="020B0600070205080204" pitchFamily="50" charset="-128"/>
                <a:ea typeface="ＭＳ Ｐゴシック" panose="020B0600070205080204" pitchFamily="50" charset="-128"/>
              </a:defRPr>
            </a:lvl4pPr>
            <a:lvl5pPr marL="2057400" indent="-228600">
              <a:spcBef>
                <a:spcPct val="30000"/>
              </a:spcBef>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30000"/>
              </a:spcBef>
              <a:spcAft>
                <a:spcPct val="0"/>
              </a:spcAft>
              <a:buSzPct val="70000"/>
              <a:buChar char="–"/>
              <a:defRPr kumimoji="1" sz="2000">
                <a:solidFill>
                  <a:schemeClr val="tx1"/>
                </a:solidFill>
                <a:latin typeface="ＭＳ Ｐゴシック" panose="020B0600070205080204" pitchFamily="50" charset="-128"/>
                <a:ea typeface="ＭＳ Ｐゴシック" panose="020B0600070205080204" pitchFamily="50" charset="-128"/>
              </a:defRPr>
            </a:lvl9pPr>
          </a:lstStyle>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不動産</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商社</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運輸</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電気・ガス・水道</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旅行・ホテル</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レジャー・娯楽</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医療・福祉</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教育・人材</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新聞・出版</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放送・広告</a:t>
            </a:r>
          </a:p>
          <a:p>
            <a:pPr marL="0" indent="0" fontAlgn="auto">
              <a:spcBef>
                <a:spcPts val="300"/>
              </a:spcBef>
              <a:spcAft>
                <a:spcPts val="0"/>
              </a:spcAft>
              <a:buFontTx/>
              <a:buNone/>
              <a:defRPr/>
            </a:pPr>
            <a:r>
              <a:rPr lang="ja-JP" altLang="en-US" sz="1800" kern="0" dirty="0">
                <a:solidFill>
                  <a:prstClr val="black"/>
                </a:solidFill>
                <a:latin typeface="Meiryo UI" panose="020B0604030504040204" pitchFamily="50" charset="-128"/>
                <a:ea typeface="Meiryo UI" panose="020B0604030504040204" pitchFamily="50" charset="-128"/>
              </a:rPr>
              <a:t>ソフトウェア・通信</a:t>
            </a:r>
          </a:p>
        </p:txBody>
      </p:sp>
      <p:sp>
        <p:nvSpPr>
          <p:cNvPr id="8" name="テキスト ボックス 28">
            <a:extLst>
              <a:ext uri="{FF2B5EF4-FFF2-40B4-BE49-F238E27FC236}">
                <a16:creationId xmlns:a16="http://schemas.microsoft.com/office/drawing/2014/main" id="{F4A990AF-9AAD-1127-EE42-6F3C99DF6D38}"/>
              </a:ext>
            </a:extLst>
          </p:cNvPr>
          <p:cNvSpPr txBox="1">
            <a:spLocks noChangeArrowheads="1"/>
          </p:cNvSpPr>
          <p:nvPr/>
        </p:nvSpPr>
        <p:spPr bwMode="auto">
          <a:xfrm>
            <a:off x="267158" y="1101795"/>
            <a:ext cx="88979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1600">
                <a:solidFill>
                  <a:schemeClr val="tx1"/>
                </a:solidFill>
                <a:latin typeface="Arial" panose="020B0604020202020204" pitchFamily="34" charset="0"/>
                <a:ea typeface="ＭＳ Ｐゴシック" panose="020B0600070205080204" pitchFamily="50" charset="-128"/>
              </a:defRPr>
            </a:lvl1pPr>
            <a:lvl2pPr>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用途開発などで顧客イメージが広がらない場合は会社四季報（東洋経済新報社）などを</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a:p>
            <a:pPr marL="0" marR="0" lvl="1"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rPr>
              <a:t>活用してインプットしておくとよい。</a:t>
            </a:r>
            <a:endParaRPr kumimoji="1" lang="en-US" altLang="ja-JP" sz="1800" b="0" i="0" u="none" strike="noStrike" kern="1200" cap="none" spc="0" normalizeH="0" baseline="0" noProof="0" dirty="0">
              <a:ln>
                <a:noFill/>
              </a:ln>
              <a:solidFill>
                <a:srgbClr val="292929"/>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6338040"/>
      </p:ext>
    </p:extLst>
  </p:cSld>
  <p:clrMapOvr>
    <a:masterClrMapping/>
  </p:clrMapOvr>
</p:sld>
</file>

<file path=ppt/theme/theme1.xml><?xml version="1.0" encoding="utf-8"?>
<a:theme xmlns:a="http://schemas.openxmlformats.org/drawingml/2006/main" name="9_default">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efault">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vert="horz" wrap="square" lIns="36000" tIns="36000" rIns="36000" bIns="360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600" b="0" i="0" u="none" strike="noStrike" cap="none" normalizeH="0" baseline="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txDef>
      <a:spPr>
        <a:noFill/>
      </a:spPr>
      <a:bodyPr wrap="none" rtlCol="0">
        <a:spAutoFit/>
      </a:bodyPr>
      <a:lstStyle>
        <a:defPPr algn="l">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042346"/>
        </a:lt2>
        <a:accent1>
          <a:srgbClr val="FFFFFF"/>
        </a:accent1>
        <a:accent2>
          <a:srgbClr val="C04281"/>
        </a:accent2>
        <a:accent3>
          <a:srgbClr val="FFFFFF"/>
        </a:accent3>
        <a:accent4>
          <a:srgbClr val="000000"/>
        </a:accent4>
        <a:accent5>
          <a:srgbClr val="FFFFFF"/>
        </a:accent5>
        <a:accent6>
          <a:srgbClr val="AE3B74"/>
        </a:accent6>
        <a:hlink>
          <a:srgbClr val="9CC8F8"/>
        </a:hlink>
        <a:folHlink>
          <a:srgbClr val="FFFFCC"/>
        </a:folHlink>
      </a:clrScheme>
      <a:clrMap bg1="lt1" tx1="dk1" bg2="lt2" tx2="dk2" accent1="accent1" accent2="accent2" accent3="accent3" accent4="accent4" accent5="accent5" accent6="accent6" hlink="hlink" folHlink="folHlink"/>
    </a:extraClrScheme>
    <a:extraClrScheme>
      <a:clrScheme name="default 3">
        <a:dk1>
          <a:srgbClr val="000066"/>
        </a:dk1>
        <a:lt1>
          <a:srgbClr val="FFFFFF"/>
        </a:lt1>
        <a:dk2>
          <a:srgbClr val="003399"/>
        </a:dk2>
        <a:lt2>
          <a:srgbClr val="FFFF00"/>
        </a:lt2>
        <a:accent1>
          <a:srgbClr val="0099FF"/>
        </a:accent1>
        <a:accent2>
          <a:srgbClr val="FF6600"/>
        </a:accent2>
        <a:accent3>
          <a:srgbClr val="AAADCA"/>
        </a:accent3>
        <a:accent4>
          <a:srgbClr val="DADADA"/>
        </a:accent4>
        <a:accent5>
          <a:srgbClr val="AACAFF"/>
        </a:accent5>
        <a:accent6>
          <a:srgbClr val="E75C00"/>
        </a:accent6>
        <a:hlink>
          <a:srgbClr val="00CC00"/>
        </a:hlink>
        <a:folHlink>
          <a:srgbClr val="9966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9_default">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efault">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txDef>
      <a:spPr>
        <a:noFill/>
      </a:spPr>
      <a:bodyPr wrap="none" rtlCol="0">
        <a:spAutoFit/>
      </a:bodyPr>
      <a:lstStyle>
        <a:defPPr algn="l">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042346"/>
        </a:lt2>
        <a:accent1>
          <a:srgbClr val="FFFFFF"/>
        </a:accent1>
        <a:accent2>
          <a:srgbClr val="C04281"/>
        </a:accent2>
        <a:accent3>
          <a:srgbClr val="FFFFFF"/>
        </a:accent3>
        <a:accent4>
          <a:srgbClr val="000000"/>
        </a:accent4>
        <a:accent5>
          <a:srgbClr val="FFFFFF"/>
        </a:accent5>
        <a:accent6>
          <a:srgbClr val="AE3B74"/>
        </a:accent6>
        <a:hlink>
          <a:srgbClr val="9CC8F8"/>
        </a:hlink>
        <a:folHlink>
          <a:srgbClr val="FFFFCC"/>
        </a:folHlink>
      </a:clrScheme>
      <a:clrMap bg1="lt1" tx1="dk1" bg2="lt2" tx2="dk2" accent1="accent1" accent2="accent2" accent3="accent3" accent4="accent4" accent5="accent5" accent6="accent6" hlink="hlink" folHlink="folHlink"/>
    </a:extraClrScheme>
    <a:extraClrScheme>
      <a:clrScheme name="default 3">
        <a:dk1>
          <a:srgbClr val="000066"/>
        </a:dk1>
        <a:lt1>
          <a:srgbClr val="FFFFFF"/>
        </a:lt1>
        <a:dk2>
          <a:srgbClr val="003399"/>
        </a:dk2>
        <a:lt2>
          <a:srgbClr val="FFFF00"/>
        </a:lt2>
        <a:accent1>
          <a:srgbClr val="0099FF"/>
        </a:accent1>
        <a:accent2>
          <a:srgbClr val="FF6600"/>
        </a:accent2>
        <a:accent3>
          <a:srgbClr val="AAADCA"/>
        </a:accent3>
        <a:accent4>
          <a:srgbClr val="DADADA"/>
        </a:accent4>
        <a:accent5>
          <a:srgbClr val="AACAFF"/>
        </a:accent5>
        <a:accent6>
          <a:srgbClr val="E75C00"/>
        </a:accent6>
        <a:hlink>
          <a:srgbClr val="00CC00"/>
        </a:hlink>
        <a:folHlink>
          <a:srgbClr val="9966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4_default">
  <a:themeElements>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fontScheme name="default">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042346"/>
        </a:lt2>
        <a:accent1>
          <a:srgbClr val="FFFFFF"/>
        </a:accent1>
        <a:accent2>
          <a:srgbClr val="C04281"/>
        </a:accent2>
        <a:accent3>
          <a:srgbClr val="FFFFFF"/>
        </a:accent3>
        <a:accent4>
          <a:srgbClr val="000000"/>
        </a:accent4>
        <a:accent5>
          <a:srgbClr val="FFFFFF"/>
        </a:accent5>
        <a:accent6>
          <a:srgbClr val="AE3B74"/>
        </a:accent6>
        <a:hlink>
          <a:srgbClr val="9CC8F8"/>
        </a:hlink>
        <a:folHlink>
          <a:srgbClr val="FFFFCC"/>
        </a:folHlink>
      </a:clrScheme>
      <a:clrMap bg1="lt1" tx1="dk1" bg2="lt2" tx2="dk2" accent1="accent1" accent2="accent2" accent3="accent3" accent4="accent4" accent5="accent5" accent6="accent6" hlink="hlink" folHlink="folHlink"/>
    </a:extraClrScheme>
    <a:extraClrScheme>
      <a:clrScheme name="default 3">
        <a:dk1>
          <a:srgbClr val="000066"/>
        </a:dk1>
        <a:lt1>
          <a:srgbClr val="FFFFFF"/>
        </a:lt1>
        <a:dk2>
          <a:srgbClr val="003399"/>
        </a:dk2>
        <a:lt2>
          <a:srgbClr val="FFFF00"/>
        </a:lt2>
        <a:accent1>
          <a:srgbClr val="0099FF"/>
        </a:accent1>
        <a:accent2>
          <a:srgbClr val="FF6600"/>
        </a:accent2>
        <a:accent3>
          <a:srgbClr val="AAADCA"/>
        </a:accent3>
        <a:accent4>
          <a:srgbClr val="DADADA"/>
        </a:accent4>
        <a:accent5>
          <a:srgbClr val="AACAFF"/>
        </a:accent5>
        <a:accent6>
          <a:srgbClr val="E75C00"/>
        </a:accent6>
        <a:hlink>
          <a:srgbClr val="00CC00"/>
        </a:hlink>
        <a:folHlink>
          <a:srgbClr val="9966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0_default">
  <a:themeElements>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fontScheme name="default">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36000" tIns="36000" rIns="36000" bIns="360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default 1">
        <a:dk1>
          <a:srgbClr val="000000"/>
        </a:dk1>
        <a:lt1>
          <a:srgbClr val="FFFFFF"/>
        </a:lt1>
        <a:dk2>
          <a:srgbClr val="000000"/>
        </a:dk2>
        <a:lt2>
          <a:srgbClr val="292929"/>
        </a:lt2>
        <a:accent1>
          <a:srgbClr val="FFFFFF"/>
        </a:accent1>
        <a:accent2>
          <a:srgbClr val="5F5F5F"/>
        </a:accent2>
        <a:accent3>
          <a:srgbClr val="FFFFFF"/>
        </a:accent3>
        <a:accent4>
          <a:srgbClr val="000000"/>
        </a:accent4>
        <a:accent5>
          <a:srgbClr val="FFFFFF"/>
        </a:accent5>
        <a:accent6>
          <a:srgbClr val="555555"/>
        </a:accent6>
        <a:hlink>
          <a:srgbClr val="C0C0C0"/>
        </a:hlink>
        <a:folHlink>
          <a:srgbClr val="EAEAEA"/>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042346"/>
        </a:lt2>
        <a:accent1>
          <a:srgbClr val="FFFFFF"/>
        </a:accent1>
        <a:accent2>
          <a:srgbClr val="C04281"/>
        </a:accent2>
        <a:accent3>
          <a:srgbClr val="FFFFFF"/>
        </a:accent3>
        <a:accent4>
          <a:srgbClr val="000000"/>
        </a:accent4>
        <a:accent5>
          <a:srgbClr val="FFFFFF"/>
        </a:accent5>
        <a:accent6>
          <a:srgbClr val="AE3B74"/>
        </a:accent6>
        <a:hlink>
          <a:srgbClr val="9CC8F8"/>
        </a:hlink>
        <a:folHlink>
          <a:srgbClr val="FFFFCC"/>
        </a:folHlink>
      </a:clrScheme>
      <a:clrMap bg1="lt1" tx1="dk1" bg2="lt2" tx2="dk2" accent1="accent1" accent2="accent2" accent3="accent3" accent4="accent4" accent5="accent5" accent6="accent6" hlink="hlink" folHlink="folHlink"/>
    </a:extraClrScheme>
    <a:extraClrScheme>
      <a:clrScheme name="default 3">
        <a:dk1>
          <a:srgbClr val="000066"/>
        </a:dk1>
        <a:lt1>
          <a:srgbClr val="FFFFFF"/>
        </a:lt1>
        <a:dk2>
          <a:srgbClr val="003399"/>
        </a:dk2>
        <a:lt2>
          <a:srgbClr val="FFFF00"/>
        </a:lt2>
        <a:accent1>
          <a:srgbClr val="0099FF"/>
        </a:accent1>
        <a:accent2>
          <a:srgbClr val="FF6600"/>
        </a:accent2>
        <a:accent3>
          <a:srgbClr val="AAADCA"/>
        </a:accent3>
        <a:accent4>
          <a:srgbClr val="DADADA"/>
        </a:accent4>
        <a:accent5>
          <a:srgbClr val="AACAFF"/>
        </a:accent5>
        <a:accent6>
          <a:srgbClr val="E75C00"/>
        </a:accent6>
        <a:hlink>
          <a:srgbClr val="00CC00"/>
        </a:hlink>
        <a:folHlink>
          <a:srgbClr val="9966FF"/>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97788</TotalTime>
  <Words>1924</Words>
  <Application>Microsoft Office PowerPoint</Application>
  <PresentationFormat>A4 210 x 297 mm</PresentationFormat>
  <Paragraphs>399</Paragraphs>
  <Slides>13</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4</vt:i4>
      </vt:variant>
      <vt:variant>
        <vt:lpstr>スライド タイトル</vt:lpstr>
      </vt:variant>
      <vt:variant>
        <vt:i4>13</vt:i4>
      </vt:variant>
    </vt:vector>
  </HeadingPairs>
  <TitlesOfParts>
    <vt:vector size="25" baseType="lpstr">
      <vt:lpstr>HGP創英角ｺﾞｼｯｸUB</vt:lpstr>
      <vt:lpstr>Meiryo UI</vt:lpstr>
      <vt:lpstr>ＭＳ Ｐゴシック</vt:lpstr>
      <vt:lpstr>MS UI Gothic</vt:lpstr>
      <vt:lpstr>Arial</vt:lpstr>
      <vt:lpstr>Calibri</vt:lpstr>
      <vt:lpstr>Times New Roman</vt:lpstr>
      <vt:lpstr>Wingdings</vt:lpstr>
      <vt:lpstr>9_default</vt:lpstr>
      <vt:lpstr>19_default</vt:lpstr>
      <vt:lpstr>14_default</vt:lpstr>
      <vt:lpstr>20_default</vt:lpstr>
      <vt:lpstr>「アイデア発想ツール」　使い方</vt:lpstr>
      <vt:lpstr>① 「インプット」すべき情報の例</vt:lpstr>
      <vt:lpstr>① 「インプット」の主な方法</vt:lpstr>
      <vt:lpstr>② 「PEST分析」のポイント</vt:lpstr>
      <vt:lpstr>② 「PEST分析」の例　</vt:lpstr>
      <vt:lpstr>② 「PEST分析」フォーマット</vt:lpstr>
      <vt:lpstr>③ 「クロストライアル」の進め方</vt:lpstr>
      <vt:lpstr>③ 「クロストライアル」の実施イメージ</vt:lpstr>
      <vt:lpstr>③ 「クロストライアル」 顧客仮説のヒント（法人/B2B）</vt:lpstr>
      <vt:lpstr>④ 「クロスSWOT」の考え方</vt:lpstr>
      <vt:lpstr>④ 「クロスSWOT」の実施例</vt:lpstr>
      <vt:lpstr>⑤ 「カスタマージャーニー」の考え方</vt:lpstr>
      <vt:lpstr>⑤ カスタマージャーニーのフォーマット例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秋山 智</cp:lastModifiedBy>
  <cp:revision>1</cp:revision>
  <cp:lastPrinted>2001-04-06T02:40:10Z</cp:lastPrinted>
  <dcterms:created xsi:type="dcterms:W3CDTF">2005-07-05T06:18:11Z</dcterms:created>
  <dcterms:modified xsi:type="dcterms:W3CDTF">2024-08-14T07:19:10Z</dcterms:modified>
</cp:coreProperties>
</file>